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notesMasterIdLst>
    <p:notesMasterId r:id="rId8"/>
  </p:notesMasterIdLst>
  <p:sldIdLst>
    <p:sldId id="256" r:id="rId2"/>
    <p:sldId id="545" r:id="rId3"/>
    <p:sldId id="431" r:id="rId4"/>
    <p:sldId id="547" r:id="rId5"/>
    <p:sldId id="549" r:id="rId6"/>
    <p:sldId id="42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3FC64"/>
    <a:srgbClr val="E7FC7C"/>
    <a:srgbClr val="EFFDA7"/>
    <a:srgbClr val="66FF33"/>
    <a:srgbClr val="E30EE8"/>
    <a:srgbClr val="FF9900"/>
    <a:srgbClr val="00FF00"/>
    <a:srgbClr val="0033CC"/>
    <a:srgbClr val="0088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09" autoAdjust="0"/>
    <p:restoredTop sz="94679"/>
  </p:normalViewPr>
  <p:slideViewPr>
    <p:cSldViewPr snapToGrid="0" snapToObjects="1">
      <p:cViewPr varScale="1">
        <p:scale>
          <a:sx n="70" d="100"/>
          <a:sy n="70" d="100"/>
        </p:scale>
        <p:origin x="62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explosion val="2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FFA6-4E26-AE75-97AC7DE3890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FFA6-4E26-AE75-97AC7DE3890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7B03-4AA3-B594-7591B8EEA8B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7B03-4AA3-B594-7591B8EEA8B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2"/>
                <c:pt idx="0">
                  <c:v>alunni che hanno concluso il Percorso Biomedico</c:v>
                </c:pt>
                <c:pt idx="1">
                  <c:v>alunni ritirati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490</c:v>
                </c:pt>
                <c:pt idx="1">
                  <c:v>240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9B-434D-B319-900ECCD7977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67E-4936-A07B-70AC585E129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67E-4936-A07B-70AC585E129F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2"/>
                <c:pt idx="0">
                  <c:v>alunni che hanno superato il test</c:v>
                </c:pt>
                <c:pt idx="1">
                  <c:v>alunni che non hanno superato il test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2"/>
                <c:pt idx="0">
                  <c:v>382</c:v>
                </c:pt>
                <c:pt idx="1">
                  <c:v>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6E-4393-BCDA-8B72B7B6983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66FF33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64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25400" h="127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1749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24D-450A-AA6F-D43012D2C9EE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863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24D-450A-AA6F-D43012D2C9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3"/>
                <c:pt idx="0">
                  <c:v>Prima annualità</c:v>
                </c:pt>
                <c:pt idx="1">
                  <c:v>Seconda annualità</c:v>
                </c:pt>
                <c:pt idx="2">
                  <c:v>Terza annualità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1755</c:v>
                </c:pt>
                <c:pt idx="1">
                  <c:v>1179</c:v>
                </c:pt>
                <c:pt idx="2">
                  <c:v>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86-4928-B063-CF8AA7D8319F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Serie 2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6000"/>
                    <a:lumMod val="102000"/>
                  </a:schemeClr>
                </a:gs>
                <a:gs pos="100000">
                  <a:schemeClr val="accent4">
                    <a:shade val="88000"/>
                    <a:lumMod val="94000"/>
                  </a:schemeClr>
                </a:gs>
              </a:gsLst>
              <a:path path="circle">
                <a:fillToRect l="50000" t="100000" r="100000" b="50000"/>
              </a:path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64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25400" h="127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3"/>
                <c:pt idx="0">
                  <c:v>Prima annualità</c:v>
                </c:pt>
                <c:pt idx="1">
                  <c:v>Seconda annualità</c:v>
                </c:pt>
                <c:pt idx="2">
                  <c:v>Terza annualità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BB86-4928-B063-CF8AA7D8319F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Serie 3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96000"/>
                    <a:lumMod val="102000"/>
                  </a:schemeClr>
                </a:gs>
                <a:gs pos="100000">
                  <a:schemeClr val="accent6">
                    <a:shade val="88000"/>
                    <a:lumMod val="94000"/>
                  </a:schemeClr>
                </a:gs>
              </a:gsLst>
              <a:path path="circle">
                <a:fillToRect l="50000" t="100000" r="100000" b="50000"/>
              </a:path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64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25400" h="127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3"/>
                <c:pt idx="0">
                  <c:v>Prima annualità</c:v>
                </c:pt>
                <c:pt idx="1">
                  <c:v>Seconda annualità</c:v>
                </c:pt>
                <c:pt idx="2">
                  <c:v>Terza annualità</c:v>
                </c:pt>
              </c:strCache>
            </c:strRef>
          </c:cat>
          <c:val>
            <c:numRef>
              <c:f>Foglio1!$D$2:$D$5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BB86-4928-B063-CF8AA7D8319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967019247"/>
        <c:axId val="967021327"/>
      </c:barChart>
      <c:catAx>
        <c:axId val="967019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67021327"/>
        <c:crosses val="autoZero"/>
        <c:auto val="1"/>
        <c:lblAlgn val="ctr"/>
        <c:lblOffset val="100"/>
        <c:noMultiLvlLbl val="0"/>
      </c:catAx>
      <c:valAx>
        <c:axId val="9670213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670192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explosion val="21"/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FFA6-4E26-AE75-97AC7DE3890B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FFA6-4E26-AE75-97AC7DE3890B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464F-479D-8F5C-7D11AC4E2AAC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464F-479D-8F5C-7D11AC4E2AAC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Foglio1!$A$2:$A$5</c:f>
              <c:strCache>
                <c:ptCount val="2"/>
                <c:pt idx="0">
                  <c:v>alunni che hanno concluso il Percorso Biomedico</c:v>
                </c:pt>
                <c:pt idx="1">
                  <c:v>alunni ritirati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863</c:v>
                </c:pt>
                <c:pt idx="1">
                  <c:v>886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9B-434D-B319-900ECCD7977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numero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67E-4936-A07B-70AC585E129F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67E-4936-A07B-70AC585E129F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3779-4822-8F95-3C657787B9BF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3779-4822-8F95-3C657787B9BF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Foglio1!$A$2:$A$5</c:f>
              <c:strCache>
                <c:ptCount val="2"/>
                <c:pt idx="0">
                  <c:v>alunni che hanno svolto il test</c:v>
                </c:pt>
                <c:pt idx="1">
                  <c:v>alunni che non hanno svolto il test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510</c:v>
                </c:pt>
                <c:pt idx="1">
                  <c:v>353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6E-4393-BCDA-8B72B7B6983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numero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67E-4936-A07B-70AC585E129F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67E-4936-A07B-70AC585E129F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3779-4822-8F95-3C657787B9BF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3779-4822-8F95-3C657787B9BF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Foglio1!$A$2:$A$5</c:f>
              <c:strCache>
                <c:ptCount val="2"/>
                <c:pt idx="0">
                  <c:v>alunni che hanno superato il test</c:v>
                </c:pt>
                <c:pt idx="1">
                  <c:v>alunni che non hanno superato il test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263</c:v>
                </c:pt>
                <c:pt idx="1">
                  <c:v>247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6E-4393-BCDA-8B72B7B6983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CDA1A-C45C-479D-B931-498591C2CA7D}" type="datetimeFigureOut">
              <a:rPr lang="it-IT" smtClean="0"/>
              <a:t>16/12/2020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E8A6C-5113-4510-B330-5E79E63DC0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7009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rgbClr val="96CA94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2BAB0"/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880"/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1A2A52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846232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4498291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  <p:pic>
        <p:nvPicPr>
          <p:cNvPr id="16" name="Picture 6" descr="ttp://www.accademiamarinamercantile.it/home/images/loghi/ministeropubistruzok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5693" y="255545"/>
            <a:ext cx="1534275" cy="1453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997" y="255545"/>
            <a:ext cx="1859320" cy="149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" name="Gruppo 17"/>
          <p:cNvGrpSpPr/>
          <p:nvPr userDrawn="1"/>
        </p:nvGrpSpPr>
        <p:grpSpPr>
          <a:xfrm>
            <a:off x="8845345" y="255545"/>
            <a:ext cx="2769664" cy="1490357"/>
            <a:chOff x="9664346" y="5888971"/>
            <a:chExt cx="1806355" cy="972000"/>
          </a:xfrm>
        </p:grpSpPr>
        <p:pic>
          <p:nvPicPr>
            <p:cNvPr id="20" name="Picture 2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64346" y="5888971"/>
              <a:ext cx="940199" cy="97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36235" y="5924971"/>
              <a:ext cx="934466" cy="936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98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rgbClr val="96CA94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2BAB0"/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8880"/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1A2A52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9143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1810871"/>
            <a:ext cx="10018713" cy="39803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1030" name="Picture 6" descr="ttp://www.accademiamarinamercantile.it/home/images/loghi/ministeropubistruzok.jpg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088" y="5913140"/>
            <a:ext cx="1000643" cy="947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837" y="5888971"/>
            <a:ext cx="1212635" cy="9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" name="Gruppo 13"/>
          <p:cNvGrpSpPr/>
          <p:nvPr userDrawn="1"/>
        </p:nvGrpSpPr>
        <p:grpSpPr>
          <a:xfrm>
            <a:off x="9664346" y="5888971"/>
            <a:ext cx="1806355" cy="972000"/>
            <a:chOff x="9664346" y="5888971"/>
            <a:chExt cx="1806355" cy="972000"/>
          </a:xfrm>
        </p:grpSpPr>
        <p:pic>
          <p:nvPicPr>
            <p:cNvPr id="17" name="Picture 2"/>
            <p:cNvPicPr>
              <a:picLocks noChangeAspect="1" noChangeArrowheads="1"/>
            </p:cNvPicPr>
            <p:nvPr userDrawn="1"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64346" y="5888971"/>
              <a:ext cx="940199" cy="97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9" name="Picture 5"/>
            <p:cNvPicPr>
              <a:picLocks noChangeAspect="1" noChangeArrowheads="1"/>
            </p:cNvPicPr>
            <p:nvPr userDrawn="1"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36235" y="5924971"/>
              <a:ext cx="934466" cy="936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02664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36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456925" y="2746285"/>
            <a:ext cx="7590241" cy="1388534"/>
          </a:xfrm>
        </p:spPr>
        <p:txBody>
          <a:bodyPr>
            <a:normAutofit/>
          </a:bodyPr>
          <a:lstStyle/>
          <a:p>
            <a:r>
              <a:rPr lang="it-IT" sz="3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Percorso di potenziamento-orientamento</a:t>
            </a:r>
            <a:br>
              <a:rPr lang="it-IT" sz="3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it-IT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0811" y="3530837"/>
            <a:ext cx="7160834" cy="1608390"/>
          </a:xfrm>
          <a:prstGeom prst="rect">
            <a:avLst/>
          </a:prstGeom>
        </p:spPr>
      </p:pic>
      <p:pic>
        <p:nvPicPr>
          <p:cNvPr id="5" name="Picture 3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237" y="4335032"/>
            <a:ext cx="1419137" cy="22644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5903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Rettangolo 7"/>
          <p:cNvSpPr>
            <a:spLocks noChangeArrowheads="1"/>
          </p:cNvSpPr>
          <p:nvPr/>
        </p:nvSpPr>
        <p:spPr bwMode="auto">
          <a:xfrm>
            <a:off x="3268210" y="2469600"/>
            <a:ext cx="10334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1800" b="1" dirty="0">
                <a:latin typeface="Garamond" panose="02020404030301010803" pitchFamily="18" charset="0"/>
              </a:rPr>
              <a:t>20 (37%)</a:t>
            </a:r>
            <a:endParaRPr lang="it-IT" altLang="it-IT" sz="1800" b="1" dirty="0"/>
          </a:p>
        </p:txBody>
      </p:sp>
      <p:sp>
        <p:nvSpPr>
          <p:cNvPr id="9" name="Rettangolo 8"/>
          <p:cNvSpPr/>
          <p:nvPr/>
        </p:nvSpPr>
        <p:spPr>
          <a:xfrm>
            <a:off x="1465042" y="4913048"/>
            <a:ext cx="52420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it-IT" dirty="0" smtClean="0">
                <a:solidFill>
                  <a:srgbClr val="FF0000"/>
                </a:solidFill>
              </a:rPr>
              <a:t>*</a:t>
            </a:r>
            <a:r>
              <a:rPr lang="it-IT" b="1" u="sng" dirty="0"/>
              <a:t>C</a:t>
            </a:r>
            <a:r>
              <a:rPr lang="it-IT" b="1" u="sng" dirty="0" smtClean="0"/>
              <a:t>ausa </a:t>
            </a:r>
            <a:r>
              <a:rPr lang="it-IT" b="1" u="sng" dirty="0"/>
              <a:t>principale di abbandono</a:t>
            </a:r>
            <a:r>
              <a:rPr lang="it-IT" b="1" dirty="0"/>
              <a:t>: </a:t>
            </a:r>
            <a:endParaRPr lang="it-IT" b="1" dirty="0" smtClean="0"/>
          </a:p>
          <a:p>
            <a:pPr algn="just" eaLnBrk="1" hangingPunct="1">
              <a:defRPr/>
            </a:pPr>
            <a:r>
              <a:rPr lang="it-IT" b="1" dirty="0"/>
              <a:t>A</a:t>
            </a:r>
            <a:r>
              <a:rPr lang="it-IT" b="1" dirty="0" smtClean="0"/>
              <a:t>ver </a:t>
            </a:r>
            <a:r>
              <a:rPr lang="it-IT" b="1" dirty="0"/>
              <a:t>acquisito </a:t>
            </a:r>
            <a:r>
              <a:rPr lang="it-IT" b="1" dirty="0" smtClean="0"/>
              <a:t>la </a:t>
            </a:r>
            <a:r>
              <a:rPr lang="it-IT" b="1" dirty="0"/>
              <a:t>consapevolezza di non avere attitudine alla professione medico-sanitaria</a:t>
            </a:r>
          </a:p>
        </p:txBody>
      </p:sp>
      <p:graphicFrame>
        <p:nvGraphicFramePr>
          <p:cNvPr id="13" name="Grafico 12"/>
          <p:cNvGraphicFramePr/>
          <p:nvPr>
            <p:extLst>
              <p:ext uri="{D42A27DB-BD31-4B8C-83A1-F6EECF244321}">
                <p14:modId xmlns:p14="http://schemas.microsoft.com/office/powerpoint/2010/main" val="314138572"/>
              </p:ext>
            </p:extLst>
          </p:nvPr>
        </p:nvGraphicFramePr>
        <p:xfrm>
          <a:off x="1890688" y="1022858"/>
          <a:ext cx="4625861" cy="2893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Grafico 19"/>
          <p:cNvGraphicFramePr/>
          <p:nvPr>
            <p:extLst>
              <p:ext uri="{D42A27DB-BD31-4B8C-83A1-F6EECF244321}">
                <p14:modId xmlns:p14="http://schemas.microsoft.com/office/powerpoint/2010/main" val="1026274804"/>
              </p:ext>
            </p:extLst>
          </p:nvPr>
        </p:nvGraphicFramePr>
        <p:xfrm>
          <a:off x="7481717" y="1015234"/>
          <a:ext cx="3846285" cy="2900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Rettangolo 20"/>
          <p:cNvSpPr/>
          <p:nvPr/>
        </p:nvSpPr>
        <p:spPr>
          <a:xfrm>
            <a:off x="1274513" y="4038229"/>
            <a:ext cx="56230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dirty="0">
                <a:solidFill>
                  <a:srgbClr val="0000FF"/>
                </a:solidFill>
              </a:rPr>
              <a:t>Alunni che hanno aderito al percorso: n. </a:t>
            </a:r>
            <a:r>
              <a:rPr lang="it-IT" dirty="0" smtClean="0">
                <a:solidFill>
                  <a:srgbClr val="0000FF"/>
                </a:solidFill>
              </a:rPr>
              <a:t>730</a:t>
            </a:r>
            <a:endParaRPr lang="it-IT" dirty="0">
              <a:solidFill>
                <a:srgbClr val="0000F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dirty="0">
                <a:solidFill>
                  <a:srgbClr val="FF0000"/>
                </a:solidFill>
              </a:rPr>
              <a:t>Alunni che hanno concluso il percorso: n. 490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b="1" dirty="0" smtClean="0">
                <a:solidFill>
                  <a:srgbClr val="FF0000"/>
                </a:solidFill>
              </a:rPr>
              <a:t>Alunni </a:t>
            </a:r>
            <a:r>
              <a:rPr lang="it-IT" b="1" dirty="0">
                <a:solidFill>
                  <a:srgbClr val="FF0000"/>
                </a:solidFill>
              </a:rPr>
              <a:t>che hanno abbandonato il percorso*: n. </a:t>
            </a:r>
            <a:r>
              <a:rPr lang="it-IT" b="1" dirty="0" smtClean="0">
                <a:solidFill>
                  <a:srgbClr val="FF0000"/>
                </a:solidFill>
              </a:rPr>
              <a:t>240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6697946" y="3975751"/>
            <a:ext cx="54138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dirty="0">
                <a:solidFill>
                  <a:srgbClr val="0000FF"/>
                </a:solidFill>
              </a:rPr>
              <a:t>Alunni che hanno effettuato il test di accesso alla facoltà di Medicina: n. 490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dirty="0">
                <a:solidFill>
                  <a:srgbClr val="FF0000"/>
                </a:solidFill>
              </a:rPr>
              <a:t>Alunni che hanno superato il test di accesso: n. 382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dirty="0">
                <a:solidFill>
                  <a:srgbClr val="FF0000"/>
                </a:solidFill>
              </a:rPr>
              <a:t>Alunni che non hanno superato il test: n.108</a:t>
            </a: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1668358" y="178705"/>
            <a:ext cx="9214984" cy="155117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6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altLang="it-IT" sz="2800" smtClean="0">
                <a:solidFill>
                  <a:srgbClr val="2A5AE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Risultati dei sei anni di sperimentazione </a:t>
            </a:r>
            <a:br>
              <a:rPr lang="it-IT" altLang="it-IT" sz="2800" smtClean="0">
                <a:solidFill>
                  <a:srgbClr val="2A5AE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</a:br>
            <a:r>
              <a:rPr lang="it-IT" altLang="it-IT" sz="2800" smtClean="0">
                <a:solidFill>
                  <a:srgbClr val="2A5AE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presso il Liceo Scientifico «Leonardo da Vinci»</a:t>
            </a:r>
            <a:br>
              <a:rPr lang="it-IT" altLang="it-IT" sz="2800" smtClean="0">
                <a:solidFill>
                  <a:srgbClr val="2A5AE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</a:br>
            <a:r>
              <a:rPr lang="it-IT" altLang="it-IT" sz="2800" smtClean="0">
                <a:solidFill>
                  <a:srgbClr val="2A5AE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/>
            </a:r>
            <a:br>
              <a:rPr lang="it-IT" altLang="it-IT" sz="2800" smtClean="0">
                <a:solidFill>
                  <a:srgbClr val="2A5AE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</a:br>
            <a:endParaRPr lang="it-IT" altLang="it-IT" sz="2800" dirty="0">
              <a:solidFill>
                <a:srgbClr val="2A5AE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486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39149" y="105770"/>
            <a:ext cx="11152851" cy="914399"/>
          </a:xfrm>
        </p:spPr>
        <p:txBody>
          <a:bodyPr/>
          <a:lstStyle/>
          <a:p>
            <a:r>
              <a:rPr lang="it-IT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t-IT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lenco dei 26 </a:t>
            </a:r>
            <a:r>
              <a:rPr lang="it-IT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licei </a:t>
            </a:r>
            <a:r>
              <a:rPr lang="it-IT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selezionati per il primo triennio di sperimentazione 2017-2020</a:t>
            </a:r>
            <a:r>
              <a:rPr lang="it-IT" sz="2400" b="1" dirty="0">
                <a:solidFill>
                  <a:srgbClr val="0000FF"/>
                </a:solidFill>
              </a:rPr>
              <a:t/>
            </a:r>
            <a:br>
              <a:rPr lang="it-IT" sz="2400" b="1" dirty="0">
                <a:solidFill>
                  <a:srgbClr val="0000FF"/>
                </a:solidFill>
              </a:rPr>
            </a:br>
            <a:endParaRPr lang="it-IT" sz="2400" dirty="0">
              <a:solidFill>
                <a:srgbClr val="0000FF"/>
              </a:solidFill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/>
          </p:nvPr>
        </p:nvGraphicFramePr>
        <p:xfrm>
          <a:off x="1652753" y="685791"/>
          <a:ext cx="4579606" cy="51206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750805">
                  <a:extLst>
                    <a:ext uri="{9D8B030D-6E8A-4147-A177-3AD203B41FA5}">
                      <a16:colId xmlns:a16="http://schemas.microsoft.com/office/drawing/2014/main" val="1699715131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1984652499"/>
                    </a:ext>
                  </a:extLst>
                </a:gridCol>
              </a:tblGrid>
              <a:tr h="360023"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rgbClr val="FF0000"/>
                          </a:solidFill>
                        </a:rPr>
                        <a:t>ISTITUTO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rgbClr val="FF0000"/>
                          </a:solidFill>
                        </a:rPr>
                        <a:t>PROVINCIA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6594109"/>
                  </a:ext>
                </a:extLst>
              </a:tr>
              <a:tr h="36002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L. S. «G. GALILEI»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ANCONA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250065"/>
                  </a:ext>
                </a:extLst>
              </a:tr>
              <a:tr h="360023">
                <a:tc>
                  <a:txBody>
                    <a:bodyPr/>
                    <a:lstStyle/>
                    <a:p>
                      <a:r>
                        <a:rPr lang="it-IT" dirty="0"/>
                        <a:t>L.S.</a:t>
                      </a:r>
                      <a:r>
                        <a:rPr lang="it-IT" baseline="0" dirty="0"/>
                        <a:t> «E. FERMI»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BARI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6189569"/>
                  </a:ext>
                </a:extLst>
              </a:tr>
              <a:tr h="360023">
                <a:tc>
                  <a:txBody>
                    <a:bodyPr/>
                    <a:lstStyle/>
                    <a:p>
                      <a:r>
                        <a:rPr lang="it-IT" dirty="0"/>
                        <a:t>L. «G.</a:t>
                      </a:r>
                      <a:r>
                        <a:rPr lang="it-IT" baseline="0" dirty="0"/>
                        <a:t> RUMMO»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BENEVENTO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211919"/>
                  </a:ext>
                </a:extLst>
              </a:tr>
              <a:tr h="360023">
                <a:tc>
                  <a:txBody>
                    <a:bodyPr/>
                    <a:lstStyle/>
                    <a:p>
                      <a:r>
                        <a:rPr lang="it-IT" dirty="0"/>
                        <a:t>L.</a:t>
                      </a:r>
                      <a:r>
                        <a:rPr lang="it-IT" baseline="0" dirty="0"/>
                        <a:t> S. «CALINI»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BRESCIA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415413"/>
                  </a:ext>
                </a:extLst>
              </a:tr>
              <a:tr h="360023">
                <a:tc>
                  <a:txBody>
                    <a:bodyPr/>
                    <a:lstStyle/>
                    <a:p>
                      <a:r>
                        <a:rPr lang="it-IT" dirty="0"/>
                        <a:t>L. S. </a:t>
                      </a:r>
                      <a:r>
                        <a:rPr lang="it-IT" baseline="0" dirty="0"/>
                        <a:t> «F.MASCI»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CHIETI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932520"/>
                  </a:ext>
                </a:extLst>
              </a:tr>
              <a:tr h="36002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L. "P. CARCANO"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COMO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468873"/>
                  </a:ext>
                </a:extLst>
              </a:tr>
              <a:tr h="360023">
                <a:tc>
                  <a:txBody>
                    <a:bodyPr/>
                    <a:lstStyle/>
                    <a:p>
                      <a:r>
                        <a:rPr lang="it-IT" dirty="0"/>
                        <a:t>L.S. «E. FERMI»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COSENZA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781369"/>
                  </a:ext>
                </a:extLst>
              </a:tr>
              <a:tr h="360023">
                <a:tc>
                  <a:txBody>
                    <a:bodyPr/>
                    <a:lstStyle/>
                    <a:p>
                      <a:r>
                        <a:rPr lang="it-IT" dirty="0"/>
                        <a:t>L. S. </a:t>
                      </a:r>
                      <a:r>
                        <a:rPr lang="it-IT" baseline="0" dirty="0"/>
                        <a:t> «CASTELNUOVO»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FIRENZE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5113311"/>
                  </a:ext>
                </a:extLst>
              </a:tr>
              <a:tr h="360023">
                <a:tc>
                  <a:txBody>
                    <a:bodyPr/>
                    <a:lstStyle/>
                    <a:p>
                      <a:r>
                        <a:rPr lang="it-IT" dirty="0"/>
                        <a:t>L.S. «E.</a:t>
                      </a:r>
                      <a:r>
                        <a:rPr lang="it-IT" baseline="0" dirty="0"/>
                        <a:t> FERMI»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GENOVA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353866"/>
                  </a:ext>
                </a:extLst>
              </a:tr>
              <a:tr h="360023">
                <a:tc>
                  <a:txBody>
                    <a:bodyPr/>
                    <a:lstStyle/>
                    <a:p>
                      <a:r>
                        <a:rPr lang="it-IT" dirty="0"/>
                        <a:t>L.S. «G. P. VIESSEUX»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IMPERIA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9936111"/>
                  </a:ext>
                </a:extLst>
              </a:tr>
              <a:tr h="360023">
                <a:tc>
                  <a:txBody>
                    <a:bodyPr/>
                    <a:lstStyle/>
                    <a:p>
                      <a:r>
                        <a:rPr lang="it-IT" dirty="0"/>
                        <a:t>L.S. «DANTE ALIGHIERI»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MATERA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4732108"/>
                  </a:ext>
                </a:extLst>
              </a:tr>
              <a:tr h="360023">
                <a:tc>
                  <a:txBody>
                    <a:bodyPr/>
                    <a:lstStyle/>
                    <a:p>
                      <a:r>
                        <a:rPr lang="it-IT" dirty="0"/>
                        <a:t>L.S.</a:t>
                      </a:r>
                      <a:r>
                        <a:rPr lang="it-IT" baseline="0" dirty="0"/>
                        <a:t> </a:t>
                      </a:r>
                      <a:r>
                        <a:rPr lang="it-IT" dirty="0"/>
                        <a:t>«SEGUENZA»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MESSINA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4449275"/>
                  </a:ext>
                </a:extLst>
              </a:tr>
              <a:tr h="360023">
                <a:tc>
                  <a:txBody>
                    <a:bodyPr/>
                    <a:lstStyle/>
                    <a:p>
                      <a:r>
                        <a:rPr lang="it-IT" dirty="0"/>
                        <a:t>L. S. «CACCIOPPOLI»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NAPOLI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7749"/>
                  </a:ext>
                </a:extLst>
              </a:tr>
            </a:tbl>
          </a:graphicData>
        </a:graphic>
      </p:graphicFrame>
      <p:graphicFrame>
        <p:nvGraphicFramePr>
          <p:cNvPr id="6" name="Segnaposto contenuto 4"/>
          <p:cNvGraphicFramePr>
            <a:graphicFrameLocks/>
          </p:cNvGraphicFramePr>
          <p:nvPr>
            <p:extLst/>
          </p:nvPr>
        </p:nvGraphicFramePr>
        <p:xfrm>
          <a:off x="6398248" y="685791"/>
          <a:ext cx="5273218" cy="51206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273404">
                  <a:extLst>
                    <a:ext uri="{9D8B030D-6E8A-4147-A177-3AD203B41FA5}">
                      <a16:colId xmlns:a16="http://schemas.microsoft.com/office/drawing/2014/main" val="1699715131"/>
                    </a:ext>
                  </a:extLst>
                </a:gridCol>
                <a:gridCol w="1999814">
                  <a:extLst>
                    <a:ext uri="{9D8B030D-6E8A-4147-A177-3AD203B41FA5}">
                      <a16:colId xmlns:a16="http://schemas.microsoft.com/office/drawing/2014/main" val="1984652499"/>
                    </a:ext>
                  </a:extLst>
                </a:gridCol>
              </a:tblGrid>
              <a:tr h="348175"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rgbClr val="FF0000"/>
                          </a:solidFill>
                        </a:rPr>
                        <a:t>ISTITUTO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rgbClr val="FF0000"/>
                          </a:solidFill>
                        </a:rPr>
                        <a:t>PROVINCIA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6594109"/>
                  </a:ext>
                </a:extLst>
              </a:tr>
              <a:tr h="348175">
                <a:tc>
                  <a:txBody>
                    <a:bodyPr/>
                    <a:lstStyle/>
                    <a:p>
                      <a:r>
                        <a:rPr lang="it-IT" dirty="0"/>
                        <a:t>L.S.</a:t>
                      </a:r>
                      <a:r>
                        <a:rPr lang="it-IT" baseline="0" dirty="0"/>
                        <a:t> </a:t>
                      </a:r>
                      <a:r>
                        <a:rPr lang="it-IT" dirty="0"/>
                        <a:t>«A.CORNARO»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PADOVA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6189569"/>
                  </a:ext>
                </a:extLst>
              </a:tr>
              <a:tr h="348175">
                <a:tc>
                  <a:txBody>
                    <a:bodyPr/>
                    <a:lstStyle/>
                    <a:p>
                      <a:r>
                        <a:rPr lang="it-IT" dirty="0"/>
                        <a:t>L.S. «S.</a:t>
                      </a:r>
                      <a:r>
                        <a:rPr lang="it-IT" baseline="0" dirty="0"/>
                        <a:t> </a:t>
                      </a:r>
                      <a:r>
                        <a:rPr lang="it-IT" dirty="0"/>
                        <a:t>CANNIZZARO»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PALERMO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211919"/>
                  </a:ext>
                </a:extLst>
              </a:tr>
              <a:tr h="348175">
                <a:tc>
                  <a:txBody>
                    <a:bodyPr/>
                    <a:lstStyle/>
                    <a:p>
                      <a:r>
                        <a:rPr lang="it-IT" dirty="0"/>
                        <a:t>L.S.  «ULIVI»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PARMA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415413"/>
                  </a:ext>
                </a:extLst>
              </a:tr>
              <a:tr h="348175">
                <a:tc>
                  <a:txBody>
                    <a:bodyPr/>
                    <a:lstStyle/>
                    <a:p>
                      <a:r>
                        <a:rPr lang="it-IT" dirty="0"/>
                        <a:t>ITAS «GIORDANO BRUNO»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PERUGIA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932520"/>
                  </a:ext>
                </a:extLst>
              </a:tr>
              <a:tr h="348175">
                <a:tc>
                  <a:txBody>
                    <a:bodyPr/>
                    <a:lstStyle/>
                    <a:p>
                      <a:r>
                        <a:rPr lang="it-IT" dirty="0"/>
                        <a:t>L.S. «A. ORIANI»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RAVENNA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468873"/>
                  </a:ext>
                </a:extLst>
              </a:tr>
              <a:tr h="348175">
                <a:tc>
                  <a:txBody>
                    <a:bodyPr/>
                    <a:lstStyle/>
                    <a:p>
                      <a:r>
                        <a:rPr lang="it-IT" dirty="0"/>
                        <a:t>I.I.S. «PACINOTTI-ARCHIMEDE»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ROMA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781369"/>
                  </a:ext>
                </a:extLst>
              </a:tr>
              <a:tr h="348175">
                <a:tc>
                  <a:txBody>
                    <a:bodyPr/>
                    <a:lstStyle/>
                    <a:p>
                      <a:r>
                        <a:rPr lang="it-IT" dirty="0"/>
                        <a:t>L.S.  «GALILEI»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SIENA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5113311"/>
                  </a:ext>
                </a:extLst>
              </a:tr>
              <a:tr h="348175">
                <a:tc>
                  <a:txBody>
                    <a:bodyPr/>
                    <a:lstStyle/>
                    <a:p>
                      <a:r>
                        <a:rPr lang="it-IT" dirty="0"/>
                        <a:t>L.S. «BATTAGLINI»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TARANTO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353866"/>
                  </a:ext>
                </a:extLst>
              </a:tr>
              <a:tr h="348175">
                <a:tc>
                  <a:txBody>
                    <a:bodyPr/>
                    <a:lstStyle/>
                    <a:p>
                      <a:r>
                        <a:rPr lang="it-IT" dirty="0"/>
                        <a:t>L.S.  «CATTANEO»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TORINO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9936111"/>
                  </a:ext>
                </a:extLst>
              </a:tr>
              <a:tr h="348175">
                <a:tc>
                  <a:txBody>
                    <a:bodyPr/>
                    <a:lstStyle/>
                    <a:p>
                      <a:r>
                        <a:rPr lang="it-IT" dirty="0"/>
                        <a:t>L.S. «OBERDAN»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TRIESTE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4732108"/>
                  </a:ext>
                </a:extLst>
              </a:tr>
              <a:tr h="348175">
                <a:tc>
                  <a:txBody>
                    <a:bodyPr/>
                    <a:lstStyle/>
                    <a:p>
                      <a:r>
                        <a:rPr lang="it-IT" dirty="0"/>
                        <a:t>L.S.»COPERNICO»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UDINE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4449275"/>
                  </a:ext>
                </a:extLst>
              </a:tr>
              <a:tr h="348175">
                <a:tc>
                  <a:txBody>
                    <a:bodyPr/>
                    <a:lstStyle/>
                    <a:p>
                      <a:r>
                        <a:rPr lang="it-IT" dirty="0"/>
                        <a:t>L.S. «G.FERRARIS»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VARESE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918806"/>
                  </a:ext>
                </a:extLst>
              </a:tr>
              <a:tr h="348175">
                <a:tc>
                  <a:txBody>
                    <a:bodyPr/>
                    <a:lstStyle/>
                    <a:p>
                      <a:r>
                        <a:rPr lang="it-IT" dirty="0"/>
                        <a:t>L.S. «B. CAVALIERI»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VER.CUS.OSS.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478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877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701281"/>
              </p:ext>
            </p:extLst>
          </p:nvPr>
        </p:nvGraphicFramePr>
        <p:xfrm>
          <a:off x="1593056" y="9834"/>
          <a:ext cx="10018712" cy="3979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176153"/>
              </p:ext>
            </p:extLst>
          </p:nvPr>
        </p:nvGraphicFramePr>
        <p:xfrm>
          <a:off x="1603411" y="3989696"/>
          <a:ext cx="10008357" cy="175373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17842">
                  <a:extLst>
                    <a:ext uri="{9D8B030D-6E8A-4147-A177-3AD203B41FA5}">
                      <a16:colId xmlns:a16="http://schemas.microsoft.com/office/drawing/2014/main" val="4194574378"/>
                    </a:ext>
                  </a:extLst>
                </a:gridCol>
                <a:gridCol w="1614622">
                  <a:extLst>
                    <a:ext uri="{9D8B030D-6E8A-4147-A177-3AD203B41FA5}">
                      <a16:colId xmlns:a16="http://schemas.microsoft.com/office/drawing/2014/main" val="656941401"/>
                    </a:ext>
                  </a:extLst>
                </a:gridCol>
                <a:gridCol w="1601279">
                  <a:extLst>
                    <a:ext uri="{9D8B030D-6E8A-4147-A177-3AD203B41FA5}">
                      <a16:colId xmlns:a16="http://schemas.microsoft.com/office/drawing/2014/main" val="679981489"/>
                    </a:ext>
                  </a:extLst>
                </a:gridCol>
                <a:gridCol w="1615025">
                  <a:extLst>
                    <a:ext uri="{9D8B030D-6E8A-4147-A177-3AD203B41FA5}">
                      <a16:colId xmlns:a16="http://schemas.microsoft.com/office/drawing/2014/main" val="1299423714"/>
                    </a:ext>
                  </a:extLst>
                </a:gridCol>
                <a:gridCol w="1734315">
                  <a:extLst>
                    <a:ext uri="{9D8B030D-6E8A-4147-A177-3AD203B41FA5}">
                      <a16:colId xmlns:a16="http://schemas.microsoft.com/office/drawing/2014/main" val="632028188"/>
                    </a:ext>
                  </a:extLst>
                </a:gridCol>
                <a:gridCol w="1825274">
                  <a:extLst>
                    <a:ext uri="{9D8B030D-6E8A-4147-A177-3AD203B41FA5}">
                      <a16:colId xmlns:a16="http://schemas.microsoft.com/office/drawing/2014/main" val="1042880238"/>
                    </a:ext>
                  </a:extLst>
                </a:gridCol>
              </a:tblGrid>
              <a:tr h="816128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solidFill>
                            <a:srgbClr val="FF0000"/>
                          </a:solidFill>
                        </a:rPr>
                        <a:t>STUDENTI </a:t>
                      </a:r>
                    </a:p>
                    <a:p>
                      <a:pPr algn="ctr"/>
                      <a:r>
                        <a:rPr lang="it-IT" sz="1400" b="1" baseline="0" dirty="0" smtClean="0">
                          <a:solidFill>
                            <a:srgbClr val="FF0000"/>
                          </a:solidFill>
                        </a:rPr>
                        <a:t>I  ANNUALITÀ</a:t>
                      </a:r>
                    </a:p>
                    <a:p>
                      <a:pPr algn="ctr"/>
                      <a:r>
                        <a:rPr lang="it-IT" sz="1400" baseline="0" dirty="0" smtClean="0">
                          <a:solidFill>
                            <a:srgbClr val="FF0000"/>
                          </a:solidFill>
                        </a:rPr>
                        <a:t>a.s.2017-18</a:t>
                      </a:r>
                      <a:endParaRPr lang="it-IT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00FF"/>
                          </a:solidFill>
                        </a:rPr>
                        <a:t>STUDENTI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aseline="0" dirty="0" smtClean="0">
                          <a:solidFill>
                            <a:srgbClr val="0000FF"/>
                          </a:solidFill>
                        </a:rPr>
                        <a:t>RITIRATI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baseline="0" dirty="0" smtClean="0">
                          <a:solidFill>
                            <a:srgbClr val="0000FF"/>
                          </a:solidFill>
                        </a:rPr>
                        <a:t>tra I e II annualità</a:t>
                      </a:r>
                      <a:endParaRPr lang="it-IT" sz="1400" b="1" dirty="0" smtClean="0">
                        <a:solidFill>
                          <a:srgbClr val="0000FF"/>
                        </a:solidFill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FF0000"/>
                          </a:solidFill>
                        </a:rPr>
                        <a:t>STUDENTI</a:t>
                      </a:r>
                      <a:r>
                        <a:rPr lang="it-IT" sz="1400" baseline="0" dirty="0" smtClean="0">
                          <a:solidFill>
                            <a:srgbClr val="FF0000"/>
                          </a:solidFill>
                        </a:rPr>
                        <a:t> II </a:t>
                      </a:r>
                      <a:r>
                        <a:rPr lang="it-IT" sz="1400" dirty="0" smtClean="0">
                          <a:solidFill>
                            <a:srgbClr val="FF0000"/>
                          </a:solidFill>
                        </a:rPr>
                        <a:t>ANNUALITÀ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err="1" smtClean="0">
                          <a:solidFill>
                            <a:srgbClr val="FF0000"/>
                          </a:solidFill>
                        </a:rPr>
                        <a:t>a.s.</a:t>
                      </a:r>
                      <a:r>
                        <a:rPr lang="it-IT" sz="1400" dirty="0" smtClean="0">
                          <a:solidFill>
                            <a:srgbClr val="FF0000"/>
                          </a:solidFill>
                        </a:rPr>
                        <a:t> 2018-19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00FF"/>
                          </a:solidFill>
                        </a:rPr>
                        <a:t>STUDENTI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aseline="0" dirty="0" smtClean="0">
                          <a:solidFill>
                            <a:srgbClr val="0000FF"/>
                          </a:solidFill>
                        </a:rPr>
                        <a:t>RITIRATI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baseline="0" dirty="0" smtClean="0">
                          <a:solidFill>
                            <a:srgbClr val="0000FF"/>
                          </a:solidFill>
                        </a:rPr>
                        <a:t>tra II e III annualità</a:t>
                      </a:r>
                      <a:endParaRPr lang="it-IT" sz="1400" b="1" dirty="0" smtClean="0">
                        <a:solidFill>
                          <a:srgbClr val="0000FF"/>
                        </a:solidFill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9400" algn="l"/>
                        </a:tabLst>
                        <a:defRPr/>
                      </a:pPr>
                      <a:r>
                        <a:rPr lang="it-IT" sz="1400" dirty="0" smtClean="0">
                          <a:solidFill>
                            <a:srgbClr val="FF0000"/>
                          </a:solidFill>
                        </a:rPr>
                        <a:t>STUDENTI</a:t>
                      </a:r>
                      <a:r>
                        <a:rPr lang="it-IT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9400" algn="l"/>
                        </a:tabLst>
                        <a:defRPr/>
                      </a:pPr>
                      <a:r>
                        <a:rPr lang="it-IT" sz="1400" baseline="0" dirty="0" smtClean="0">
                          <a:solidFill>
                            <a:srgbClr val="FF0000"/>
                          </a:solidFill>
                        </a:rPr>
                        <a:t>III  </a:t>
                      </a:r>
                      <a:r>
                        <a:rPr lang="it-IT" sz="1400" dirty="0" smtClean="0">
                          <a:solidFill>
                            <a:srgbClr val="FF0000"/>
                          </a:solidFill>
                        </a:rPr>
                        <a:t>ANNUALITÀ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err="1" smtClean="0">
                          <a:solidFill>
                            <a:srgbClr val="FF0000"/>
                          </a:solidFill>
                        </a:rPr>
                        <a:t>a.s.</a:t>
                      </a:r>
                      <a:r>
                        <a:rPr lang="it-IT" sz="1400" dirty="0" smtClean="0">
                          <a:solidFill>
                            <a:srgbClr val="FF0000"/>
                          </a:solidFill>
                        </a:rPr>
                        <a:t> 2019-20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00FF"/>
                          </a:solidFill>
                        </a:rPr>
                        <a:t>TOTALE STUDENTI 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aseline="0" dirty="0" smtClean="0">
                          <a:solidFill>
                            <a:srgbClr val="0000FF"/>
                          </a:solidFill>
                        </a:rPr>
                        <a:t>RITIRATI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120660"/>
                  </a:ext>
                </a:extLst>
              </a:tr>
              <a:tr h="8088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1749</a:t>
                      </a:r>
                      <a:endParaRPr lang="it-IT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570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33%</a:t>
                      </a:r>
                    </a:p>
                  </a:txBody>
                  <a:tcPr marL="0" marR="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1179</a:t>
                      </a: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316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18%</a:t>
                      </a:r>
                    </a:p>
                  </a:txBody>
                  <a:tcPr marL="0" marR="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863</a:t>
                      </a: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5250" algn="l"/>
                          <a:tab pos="273050" algn="l"/>
                        </a:tabLst>
                        <a:defRPr/>
                      </a:pPr>
                      <a:r>
                        <a:rPr lang="it-IT" sz="2400" b="1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886</a:t>
                      </a:r>
                      <a:endParaRPr lang="it-IT" sz="2400" b="1" baseline="0" dirty="0" smtClean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l"/>
                        </a:tabLst>
                        <a:defRPr/>
                      </a:pPr>
                      <a:r>
                        <a:rPr lang="it-IT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50,6</a:t>
                      </a:r>
                      <a:r>
                        <a:rPr lang="it-IT" sz="2400" b="1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986632"/>
                  </a:ext>
                </a:extLst>
              </a:tr>
            </a:tbl>
          </a:graphicData>
        </a:graphic>
      </p:graphicFrame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17078" y="341198"/>
            <a:ext cx="10018713" cy="515202"/>
          </a:xfrm>
        </p:spPr>
        <p:txBody>
          <a:bodyPr/>
          <a:lstStyle/>
          <a:p>
            <a:r>
              <a:rPr lang="it-I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PRIMO TRIENNIO DEL PERCORSO NAZIONALE</a:t>
            </a:r>
            <a:r>
              <a:rPr lang="it-IT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it-IT" sz="24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 LICEI </a:t>
            </a:r>
            <a:r>
              <a:rPr lang="it-IT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DATI </a:t>
            </a:r>
            <a:r>
              <a:rPr lang="it-IT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MONITORAGGIO: </a:t>
            </a:r>
            <a:r>
              <a:rPr lang="it-IT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2017-2020</a:t>
            </a:r>
            <a:endParaRPr lang="it-IT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785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Rettangolo 7"/>
          <p:cNvSpPr>
            <a:spLocks noChangeArrowheads="1"/>
          </p:cNvSpPr>
          <p:nvPr/>
        </p:nvSpPr>
        <p:spPr bwMode="auto">
          <a:xfrm>
            <a:off x="3268210" y="2469600"/>
            <a:ext cx="10334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1800" b="1" dirty="0">
                <a:latin typeface="Garamond" panose="02020404030301010803" pitchFamily="18" charset="0"/>
              </a:rPr>
              <a:t>20 (37%)</a:t>
            </a:r>
            <a:endParaRPr lang="it-IT" altLang="it-IT" sz="1800" b="1" dirty="0"/>
          </a:p>
        </p:txBody>
      </p:sp>
      <p:sp>
        <p:nvSpPr>
          <p:cNvPr id="9" name="Rettangolo 8"/>
          <p:cNvSpPr/>
          <p:nvPr/>
        </p:nvSpPr>
        <p:spPr>
          <a:xfrm>
            <a:off x="1465042" y="4913048"/>
            <a:ext cx="52420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it-IT" dirty="0" smtClean="0">
                <a:solidFill>
                  <a:srgbClr val="FF0000"/>
                </a:solidFill>
              </a:rPr>
              <a:t>*</a:t>
            </a:r>
            <a:r>
              <a:rPr lang="it-IT" b="1" u="sng" dirty="0"/>
              <a:t>C</a:t>
            </a:r>
            <a:r>
              <a:rPr lang="it-IT" b="1" u="sng" dirty="0" smtClean="0"/>
              <a:t>ausa </a:t>
            </a:r>
            <a:r>
              <a:rPr lang="it-IT" b="1" u="sng" dirty="0"/>
              <a:t>principale di abbandono</a:t>
            </a:r>
            <a:r>
              <a:rPr lang="it-IT" b="1" dirty="0"/>
              <a:t>: </a:t>
            </a:r>
            <a:endParaRPr lang="it-IT" b="1" dirty="0" smtClean="0"/>
          </a:p>
          <a:p>
            <a:pPr algn="just" eaLnBrk="1" hangingPunct="1">
              <a:defRPr/>
            </a:pPr>
            <a:r>
              <a:rPr lang="it-IT" b="1" dirty="0"/>
              <a:t>A</a:t>
            </a:r>
            <a:r>
              <a:rPr lang="it-IT" b="1" dirty="0" smtClean="0"/>
              <a:t>ver </a:t>
            </a:r>
            <a:r>
              <a:rPr lang="it-IT" b="1" dirty="0"/>
              <a:t>acquisito </a:t>
            </a:r>
            <a:r>
              <a:rPr lang="it-IT" b="1" dirty="0" smtClean="0"/>
              <a:t>la </a:t>
            </a:r>
            <a:r>
              <a:rPr lang="it-IT" b="1" dirty="0"/>
              <a:t>consapevolezza di non avere attitudine alla professione medico-sanitaria</a:t>
            </a:r>
          </a:p>
        </p:txBody>
      </p:sp>
      <p:graphicFrame>
        <p:nvGraphicFramePr>
          <p:cNvPr id="13" name="Grafico 12"/>
          <p:cNvGraphicFramePr/>
          <p:nvPr>
            <p:extLst>
              <p:ext uri="{D42A27DB-BD31-4B8C-83A1-F6EECF244321}">
                <p14:modId xmlns:p14="http://schemas.microsoft.com/office/powerpoint/2010/main" val="3363831711"/>
              </p:ext>
            </p:extLst>
          </p:nvPr>
        </p:nvGraphicFramePr>
        <p:xfrm>
          <a:off x="1774210" y="914400"/>
          <a:ext cx="4742340" cy="3001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Grafico 19"/>
          <p:cNvGraphicFramePr/>
          <p:nvPr>
            <p:extLst>
              <p:ext uri="{D42A27DB-BD31-4B8C-83A1-F6EECF244321}">
                <p14:modId xmlns:p14="http://schemas.microsoft.com/office/powerpoint/2010/main" val="4268312964"/>
              </p:ext>
            </p:extLst>
          </p:nvPr>
        </p:nvGraphicFramePr>
        <p:xfrm>
          <a:off x="6897607" y="914400"/>
          <a:ext cx="4430396" cy="3001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Rettangolo 20"/>
          <p:cNvSpPr/>
          <p:nvPr/>
        </p:nvSpPr>
        <p:spPr>
          <a:xfrm>
            <a:off x="1274513" y="4038229"/>
            <a:ext cx="56230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b="1" dirty="0">
                <a:solidFill>
                  <a:srgbClr val="0000FF"/>
                </a:solidFill>
              </a:rPr>
              <a:t>Alunni che hanno aderito al percorso: n. </a:t>
            </a:r>
            <a:r>
              <a:rPr lang="it-IT" b="1" dirty="0" smtClean="0">
                <a:solidFill>
                  <a:srgbClr val="0000FF"/>
                </a:solidFill>
              </a:rPr>
              <a:t>1749</a:t>
            </a:r>
            <a:endParaRPr lang="it-IT" b="1" dirty="0">
              <a:solidFill>
                <a:srgbClr val="0000F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b="1" dirty="0">
                <a:solidFill>
                  <a:srgbClr val="00B050"/>
                </a:solidFill>
              </a:rPr>
              <a:t>Alunni che hanno concluso il percorso: n. </a:t>
            </a:r>
            <a:r>
              <a:rPr lang="it-IT" b="1" dirty="0" smtClean="0">
                <a:solidFill>
                  <a:srgbClr val="00B050"/>
                </a:solidFill>
              </a:rPr>
              <a:t>863</a:t>
            </a:r>
            <a:endParaRPr lang="it-IT" b="1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b="1" dirty="0" smtClean="0">
                <a:solidFill>
                  <a:srgbClr val="FF0000"/>
                </a:solidFill>
              </a:rPr>
              <a:t>Alunni </a:t>
            </a:r>
            <a:r>
              <a:rPr lang="it-IT" b="1" dirty="0">
                <a:solidFill>
                  <a:srgbClr val="FF0000"/>
                </a:solidFill>
              </a:rPr>
              <a:t>che hanno abbandonato il percorso</a:t>
            </a:r>
            <a:r>
              <a:rPr lang="it-IT" dirty="0">
                <a:solidFill>
                  <a:srgbClr val="FF0000"/>
                </a:solidFill>
              </a:rPr>
              <a:t>*: </a:t>
            </a:r>
            <a:r>
              <a:rPr lang="it-IT" b="1" dirty="0">
                <a:solidFill>
                  <a:srgbClr val="FF0000"/>
                </a:solidFill>
              </a:rPr>
              <a:t>n. </a:t>
            </a:r>
            <a:r>
              <a:rPr lang="it-IT" b="1" dirty="0" smtClean="0">
                <a:solidFill>
                  <a:srgbClr val="FF0000"/>
                </a:solidFill>
              </a:rPr>
              <a:t>886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6697946" y="3975751"/>
            <a:ext cx="54940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b="1" dirty="0">
                <a:solidFill>
                  <a:srgbClr val="00B050"/>
                </a:solidFill>
              </a:rPr>
              <a:t>Alunni che hanno </a:t>
            </a:r>
            <a:r>
              <a:rPr lang="it-IT" b="1" dirty="0" smtClean="0">
                <a:solidFill>
                  <a:srgbClr val="00B050"/>
                </a:solidFill>
              </a:rPr>
              <a:t>svolto </a:t>
            </a:r>
            <a:r>
              <a:rPr lang="it-IT" b="1" dirty="0">
                <a:solidFill>
                  <a:srgbClr val="00B050"/>
                </a:solidFill>
              </a:rPr>
              <a:t>il test di accesso alla facoltà di Medicina: n. </a:t>
            </a:r>
            <a:r>
              <a:rPr lang="it-IT" b="1" dirty="0" smtClean="0">
                <a:solidFill>
                  <a:srgbClr val="00B050"/>
                </a:solidFill>
              </a:rPr>
              <a:t>510</a:t>
            </a:r>
            <a:endParaRPr lang="it-IT" b="1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b="1" dirty="0">
                <a:solidFill>
                  <a:srgbClr val="FF0000"/>
                </a:solidFill>
              </a:rPr>
              <a:t>Alunni che </a:t>
            </a:r>
            <a:r>
              <a:rPr lang="it-IT" b="1" dirty="0" smtClean="0">
                <a:solidFill>
                  <a:srgbClr val="FF0000"/>
                </a:solidFill>
              </a:rPr>
              <a:t>non hanno svolto il test: n. 353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0" name="Titolo 1"/>
          <p:cNvSpPr>
            <a:spLocks noGrp="1"/>
          </p:cNvSpPr>
          <p:nvPr>
            <p:ph type="title"/>
          </p:nvPr>
        </p:nvSpPr>
        <p:spPr>
          <a:xfrm>
            <a:off x="2025650" y="-15911"/>
            <a:ext cx="9215438" cy="1550988"/>
          </a:xfrm>
        </p:spPr>
        <p:txBody>
          <a:bodyPr>
            <a:noAutofit/>
          </a:bodyPr>
          <a:lstStyle/>
          <a:p>
            <a:r>
              <a:rPr lang="it-IT" altLang="it-IT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SPERIMENTAZIONE NAZIONALE TRIENNIO 2017-2020</a:t>
            </a:r>
            <a:br>
              <a:rPr lang="it-IT" altLang="it-IT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</a:br>
            <a:endParaRPr lang="it-IT" altLang="it-IT" sz="2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1897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Grafico 19"/>
          <p:cNvGraphicFramePr/>
          <p:nvPr>
            <p:extLst>
              <p:ext uri="{D42A27DB-BD31-4B8C-83A1-F6EECF244321}">
                <p14:modId xmlns:p14="http://schemas.microsoft.com/office/powerpoint/2010/main" val="840110774"/>
              </p:ext>
            </p:extLst>
          </p:nvPr>
        </p:nvGraphicFramePr>
        <p:xfrm>
          <a:off x="3649438" y="913110"/>
          <a:ext cx="4921355" cy="3549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Rettangolo 21"/>
          <p:cNvSpPr/>
          <p:nvPr/>
        </p:nvSpPr>
        <p:spPr>
          <a:xfrm>
            <a:off x="2712799" y="4708478"/>
            <a:ext cx="10470937" cy="931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b="1" dirty="0">
                <a:solidFill>
                  <a:srgbClr val="0000FF"/>
                </a:solidFill>
              </a:rPr>
              <a:t>Alunni che hanno effettuato il test di accesso alla facoltà di Medicina: n. </a:t>
            </a:r>
            <a:r>
              <a:rPr lang="it-IT" b="1" dirty="0" smtClean="0">
                <a:solidFill>
                  <a:srgbClr val="0000FF"/>
                </a:solidFill>
              </a:rPr>
              <a:t>510</a:t>
            </a:r>
            <a:endParaRPr lang="it-IT" b="1" dirty="0">
              <a:solidFill>
                <a:srgbClr val="0000F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b="1" dirty="0">
                <a:solidFill>
                  <a:srgbClr val="00B050"/>
                </a:solidFill>
              </a:rPr>
              <a:t>Alunni che hanno superato il test di accesso: n. </a:t>
            </a:r>
            <a:r>
              <a:rPr lang="it-IT" b="1" dirty="0" smtClean="0">
                <a:solidFill>
                  <a:srgbClr val="00B050"/>
                </a:solidFill>
              </a:rPr>
              <a:t>263</a:t>
            </a:r>
            <a:endParaRPr lang="it-IT" b="1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dirty="0">
                <a:solidFill>
                  <a:srgbClr val="FF0000"/>
                </a:solidFill>
              </a:rPr>
              <a:t>Alunni che non hanno superato il test: </a:t>
            </a:r>
            <a:r>
              <a:rPr lang="it-IT" b="1" dirty="0" smtClean="0">
                <a:solidFill>
                  <a:srgbClr val="FF0000"/>
                </a:solidFill>
              </a:rPr>
              <a:t>n.247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0" name="Titolo 1"/>
          <p:cNvSpPr>
            <a:spLocks noGrp="1"/>
          </p:cNvSpPr>
          <p:nvPr>
            <p:ph type="title"/>
          </p:nvPr>
        </p:nvSpPr>
        <p:spPr>
          <a:xfrm>
            <a:off x="2025650" y="-15911"/>
            <a:ext cx="9215438" cy="1550988"/>
          </a:xfrm>
        </p:spPr>
        <p:txBody>
          <a:bodyPr>
            <a:noAutofit/>
          </a:bodyPr>
          <a:lstStyle/>
          <a:p>
            <a:r>
              <a:rPr lang="it-IT" altLang="it-IT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SPERIMENTAZIONE NAZIONALE TRIENNIO 2017-2020</a:t>
            </a:r>
            <a:br>
              <a:rPr lang="it-IT" altLang="it-IT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</a:br>
            <a:endParaRPr lang="it-IT" altLang="it-IT" sz="2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5461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sse">
  <a:themeElements>
    <a:clrScheme name="Parallass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ss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ss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6875</TotalTime>
  <Words>481</Words>
  <Application>Microsoft Office PowerPoint</Application>
  <PresentationFormat>Widescreen</PresentationFormat>
  <Paragraphs>109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3" baseType="lpstr">
      <vt:lpstr>MS PGothic</vt:lpstr>
      <vt:lpstr>Arial</vt:lpstr>
      <vt:lpstr>Calibri</vt:lpstr>
      <vt:lpstr>Corbel</vt:lpstr>
      <vt:lpstr>Garamond</vt:lpstr>
      <vt:lpstr>Times New Roman</vt:lpstr>
      <vt:lpstr>Parallasse</vt:lpstr>
      <vt:lpstr>Presentazione standard di PowerPoint</vt:lpstr>
      <vt:lpstr>Presentazione standard di PowerPoint</vt:lpstr>
      <vt:lpstr>Elenco dei 26 licei selezionati per il primo triennio di sperimentazione 2017-2020 </vt:lpstr>
      <vt:lpstr>PRIMO TRIENNIO DEL PERCORSO NAZIONALE: 27 LICEI  DATI DEL MONITORAGGIO: 2017-2020</vt:lpstr>
      <vt:lpstr>SPERIMENTAZIONE NAZIONALE TRIENNIO 2017-2020 </vt:lpstr>
      <vt:lpstr>SPERIMENTAZIONE NAZIONALE TRIENNIO 2017-2020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Stefano Infantino</dc:creator>
  <cp:lastModifiedBy>Francesca Torretta</cp:lastModifiedBy>
  <cp:revision>455</cp:revision>
  <cp:lastPrinted>2017-09-11T21:43:51Z</cp:lastPrinted>
  <dcterms:created xsi:type="dcterms:W3CDTF">2017-09-11T20:21:23Z</dcterms:created>
  <dcterms:modified xsi:type="dcterms:W3CDTF">2020-12-16T20:43:51Z</dcterms:modified>
</cp:coreProperties>
</file>