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314" r:id="rId16"/>
    <p:sldId id="309" r:id="rId17"/>
    <p:sldId id="308" r:id="rId18"/>
    <p:sldId id="332" r:id="rId19"/>
    <p:sldId id="305" r:id="rId20"/>
    <p:sldId id="333" r:id="rId21"/>
    <p:sldId id="334" r:id="rId22"/>
    <p:sldId id="330" r:id="rId23"/>
    <p:sldId id="331" r:id="rId24"/>
    <p:sldId id="335" r:id="rId25"/>
    <p:sldId id="337" r:id="rId26"/>
    <p:sldId id="338" r:id="rId27"/>
    <p:sldId id="306" r:id="rId28"/>
    <p:sldId id="339" r:id="rId29"/>
    <p:sldId id="340" r:id="rId30"/>
    <p:sldId id="311" r:id="rId31"/>
    <p:sldId id="315" r:id="rId32"/>
    <p:sldId id="307" r:id="rId33"/>
    <p:sldId id="312" r:id="rId34"/>
    <p:sldId id="271" r:id="rId35"/>
    <p:sldId id="272" r:id="rId36"/>
    <p:sldId id="273" r:id="rId37"/>
    <p:sldId id="274" r:id="rId38"/>
    <p:sldId id="275" r:id="rId39"/>
    <p:sldId id="276" r:id="rId40"/>
    <p:sldId id="304" r:id="rId41"/>
    <p:sldId id="278" r:id="rId42"/>
    <p:sldId id="279" r:id="rId43"/>
    <p:sldId id="277" r:id="rId44"/>
    <p:sldId id="280" r:id="rId45"/>
    <p:sldId id="281" r:id="rId46"/>
    <p:sldId id="282" r:id="rId47"/>
    <p:sldId id="283" r:id="rId48"/>
    <p:sldId id="284" r:id="rId49"/>
    <p:sldId id="286" r:id="rId50"/>
    <p:sldId id="285" r:id="rId51"/>
    <p:sldId id="287" r:id="rId52"/>
    <p:sldId id="288" r:id="rId53"/>
    <p:sldId id="292" r:id="rId54"/>
    <p:sldId id="293" r:id="rId55"/>
    <p:sldId id="316" r:id="rId56"/>
    <p:sldId id="317" r:id="rId57"/>
    <p:sldId id="294" r:id="rId58"/>
    <p:sldId id="296" r:id="rId59"/>
    <p:sldId id="295" r:id="rId60"/>
    <p:sldId id="297" r:id="rId61"/>
    <p:sldId id="298" r:id="rId62"/>
    <p:sldId id="299" r:id="rId63"/>
    <p:sldId id="300" r:id="rId64"/>
    <p:sldId id="301" r:id="rId65"/>
    <p:sldId id="302" r:id="rId66"/>
    <p:sldId id="303" r:id="rId67"/>
    <p:sldId id="324" r:id="rId68"/>
    <p:sldId id="341" r:id="rId6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5" d="100"/>
          <a:sy n="95" d="100"/>
        </p:scale>
        <p:origin x="105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D3C10-B18E-864D-9090-B8466CD200E3}" type="datetimeFigureOut">
              <a:rPr lang="it-IT" smtClean="0"/>
              <a:t>19/07/2023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1BE0AE-5933-7F4F-B7B8-A05605CF8219}" type="slidenum">
              <a:rPr lang="it-IT" smtClean="0"/>
              <a:t>‹N›</a:t>
            </a:fld>
            <a:endParaRPr lang="it-IT"/>
          </a:p>
        </p:txBody>
      </p:sp>
    </p:spTree>
    <p:extLst>
      <p:ext uri="{BB962C8B-B14F-4D97-AF65-F5344CB8AC3E}">
        <p14:creationId xmlns:p14="http://schemas.microsoft.com/office/powerpoint/2010/main" val="2534823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56724B-AB7B-E342-881E-828C824AD242}" type="slidenum">
              <a:rPr lang="it-IT" smtClean="0"/>
              <a:t>24</a:t>
            </a:fld>
            <a:endParaRPr lang="it-IT"/>
          </a:p>
        </p:txBody>
      </p:sp>
    </p:spTree>
    <p:extLst>
      <p:ext uri="{BB962C8B-B14F-4D97-AF65-F5344CB8AC3E}">
        <p14:creationId xmlns:p14="http://schemas.microsoft.com/office/powerpoint/2010/main" val="140557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5256724B-AB7B-E342-881E-828C824AD242}" type="slidenum">
              <a:rPr lang="it-IT" smtClean="0"/>
              <a:t>25</a:t>
            </a:fld>
            <a:endParaRPr lang="it-IT"/>
          </a:p>
        </p:txBody>
      </p:sp>
    </p:spTree>
    <p:extLst>
      <p:ext uri="{BB962C8B-B14F-4D97-AF65-F5344CB8AC3E}">
        <p14:creationId xmlns:p14="http://schemas.microsoft.com/office/powerpoint/2010/main" val="1405572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3246D70-21C7-1A49-BF79-F0C4330F0073}" type="datetimeFigureOut">
              <a:rPr lang="it-IT" smtClean="0"/>
              <a:t>19/07/2023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93808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3246D70-21C7-1A49-BF79-F0C4330F0073}" type="datetimeFigureOut">
              <a:rPr lang="it-IT" smtClean="0"/>
              <a:t>19/07/2023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315397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3246D70-21C7-1A49-BF79-F0C4330F0073}" type="datetimeFigureOut">
              <a:rPr lang="it-IT" smtClean="0"/>
              <a:t>19/07/2023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64942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1"/>
            <a:ext cx="8228013" cy="1143000"/>
          </a:xfrm>
        </p:spPr>
        <p:txBody>
          <a:bodyPr/>
          <a:lstStyle/>
          <a:p>
            <a:r>
              <a:rPr lang="it-IT"/>
              <a:t>Fare clic per modificare lo stile del titolo</a:t>
            </a:r>
          </a:p>
        </p:txBody>
      </p:sp>
      <p:sp>
        <p:nvSpPr>
          <p:cNvPr id="3" name="Segnaposto data 2"/>
          <p:cNvSpPr>
            <a:spLocks noGrp="1"/>
          </p:cNvSpPr>
          <p:nvPr>
            <p:ph type="dt" idx="10"/>
          </p:nvPr>
        </p:nvSpPr>
        <p:spPr>
          <a:xfrm>
            <a:off x="457201" y="6378579"/>
            <a:ext cx="2101850" cy="341313"/>
          </a:xfrm>
        </p:spPr>
        <p:txBody>
          <a:bodyPr/>
          <a:lstStyle>
            <a:lvl1pPr>
              <a:defRPr/>
            </a:lvl1pPr>
          </a:lstStyle>
          <a:p>
            <a:r>
              <a:rPr lang="it-IT"/>
              <a:t>18/04/17</a:t>
            </a:r>
          </a:p>
        </p:txBody>
      </p:sp>
      <p:sp>
        <p:nvSpPr>
          <p:cNvPr id="4" name="Segnaposto numero diapositiva 3"/>
          <p:cNvSpPr>
            <a:spLocks noGrp="1"/>
          </p:cNvSpPr>
          <p:nvPr>
            <p:ph type="sldNum" idx="11"/>
          </p:nvPr>
        </p:nvSpPr>
        <p:spPr>
          <a:xfrm>
            <a:off x="6583363" y="6378579"/>
            <a:ext cx="2101850" cy="341313"/>
          </a:xfrm>
        </p:spPr>
        <p:txBody>
          <a:bodyPr/>
          <a:lstStyle>
            <a:lvl1pPr>
              <a:defRPr/>
            </a:lvl1pPr>
          </a:lstStyle>
          <a:p>
            <a:fld id="{351B7829-5A56-471A-B883-1BDB9A0EAAF7}" type="slidenum">
              <a:rPr lang="it-IT"/>
              <a:pPr/>
              <a:t>‹N›</a:t>
            </a:fld>
            <a:endParaRPr lang="it-IT"/>
          </a:p>
        </p:txBody>
      </p:sp>
    </p:spTree>
    <p:extLst>
      <p:ext uri="{BB962C8B-B14F-4D97-AF65-F5344CB8AC3E}">
        <p14:creationId xmlns:p14="http://schemas.microsoft.com/office/powerpoint/2010/main" val="181342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3246D70-21C7-1A49-BF79-F0C4330F0073}" type="datetimeFigureOut">
              <a:rPr lang="it-IT" smtClean="0"/>
              <a:t>19/07/2023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724262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3246D70-21C7-1A49-BF79-F0C4330F0073}" type="datetimeFigureOut">
              <a:rPr lang="it-IT" smtClean="0"/>
              <a:t>19/07/2023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874592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3246D70-21C7-1A49-BF79-F0C4330F0073}" type="datetimeFigureOut">
              <a:rPr lang="it-IT" smtClean="0"/>
              <a:t>19/07/2023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4241184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3246D70-21C7-1A49-BF79-F0C4330F0073}" type="datetimeFigureOut">
              <a:rPr lang="it-IT" smtClean="0"/>
              <a:t>19/07/2023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25019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E3246D70-21C7-1A49-BF79-F0C4330F0073}" type="datetimeFigureOut">
              <a:rPr lang="it-IT" smtClean="0"/>
              <a:t>19/07/2023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133536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246D70-21C7-1A49-BF79-F0C4330F0073}" type="datetimeFigureOut">
              <a:rPr lang="it-IT" smtClean="0"/>
              <a:t>19/07/2023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87197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3246D70-21C7-1A49-BF79-F0C4330F0073}" type="datetimeFigureOut">
              <a:rPr lang="it-IT" smtClean="0"/>
              <a:t>19/07/2023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90278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3246D70-21C7-1A49-BF79-F0C4330F0073}" type="datetimeFigureOut">
              <a:rPr lang="it-IT" smtClean="0"/>
              <a:t>19/07/2023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EAA5585-1F74-9D48-8C10-EAAA4DC061E6}" type="slidenum">
              <a:rPr lang="it-IT" smtClean="0"/>
              <a:t>‹N›</a:t>
            </a:fld>
            <a:endParaRPr lang="it-IT"/>
          </a:p>
        </p:txBody>
      </p:sp>
    </p:spTree>
    <p:extLst>
      <p:ext uri="{BB962C8B-B14F-4D97-AF65-F5344CB8AC3E}">
        <p14:creationId xmlns:p14="http://schemas.microsoft.com/office/powerpoint/2010/main" val="289974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246D70-21C7-1A49-BF79-F0C4330F0073}" type="datetimeFigureOut">
              <a:rPr lang="it-IT" smtClean="0"/>
              <a:t>19/07/2023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A5585-1F74-9D48-8C10-EAAA4DC061E6}" type="slidenum">
              <a:rPr lang="it-IT" smtClean="0"/>
              <a:t>‹N›</a:t>
            </a:fld>
            <a:endParaRPr lang="it-IT"/>
          </a:p>
        </p:txBody>
      </p:sp>
    </p:spTree>
    <p:extLst>
      <p:ext uri="{BB962C8B-B14F-4D97-AF65-F5344CB8AC3E}">
        <p14:creationId xmlns:p14="http://schemas.microsoft.com/office/powerpoint/2010/main" val="3796698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6" y="2071678"/>
            <a:ext cx="8228013" cy="1571628"/>
          </a:xfrm>
        </p:spPr>
        <p:txBody>
          <a:bodyPr>
            <a:normAutofit/>
          </a:bodyPr>
          <a:lstStyle/>
          <a:p>
            <a:r>
              <a:rPr lang="it-IT" sz="3200" dirty="0">
                <a:latin typeface="Times New Roman" pitchFamily="18" charset="0"/>
                <a:cs typeface="Times New Roman" pitchFamily="18" charset="0"/>
              </a:rPr>
              <a:t>Consiglio Nazionale </a:t>
            </a:r>
            <a:br>
              <a:rPr lang="it-IT" sz="3200" dirty="0">
                <a:latin typeface="Times New Roman" pitchFamily="18" charset="0"/>
                <a:cs typeface="Times New Roman" pitchFamily="18" charset="0"/>
              </a:rPr>
            </a:br>
            <a:r>
              <a:rPr lang="it-IT" sz="3200" dirty="0">
                <a:latin typeface="Times New Roman" pitchFamily="18" charset="0"/>
                <a:cs typeface="Times New Roman" pitchFamily="18" charset="0"/>
              </a:rPr>
              <a:t>13 Luglio 2023</a:t>
            </a:r>
          </a:p>
        </p:txBody>
      </p:sp>
      <p:sp>
        <p:nvSpPr>
          <p:cNvPr id="51202" name="AutoShape 2" descr="Logo FNOMCeO"/>
          <p:cNvSpPr>
            <a:spLocks noChangeAspect="1" noChangeArrowheads="1"/>
          </p:cNvSpPr>
          <p:nvPr/>
        </p:nvSpPr>
        <p:spPr bwMode="auto">
          <a:xfrm>
            <a:off x="155575" y="-144462"/>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1203" name="Picture 3"/>
          <p:cNvPicPr>
            <a:picLocks noChangeAspect="1" noChangeArrowheads="1"/>
          </p:cNvPicPr>
          <p:nvPr/>
        </p:nvPicPr>
        <p:blipFill>
          <a:blip r:embed="rId2"/>
          <a:srcRect/>
          <a:stretch>
            <a:fillRect/>
          </a:stretch>
        </p:blipFill>
        <p:spPr bwMode="auto">
          <a:xfrm>
            <a:off x="347669" y="461948"/>
            <a:ext cx="4867275" cy="895351"/>
          </a:xfrm>
          <a:prstGeom prst="rect">
            <a:avLst/>
          </a:prstGeom>
          <a:noFill/>
          <a:ln w="9525">
            <a:noFill/>
            <a:miter lim="800000"/>
            <a:headEnd/>
            <a:tailEnd/>
          </a:ln>
          <a:effectLst/>
        </p:spPr>
      </p:pic>
      <p:sp>
        <p:nvSpPr>
          <p:cNvPr id="7" name="Text Box 4"/>
          <p:cNvSpPr txBox="1">
            <a:spLocks noChangeArrowheads="1"/>
          </p:cNvSpPr>
          <p:nvPr/>
        </p:nvSpPr>
        <p:spPr bwMode="auto">
          <a:xfrm>
            <a:off x="785787" y="6072207"/>
            <a:ext cx="7777163" cy="495300"/>
          </a:xfrm>
          <a:prstGeom prst="rect">
            <a:avLst/>
          </a:prstGeom>
          <a:noFill/>
          <a:ln w="9525">
            <a:noFill/>
            <a:round/>
            <a:headEnd/>
            <a:tailEnd/>
          </a:ln>
        </p:spPr>
        <p:txBody>
          <a:bodyPr lIns="90000" tIns="46800" rIns="90000" bIns="46800"/>
          <a:lstStyle/>
          <a:p>
            <a:pPr algn="ctr" hangingPunct="1">
              <a:lnSpc>
                <a:spcPct val="100000"/>
              </a:lnSpc>
              <a:buClrTx/>
              <a:buFontTx/>
              <a:buNone/>
              <a:tabLst>
                <a:tab pos="723900" algn="l"/>
                <a:tab pos="1447800" algn="l"/>
                <a:tab pos="2171700" algn="l"/>
                <a:tab pos="2895600" algn="l"/>
                <a:tab pos="3619500" algn="l"/>
                <a:tab pos="4343400" algn="l"/>
                <a:tab pos="5067300" algn="l"/>
                <a:tab pos="5791200" algn="l"/>
                <a:tab pos="6515100" algn="l"/>
                <a:tab pos="7239000" algn="l"/>
              </a:tabLst>
            </a:pPr>
            <a:r>
              <a:rPr lang="it-IT" sz="1400" dirty="0">
                <a:latin typeface="Times New Roman" pitchFamily="16" charset="0"/>
                <a:cs typeface="Times New Roman" pitchFamily="16" charset="0"/>
              </a:rPr>
              <a:t>Filippo Anelli –  Presidente Nazionale </a:t>
            </a:r>
            <a:r>
              <a:rPr lang="it-IT" sz="1400" dirty="0" err="1">
                <a:latin typeface="Times New Roman" pitchFamily="16" charset="0"/>
                <a:cs typeface="Times New Roman" pitchFamily="16" charset="0"/>
              </a:rPr>
              <a:t>FNOMCeO</a:t>
            </a:r>
            <a:endParaRPr lang="it-IT" sz="1400" dirty="0">
              <a:latin typeface="Times New Roman" pitchFamily="16" charset="0"/>
              <a:cs typeface="Times New Roman" pitchFamily="16" charset="0"/>
            </a:endParaRPr>
          </a:p>
        </p:txBody>
      </p:sp>
      <p:pic>
        <p:nvPicPr>
          <p:cNvPr id="24578" name="Picture 2" descr="http://www.quotidianosanita.it/img_prima/front7361637.jpg"/>
          <p:cNvPicPr>
            <a:picLocks noChangeAspect="1" noChangeArrowheads="1"/>
          </p:cNvPicPr>
          <p:nvPr/>
        </p:nvPicPr>
        <p:blipFill>
          <a:blip r:embed="rId3"/>
          <a:srcRect/>
          <a:stretch>
            <a:fillRect/>
          </a:stretch>
        </p:blipFill>
        <p:spPr bwMode="auto">
          <a:xfrm>
            <a:off x="3857620" y="3929079"/>
            <a:ext cx="1428750" cy="1428751"/>
          </a:xfrm>
          <a:prstGeom prst="rect">
            <a:avLst/>
          </a:prstGeom>
          <a:noFill/>
        </p:spPr>
      </p:pic>
    </p:spTree>
    <p:extLst>
      <p:ext uri="{BB962C8B-B14F-4D97-AF65-F5344CB8AC3E}">
        <p14:creationId xmlns:p14="http://schemas.microsoft.com/office/powerpoint/2010/main" val="6207093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2" name="Titolo 1"/>
          <p:cNvSpPr>
            <a:spLocks noGrp="1"/>
          </p:cNvSpPr>
          <p:nvPr>
            <p:ph type="title"/>
          </p:nvPr>
        </p:nvSpPr>
        <p:spPr>
          <a:xfrm>
            <a:off x="1763688" y="332656"/>
            <a:ext cx="5486400" cy="566738"/>
          </a:xfrm>
        </p:spPr>
        <p:txBody>
          <a:bodyPr vert="horz" lIns="91440" tIns="45720" rIns="91440" bIns="45720" rtlCol="0" anchor="ctr">
            <a:normAutofit/>
          </a:bodyPr>
          <a:lstStyle/>
          <a:p>
            <a:pPr algn="ctr" eaLnBrk="1" hangingPunct="1">
              <a:lnSpc>
                <a:spcPct val="90000"/>
              </a:lnSpc>
            </a:pPr>
            <a:r>
              <a:rPr lang="en-US" sz="2800" b="1" kern="1200" dirty="0">
                <a:solidFill>
                  <a:srgbClr val="000090"/>
                </a:solidFill>
                <a:latin typeface="+mj-lt"/>
                <a:ea typeface="+mj-ea"/>
                <a:cs typeface="+mj-cs"/>
              </a:rPr>
              <a:t>La </a:t>
            </a:r>
            <a:r>
              <a:rPr lang="en-US" sz="2800" b="1" kern="1200" dirty="0" err="1">
                <a:solidFill>
                  <a:srgbClr val="000090"/>
                </a:solidFill>
                <a:latin typeface="+mj-lt"/>
                <a:ea typeface="+mj-ea"/>
                <a:cs typeface="+mj-cs"/>
              </a:rPr>
              <a:t>Questione</a:t>
            </a:r>
            <a:r>
              <a:rPr lang="en-US" sz="2800" b="1" kern="1200" dirty="0">
                <a:solidFill>
                  <a:srgbClr val="000090"/>
                </a:solidFill>
                <a:latin typeface="+mj-lt"/>
                <a:ea typeface="+mj-ea"/>
                <a:cs typeface="+mj-cs"/>
              </a:rPr>
              <a:t> Medica</a:t>
            </a: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type="body" sz="half" idx="2"/>
          </p:nvPr>
        </p:nvSpPr>
        <p:spPr>
          <a:xfrm>
            <a:off x="1792288" y="4365104"/>
            <a:ext cx="5486400" cy="2088232"/>
          </a:xfrm>
        </p:spPr>
        <p:txBody>
          <a:bodyPr vert="horz" lIns="91440" tIns="45720" rIns="91440" bIns="45720" rtlCol="0">
            <a:normAutofit fontScale="85000" lnSpcReduction="10000"/>
          </a:bodyPr>
          <a:lstStyle/>
          <a:p>
            <a:pPr>
              <a:lnSpc>
                <a:spcPct val="200000"/>
              </a:lnSpc>
              <a:spcAft>
                <a:spcPts val="800"/>
              </a:spcAft>
            </a:pP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Complesso perché ogni progetto riformatore lo è</a:t>
            </a:r>
          </a:p>
          <a:p>
            <a:pPr>
              <a:lnSpc>
                <a:spcPct val="200000"/>
              </a:lnSpc>
              <a:spcAft>
                <a:spcPts val="800"/>
              </a:spcAft>
            </a:pP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Complessivo perché lo deve essere laddove deve necessariamente coinvolgere il capitale umano che muove il sistema. </a:t>
            </a:r>
          </a:p>
        </p:txBody>
      </p:sp>
      <p:pic>
        <p:nvPicPr>
          <p:cNvPr id="5" name="Segnaposto immagine 4"/>
          <p:cNvPicPr>
            <a:picLocks noGrp="1" noChangeAspect="1"/>
          </p:cNvPicPr>
          <p:nvPr>
            <p:ph type="pic" idx="1"/>
          </p:nvPr>
        </p:nvPicPr>
        <p:blipFill>
          <a:blip r:embed="rId2"/>
          <a:srcRect t="-16538" b="-16538"/>
          <a:stretch>
            <a:fillRect/>
          </a:stretch>
        </p:blipFill>
        <p:spPr/>
      </p:pic>
    </p:spTree>
    <p:extLst>
      <p:ext uri="{BB962C8B-B14F-4D97-AF65-F5344CB8AC3E}">
        <p14:creationId xmlns:p14="http://schemas.microsoft.com/office/powerpoint/2010/main" val="127070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2" name="Titolo 1"/>
          <p:cNvSpPr>
            <a:spLocks noGrp="1"/>
          </p:cNvSpPr>
          <p:nvPr>
            <p:ph type="title"/>
          </p:nvPr>
        </p:nvSpPr>
        <p:spPr>
          <a:xfrm>
            <a:off x="1763688" y="188640"/>
            <a:ext cx="5486400" cy="566738"/>
          </a:xfrm>
        </p:spPr>
        <p:txBody>
          <a:bodyPr vert="horz" lIns="91440" tIns="45720" rIns="91440" bIns="45720" rtlCol="0" anchor="ctr">
            <a:normAutofit/>
          </a:bodyPr>
          <a:lstStyle/>
          <a:p>
            <a:pPr algn="ctr" eaLnBrk="1" hangingPunct="1">
              <a:lnSpc>
                <a:spcPct val="90000"/>
              </a:lnSpc>
            </a:pPr>
            <a:r>
              <a:rPr lang="en-US" sz="2800" b="1" kern="1200" dirty="0">
                <a:solidFill>
                  <a:srgbClr val="000090"/>
                </a:solidFill>
                <a:latin typeface="+mj-lt"/>
                <a:ea typeface="+mj-ea"/>
                <a:cs typeface="+mj-cs"/>
              </a:rPr>
              <a:t>La </a:t>
            </a:r>
            <a:r>
              <a:rPr lang="en-US" sz="2800" b="1" kern="1200" dirty="0" err="1">
                <a:solidFill>
                  <a:srgbClr val="000090"/>
                </a:solidFill>
                <a:latin typeface="+mj-lt"/>
                <a:ea typeface="+mj-ea"/>
                <a:cs typeface="+mj-cs"/>
              </a:rPr>
              <a:t>Questione</a:t>
            </a:r>
            <a:r>
              <a:rPr lang="en-US" sz="2800" b="1" kern="1200" dirty="0">
                <a:solidFill>
                  <a:srgbClr val="000090"/>
                </a:solidFill>
                <a:latin typeface="+mj-lt"/>
                <a:ea typeface="+mj-ea"/>
                <a:cs typeface="+mj-cs"/>
              </a:rPr>
              <a:t> Medica</a:t>
            </a: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type="body" sz="half" idx="2"/>
          </p:nvPr>
        </p:nvSpPr>
        <p:spPr>
          <a:xfrm>
            <a:off x="971600" y="4077072"/>
            <a:ext cx="7272808" cy="2780928"/>
          </a:xfrm>
        </p:spPr>
        <p:txBody>
          <a:bodyPr vert="horz" lIns="91440" tIns="45720" rIns="91440" bIns="45720" rtlCol="0">
            <a:normAutofit fontScale="92500"/>
          </a:bodyPr>
          <a:lstStyle/>
          <a:p>
            <a:pPr algn="just">
              <a:lnSpc>
                <a:spcPts val="2720"/>
              </a:lnSpc>
              <a:spcAft>
                <a:spcPts val="800"/>
              </a:spcAft>
            </a:pP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E’ intorno ai professionisti infatti che va costruita la nuova assistenza sanitaria, la nuova realtà assistenziale, innovata nelle tecnologie, resa sinergica nelle strategie, potenziata in termini di formazione e competenze del singolo e delle équipe, integrata nei servizi, sviluppata nelle competenze manageriali, mirata ai</a:t>
            </a:r>
            <a:r>
              <a:rPr lang="it-IT" sz="1800" b="1" i="1" dirty="0">
                <a:solidFill>
                  <a:srgbClr val="000090"/>
                </a:solidFill>
                <a:latin typeface="Calibri" panose="020F0502020204030204" pitchFamily="34" charset="0"/>
                <a:ea typeface="Calibri" panose="020F0502020204030204" pitchFamily="34" charset="0"/>
                <a:cs typeface="Calibri" panose="020F0502020204030204" pitchFamily="34" charset="0"/>
              </a:rPr>
              <a:t> </a:t>
            </a: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nuovi bisogni dei pazienti, rafforzata nelle reti ospedaliere e nelle strutture di prossimità, atta a superare anche diseguaglianze e disomogeneità purtroppo cronicizzate nelle diverse aree del Paese.</a:t>
            </a:r>
            <a:endParaRPr lang="it-IT" sz="1800" b="1" dirty="0">
              <a:solidFill>
                <a:srgbClr val="00009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Segnaposto immagine 2"/>
          <p:cNvPicPr>
            <a:picLocks noGrp="1" noChangeAspect="1"/>
          </p:cNvPicPr>
          <p:nvPr>
            <p:ph type="pic" idx="1"/>
          </p:nvPr>
        </p:nvPicPr>
        <p:blipFill>
          <a:blip r:embed="rId2"/>
          <a:srcRect t="-25475" b="-25475"/>
          <a:stretch>
            <a:fillRect/>
          </a:stretch>
        </p:blipFill>
        <p:spPr>
          <a:xfrm>
            <a:off x="971600" y="466328"/>
            <a:ext cx="7200800" cy="4042792"/>
          </a:xfrm>
        </p:spPr>
      </p:pic>
    </p:spTree>
    <p:extLst>
      <p:ext uri="{BB962C8B-B14F-4D97-AF65-F5344CB8AC3E}">
        <p14:creationId xmlns:p14="http://schemas.microsoft.com/office/powerpoint/2010/main" val="4244864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2" name="Titolo 1"/>
          <p:cNvSpPr>
            <a:spLocks noGrp="1"/>
          </p:cNvSpPr>
          <p:nvPr>
            <p:ph type="title"/>
          </p:nvPr>
        </p:nvSpPr>
        <p:spPr>
          <a:xfrm>
            <a:off x="899592" y="188640"/>
            <a:ext cx="7344816" cy="936104"/>
          </a:xfrm>
        </p:spPr>
        <p:txBody>
          <a:bodyPr vert="horz" lIns="91440" tIns="45720" rIns="91440" bIns="45720" rtlCol="0" anchor="ctr">
            <a:normAutofit/>
          </a:bodyPr>
          <a:lstStyle/>
          <a:p>
            <a:pPr algn="ctr" eaLnBrk="1" hangingPunct="1">
              <a:lnSpc>
                <a:spcPct val="90000"/>
              </a:lnSpc>
            </a:pPr>
            <a:r>
              <a:rPr lang="en-US" sz="2800" b="1" kern="1200" dirty="0">
                <a:solidFill>
                  <a:srgbClr val="000090"/>
                </a:solidFill>
                <a:latin typeface="+mj-lt"/>
                <a:ea typeface="+mj-ea"/>
                <a:cs typeface="+mj-cs"/>
              </a:rPr>
              <a:t>La </a:t>
            </a:r>
            <a:r>
              <a:rPr lang="en-US" sz="2800" b="1" kern="1200" dirty="0" err="1">
                <a:solidFill>
                  <a:srgbClr val="000090"/>
                </a:solidFill>
                <a:latin typeface="+mj-lt"/>
                <a:ea typeface="+mj-ea"/>
                <a:cs typeface="+mj-cs"/>
              </a:rPr>
              <a:t>Questione</a:t>
            </a:r>
            <a:r>
              <a:rPr lang="en-US" sz="2800" b="1" kern="1200" dirty="0">
                <a:solidFill>
                  <a:srgbClr val="000090"/>
                </a:solidFill>
                <a:latin typeface="+mj-lt"/>
                <a:ea typeface="+mj-ea"/>
                <a:cs typeface="+mj-cs"/>
              </a:rPr>
              <a:t> Medica</a:t>
            </a: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type="body" sz="half" idx="2"/>
          </p:nvPr>
        </p:nvSpPr>
        <p:spPr>
          <a:xfrm>
            <a:off x="899592" y="4293096"/>
            <a:ext cx="7272808" cy="2564904"/>
          </a:xfrm>
        </p:spPr>
        <p:txBody>
          <a:bodyPr vert="horz" lIns="91440" tIns="45720" rIns="91440" bIns="45720" rtlCol="0">
            <a:normAutofit fontScale="85000" lnSpcReduction="10000"/>
          </a:bodyPr>
          <a:lstStyle/>
          <a:p>
            <a:pPr algn="just">
              <a:lnSpc>
                <a:spcPts val="2720"/>
              </a:lnSpc>
              <a:spcAft>
                <a:spcPts val="800"/>
              </a:spcAft>
            </a:pP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Contrasto alle diseguaglianze, alla violenza sugli operatori sanitari, sostegno ai cittadini attraverso la riduzione dei gap assistenziali, superamento dei divari socioeconomici tra aree del Paese sono questi gli obiettivi posti da tempo all’attenzione dalla Professione quale visione strategica di una revisione del SSN.</a:t>
            </a:r>
          </a:p>
          <a:p>
            <a:pPr algn="just">
              <a:lnSpc>
                <a:spcPts val="2720"/>
              </a:lnSpc>
              <a:spcAft>
                <a:spcPts val="800"/>
              </a:spcAft>
            </a:pPr>
            <a:r>
              <a:rPr lang="it-IT" sz="1800" b="1" dirty="0">
                <a:solidFill>
                  <a:srgbClr val="000090"/>
                </a:solidFill>
                <a:latin typeface="Calibri" panose="020F0502020204030204" pitchFamily="34" charset="0"/>
                <a:ea typeface="Calibri" panose="020F0502020204030204" pitchFamily="34" charset="0"/>
                <a:cs typeface="Calibri" panose="020F0502020204030204" pitchFamily="34" charset="0"/>
              </a:rPr>
              <a:t>Progettare o comunque rivedere e ricostruire un sistema significa intervenire su tutti i fronti da cui il sistema stesso è composto.</a:t>
            </a:r>
          </a:p>
        </p:txBody>
      </p:sp>
      <p:pic>
        <p:nvPicPr>
          <p:cNvPr id="5" name="Segnaposto immagine 4"/>
          <p:cNvPicPr>
            <a:picLocks noGrp="1" noChangeAspect="1"/>
          </p:cNvPicPr>
          <p:nvPr>
            <p:ph type="pic" idx="1"/>
          </p:nvPr>
        </p:nvPicPr>
        <p:blipFill>
          <a:blip r:embed="rId2"/>
          <a:srcRect t="-25215" b="-25215"/>
          <a:stretch>
            <a:fillRect/>
          </a:stretch>
        </p:blipFill>
        <p:spPr>
          <a:xfrm>
            <a:off x="827584" y="612775"/>
            <a:ext cx="7344816" cy="4114800"/>
          </a:xfrm>
        </p:spPr>
      </p:pic>
    </p:spTree>
    <p:extLst>
      <p:ext uri="{BB962C8B-B14F-4D97-AF65-F5344CB8AC3E}">
        <p14:creationId xmlns:p14="http://schemas.microsoft.com/office/powerpoint/2010/main" val="1499359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2" name="Titolo 1"/>
          <p:cNvSpPr>
            <a:spLocks noGrp="1"/>
          </p:cNvSpPr>
          <p:nvPr>
            <p:ph type="title"/>
          </p:nvPr>
        </p:nvSpPr>
        <p:spPr>
          <a:xfrm>
            <a:off x="899592" y="188640"/>
            <a:ext cx="7344816" cy="936104"/>
          </a:xfrm>
        </p:spPr>
        <p:txBody>
          <a:bodyPr vert="horz" lIns="91440" tIns="45720" rIns="91440" bIns="45720" rtlCol="0" anchor="ctr">
            <a:normAutofit/>
          </a:bodyPr>
          <a:lstStyle/>
          <a:p>
            <a:pPr algn="ctr" eaLnBrk="1" hangingPunct="1">
              <a:lnSpc>
                <a:spcPct val="90000"/>
              </a:lnSpc>
            </a:pPr>
            <a:r>
              <a:rPr lang="en-US" sz="2800" b="1" kern="1200" dirty="0">
                <a:solidFill>
                  <a:srgbClr val="000090"/>
                </a:solidFill>
                <a:latin typeface="+mj-lt"/>
                <a:ea typeface="+mj-ea"/>
                <a:cs typeface="+mj-cs"/>
              </a:rPr>
              <a:t>La </a:t>
            </a:r>
            <a:r>
              <a:rPr lang="en-US" sz="2800" b="1" kern="1200" dirty="0" err="1">
                <a:solidFill>
                  <a:srgbClr val="000090"/>
                </a:solidFill>
                <a:latin typeface="+mj-lt"/>
                <a:ea typeface="+mj-ea"/>
                <a:cs typeface="+mj-cs"/>
              </a:rPr>
              <a:t>Questione</a:t>
            </a:r>
            <a:r>
              <a:rPr lang="en-US" sz="2800" b="1" kern="1200" dirty="0">
                <a:solidFill>
                  <a:srgbClr val="000090"/>
                </a:solidFill>
                <a:latin typeface="+mj-lt"/>
                <a:ea typeface="+mj-ea"/>
                <a:cs typeface="+mj-cs"/>
              </a:rPr>
              <a:t> Medica</a:t>
            </a: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type="body" sz="half" idx="2"/>
          </p:nvPr>
        </p:nvSpPr>
        <p:spPr>
          <a:xfrm>
            <a:off x="899592" y="4293096"/>
            <a:ext cx="7272808" cy="2564904"/>
          </a:xfrm>
        </p:spPr>
        <p:txBody>
          <a:bodyPr vert="horz" lIns="91440" tIns="45720" rIns="91440" bIns="45720" rtlCol="0">
            <a:normAutofit/>
          </a:bodyPr>
          <a:lstStyle/>
          <a:p>
            <a:pPr algn="just">
              <a:lnSpc>
                <a:spcPct val="140000"/>
              </a:lnSpc>
              <a:spcAft>
                <a:spcPts val="800"/>
              </a:spcAft>
            </a:pPr>
            <a:r>
              <a:rPr lang="it-IT" sz="2000" b="1" dirty="0">
                <a:solidFill>
                  <a:srgbClr val="000090"/>
                </a:solidFill>
                <a:latin typeface="Calibri" panose="020F0502020204030204" pitchFamily="34" charset="0"/>
                <a:ea typeface="Calibri" panose="020F0502020204030204" pitchFamily="34" charset="0"/>
                <a:cs typeface="Calibri" panose="020F0502020204030204" pitchFamily="34" charset="0"/>
              </a:rPr>
              <a:t>La Professione, i professionisti, le risorse umane con le loro specifiche competenze non possono essere assenti in un progetto di rinnovamento della politica della salute nazionale quale è quello che dovrà essere attuato con le risorse che il </a:t>
            </a:r>
            <a:r>
              <a:rPr lang="it-IT" sz="2000" b="1" dirty="0" err="1">
                <a:solidFill>
                  <a:srgbClr val="000090"/>
                </a:solidFill>
                <a:latin typeface="Calibri" panose="020F0502020204030204" pitchFamily="34" charset="0"/>
                <a:ea typeface="Calibri" panose="020F0502020204030204" pitchFamily="34" charset="0"/>
                <a:cs typeface="Calibri" panose="020F0502020204030204" pitchFamily="34" charset="0"/>
              </a:rPr>
              <a:t>Recovery</a:t>
            </a:r>
            <a:r>
              <a:rPr lang="it-IT" sz="2000" b="1" dirty="0">
                <a:solidFill>
                  <a:srgbClr val="000090"/>
                </a:solidFill>
                <a:latin typeface="Calibri" panose="020F0502020204030204" pitchFamily="34" charset="0"/>
                <a:ea typeface="Calibri" panose="020F0502020204030204" pitchFamily="34" charset="0"/>
                <a:cs typeface="Calibri" panose="020F0502020204030204" pitchFamily="34" charset="0"/>
              </a:rPr>
              <a:t> </a:t>
            </a:r>
            <a:r>
              <a:rPr lang="it-IT" sz="2000" b="1" dirty="0" err="1">
                <a:solidFill>
                  <a:srgbClr val="000090"/>
                </a:solidFill>
                <a:latin typeface="Calibri" panose="020F0502020204030204" pitchFamily="34" charset="0"/>
                <a:ea typeface="Calibri" panose="020F0502020204030204" pitchFamily="34" charset="0"/>
                <a:cs typeface="Calibri" panose="020F0502020204030204" pitchFamily="34" charset="0"/>
              </a:rPr>
              <a:t>plan</a:t>
            </a:r>
            <a:r>
              <a:rPr lang="it-IT" sz="2000" b="1" dirty="0">
                <a:solidFill>
                  <a:srgbClr val="000090"/>
                </a:solidFill>
                <a:latin typeface="Calibri" panose="020F0502020204030204" pitchFamily="34" charset="0"/>
                <a:ea typeface="Calibri" panose="020F0502020204030204" pitchFamily="34" charset="0"/>
                <a:cs typeface="Calibri" panose="020F0502020204030204" pitchFamily="34" charset="0"/>
              </a:rPr>
              <a:t> europeo sta ponendo a disposizione.</a:t>
            </a:r>
          </a:p>
        </p:txBody>
      </p:sp>
      <p:pic>
        <p:nvPicPr>
          <p:cNvPr id="3" name="Segnaposto immagine 2"/>
          <p:cNvPicPr>
            <a:picLocks noGrp="1" noChangeAspect="1"/>
          </p:cNvPicPr>
          <p:nvPr>
            <p:ph type="pic" idx="1"/>
          </p:nvPr>
        </p:nvPicPr>
        <p:blipFill>
          <a:blip r:embed="rId2"/>
          <a:srcRect t="-13881" b="-13881"/>
          <a:stretch>
            <a:fillRect/>
          </a:stretch>
        </p:blipFill>
        <p:spPr>
          <a:xfrm>
            <a:off x="971600" y="612775"/>
            <a:ext cx="7128792" cy="4114800"/>
          </a:xfrm>
        </p:spPr>
      </p:pic>
    </p:spTree>
    <p:extLst>
      <p:ext uri="{BB962C8B-B14F-4D97-AF65-F5344CB8AC3E}">
        <p14:creationId xmlns:p14="http://schemas.microsoft.com/office/powerpoint/2010/main" val="173170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Questione Medica </a:t>
            </a:r>
          </a:p>
        </p:txBody>
      </p:sp>
      <p:sp>
        <p:nvSpPr>
          <p:cNvPr id="6" name="Segnaposto contenuto 5"/>
          <p:cNvSpPr>
            <a:spLocks noGrp="1"/>
          </p:cNvSpPr>
          <p:nvPr>
            <p:ph sz="half" idx="1"/>
          </p:nvPr>
        </p:nvSpPr>
        <p:spPr/>
        <p:txBody>
          <a:bodyPr>
            <a:normAutofit fontScale="92500"/>
          </a:bodyPr>
          <a:lstStyle/>
          <a:p>
            <a:pPr marL="0" indent="0" algn="just">
              <a:buNone/>
            </a:pPr>
            <a:r>
              <a:rPr lang="it-IT" dirty="0"/>
              <a:t>Dopo due anni la Questione Medica è ancora più attuale e affrontarla è diventato un percorso ineludibile.</a:t>
            </a:r>
          </a:p>
          <a:p>
            <a:pPr marL="0" indent="0" algn="just">
              <a:buNone/>
            </a:pPr>
            <a:r>
              <a:rPr lang="it-IT" dirty="0"/>
              <a:t>Il tema della centralità delle professioni sanitarie e di quella medica in particolare resta essenziale per rilanciare il SSN a distanza di 45 dalla sua istituzione.</a:t>
            </a:r>
          </a:p>
        </p:txBody>
      </p:sp>
      <p:pic>
        <p:nvPicPr>
          <p:cNvPr id="3" name="Segnaposto contenuto 2"/>
          <p:cNvPicPr>
            <a:picLocks noGrp="1" noChangeAspect="1"/>
          </p:cNvPicPr>
          <p:nvPr>
            <p:ph sz="half" idx="2"/>
          </p:nvPr>
        </p:nvPicPr>
        <p:blipFill>
          <a:blip r:embed="rId2"/>
          <a:srcRect l="16538" r="16538"/>
          <a:stretch>
            <a:fillRect/>
          </a:stretch>
        </p:blipFill>
        <p:spPr/>
      </p:pic>
    </p:spTree>
    <p:extLst>
      <p:ext uri="{BB962C8B-B14F-4D97-AF65-F5344CB8AC3E}">
        <p14:creationId xmlns:p14="http://schemas.microsoft.com/office/powerpoint/2010/main" val="293566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Questione Medica </a:t>
            </a:r>
          </a:p>
        </p:txBody>
      </p:sp>
      <p:sp>
        <p:nvSpPr>
          <p:cNvPr id="6" name="Segnaposto contenuto 5"/>
          <p:cNvSpPr>
            <a:spLocks noGrp="1"/>
          </p:cNvSpPr>
          <p:nvPr>
            <p:ph sz="half" idx="1"/>
          </p:nvPr>
        </p:nvSpPr>
        <p:spPr>
          <a:xfrm>
            <a:off x="457200" y="1600200"/>
            <a:ext cx="4038600" cy="4839447"/>
          </a:xfrm>
        </p:spPr>
        <p:txBody>
          <a:bodyPr>
            <a:normAutofit fontScale="77500" lnSpcReduction="20000"/>
          </a:bodyPr>
          <a:lstStyle/>
          <a:p>
            <a:pPr marL="0" indent="0" algn="just">
              <a:lnSpc>
                <a:spcPct val="140000"/>
              </a:lnSpc>
              <a:buNone/>
            </a:pPr>
            <a:r>
              <a:rPr lang="it-IT" dirty="0"/>
              <a:t>Risolvere il problema della carenza di medici; rivedere i percorsi di formazione; garantire maggiore sicurezza sul lavoro; favorire accordi contrattuali omogenei all’interno del Servizio Sanitario Nazionale.</a:t>
            </a:r>
          </a:p>
          <a:p>
            <a:pPr marL="0" indent="0" algn="just">
              <a:lnSpc>
                <a:spcPct val="140000"/>
              </a:lnSpc>
              <a:buNone/>
            </a:pPr>
            <a:r>
              <a:rPr lang="it-IT" dirty="0"/>
              <a:t>Più risorse, più personale, condizioni e stipendi migliori, protezione assicurata e formazione tempestiva.</a:t>
            </a:r>
          </a:p>
          <a:p>
            <a:pPr marL="0" indent="0">
              <a:buNone/>
            </a:pPr>
            <a:endParaRPr lang="it-IT" dirty="0"/>
          </a:p>
        </p:txBody>
      </p:sp>
      <p:pic>
        <p:nvPicPr>
          <p:cNvPr id="8" name="Segnaposto contenuto 7"/>
          <p:cNvPicPr>
            <a:picLocks noGrp="1" noChangeAspect="1"/>
          </p:cNvPicPr>
          <p:nvPr>
            <p:ph sz="half" idx="2"/>
          </p:nvPr>
        </p:nvPicPr>
        <p:blipFill>
          <a:blip r:embed="rId2"/>
          <a:srcRect t="-18111" b="-18111"/>
          <a:stretch>
            <a:fillRect/>
          </a:stretch>
        </p:blipFill>
        <p:spPr/>
      </p:pic>
    </p:spTree>
    <p:extLst>
      <p:ext uri="{BB962C8B-B14F-4D97-AF65-F5344CB8AC3E}">
        <p14:creationId xmlns:p14="http://schemas.microsoft.com/office/powerpoint/2010/main" val="3282473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grande fuga</a:t>
            </a:r>
          </a:p>
        </p:txBody>
      </p:sp>
      <p:sp>
        <p:nvSpPr>
          <p:cNvPr id="3" name="Segnaposto contenuto 2"/>
          <p:cNvSpPr>
            <a:spLocks noGrp="1"/>
          </p:cNvSpPr>
          <p:nvPr>
            <p:ph idx="1"/>
          </p:nvPr>
        </p:nvSpPr>
        <p:spPr/>
        <p:txBody>
          <a:bodyPr>
            <a:normAutofit/>
          </a:bodyPr>
          <a:lstStyle/>
          <a:p>
            <a:pPr marL="114300" indent="0" algn="just">
              <a:buNone/>
            </a:pPr>
            <a:r>
              <a:rPr lang="it-IT" sz="2800" dirty="0"/>
              <a:t>Tra 5 anni potrebbero andare in pensione:</a:t>
            </a:r>
          </a:p>
          <a:p>
            <a:pPr algn="just"/>
            <a:r>
              <a:rPr lang="it-IT" sz="2800" dirty="0"/>
              <a:t>41.000 medici di famiglia e dirigenti medici </a:t>
            </a:r>
          </a:p>
          <a:p>
            <a:pPr algn="just"/>
            <a:r>
              <a:rPr lang="it-IT" sz="2800" b="1" dirty="0"/>
              <a:t>50.000</a:t>
            </a:r>
            <a:r>
              <a:rPr lang="it-IT" sz="2800" dirty="0"/>
              <a:t> se consideriamo tutti i medici del SSN</a:t>
            </a:r>
          </a:p>
          <a:p>
            <a:pPr algn="just"/>
            <a:endParaRPr lang="it-IT" sz="2800" dirty="0"/>
          </a:p>
          <a:p>
            <a:pPr marL="114300" indent="0" algn="just">
              <a:buNone/>
            </a:pPr>
            <a:r>
              <a:rPr lang="it-IT" sz="2800" dirty="0"/>
              <a:t>La stima della mancata attrattività, considerato che un medico su tre vuole abbandonare, potrebbe portare sino a </a:t>
            </a:r>
          </a:p>
          <a:p>
            <a:pPr algn="just"/>
            <a:r>
              <a:rPr lang="it-IT" sz="2800" b="1" dirty="0"/>
              <a:t>100.000</a:t>
            </a:r>
            <a:r>
              <a:rPr lang="it-IT" sz="2800" dirty="0"/>
              <a:t> medici che lasciano il </a:t>
            </a:r>
            <a:r>
              <a:rPr lang="it-IT" sz="2800" dirty="0" err="1"/>
              <a:t>ssn</a:t>
            </a:r>
            <a:r>
              <a:rPr lang="it-IT" sz="2800" dirty="0"/>
              <a:t> tra pensionamenti e dimissioni</a:t>
            </a:r>
          </a:p>
        </p:txBody>
      </p:sp>
    </p:spTree>
    <p:extLst>
      <p:ext uri="{BB962C8B-B14F-4D97-AF65-F5344CB8AC3E}">
        <p14:creationId xmlns:p14="http://schemas.microsoft.com/office/powerpoint/2010/main" val="401787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grande Fuga</a:t>
            </a:r>
          </a:p>
        </p:txBody>
      </p:sp>
      <p:sp>
        <p:nvSpPr>
          <p:cNvPr id="6" name="Segnaposto contenuto 5"/>
          <p:cNvSpPr>
            <a:spLocks noGrp="1"/>
          </p:cNvSpPr>
          <p:nvPr>
            <p:ph sz="half" idx="1"/>
          </p:nvPr>
        </p:nvSpPr>
        <p:spPr>
          <a:xfrm>
            <a:off x="457200" y="1600200"/>
            <a:ext cx="4038600" cy="4809565"/>
          </a:xfrm>
        </p:spPr>
        <p:txBody>
          <a:bodyPr>
            <a:normAutofit lnSpcReduction="10000"/>
          </a:bodyPr>
          <a:lstStyle/>
          <a:p>
            <a:pPr marL="0" indent="0" algn="just">
              <a:buNone/>
            </a:pPr>
            <a:r>
              <a:rPr lang="it-IT" dirty="0"/>
              <a:t>L’abbiamo chiamata la </a:t>
            </a:r>
            <a:r>
              <a:rPr lang="it-IT" b="1" dirty="0"/>
              <a:t>“Grande Fuga”.</a:t>
            </a:r>
          </a:p>
          <a:p>
            <a:pPr marL="0" indent="0" algn="just">
              <a:buNone/>
            </a:pPr>
            <a:r>
              <a:rPr lang="it-IT" dirty="0"/>
              <a:t>Ma il vero tema è </a:t>
            </a:r>
            <a:r>
              <a:rPr lang="it-IT" b="1" dirty="0"/>
              <a:t>l’attrattività</a:t>
            </a:r>
            <a:r>
              <a:rPr lang="it-IT" dirty="0"/>
              <a:t> di un sistema che costringe sempre più i medici a lasciare per i carichi di lavoro insostenibili e per la bassa qualità del lavoro, con conseguenze anche sulla propria vita privata</a:t>
            </a:r>
          </a:p>
        </p:txBody>
      </p:sp>
      <p:pic>
        <p:nvPicPr>
          <p:cNvPr id="7" name="Segnaposto contenuto 3"/>
          <p:cNvPicPr>
            <a:picLocks noGrp="1" noChangeAspect="1"/>
          </p:cNvPicPr>
          <p:nvPr>
            <p:ph sz="half" idx="2"/>
          </p:nvPr>
        </p:nvPicPr>
        <p:blipFill>
          <a:blip r:embed="rId2"/>
          <a:srcRect l="3525" r="3525"/>
          <a:stretch>
            <a:fillRect/>
          </a:stretch>
        </p:blipFill>
        <p:spPr/>
      </p:pic>
    </p:spTree>
    <p:extLst>
      <p:ext uri="{BB962C8B-B14F-4D97-AF65-F5344CB8AC3E}">
        <p14:creationId xmlns:p14="http://schemas.microsoft.com/office/powerpoint/2010/main" val="351551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Scarsa attrattività</a:t>
            </a:r>
          </a:p>
        </p:txBody>
      </p:sp>
      <p:sp>
        <p:nvSpPr>
          <p:cNvPr id="3" name="Segnaposto contenuto 2"/>
          <p:cNvSpPr>
            <a:spLocks noGrp="1"/>
          </p:cNvSpPr>
          <p:nvPr>
            <p:ph idx="1"/>
          </p:nvPr>
        </p:nvSpPr>
        <p:spPr/>
        <p:txBody>
          <a:bodyPr>
            <a:normAutofit/>
          </a:bodyPr>
          <a:lstStyle/>
          <a:p>
            <a:pPr marL="0" indent="0" algn="just">
              <a:lnSpc>
                <a:spcPct val="120000"/>
              </a:lnSpc>
              <a:buNone/>
            </a:pPr>
            <a:r>
              <a:rPr lang="it-IT" dirty="0"/>
              <a:t>Le dimissioni volontarie dei medici dal SSN sono in forte aumento e secondo gli ultimi dati riferiti al 2022 avrebbero superato le </a:t>
            </a:r>
          </a:p>
          <a:p>
            <a:pPr algn="just">
              <a:lnSpc>
                <a:spcPct val="120000"/>
              </a:lnSpc>
            </a:pPr>
            <a:r>
              <a:rPr lang="it-IT" b="1" dirty="0"/>
              <a:t>3.000 unità</a:t>
            </a:r>
            <a:r>
              <a:rPr lang="it-IT" dirty="0"/>
              <a:t> </a:t>
            </a:r>
          </a:p>
          <a:p>
            <a:pPr marL="0" indent="0" algn="just">
              <a:lnSpc>
                <a:spcPct val="120000"/>
              </a:lnSpc>
              <a:buNone/>
            </a:pPr>
            <a:r>
              <a:rPr lang="it-IT" dirty="0"/>
              <a:t>Negli ultimi 10 anni, invece, sono andati ad esercitare all’estero oltre</a:t>
            </a:r>
          </a:p>
          <a:p>
            <a:pPr algn="just">
              <a:lnSpc>
                <a:spcPct val="120000"/>
              </a:lnSpc>
            </a:pPr>
            <a:r>
              <a:rPr lang="it-IT" b="1" dirty="0"/>
              <a:t>10.000 medici</a:t>
            </a:r>
          </a:p>
        </p:txBody>
      </p:sp>
    </p:spTree>
    <p:extLst>
      <p:ext uri="{BB962C8B-B14F-4D97-AF65-F5344CB8AC3E}">
        <p14:creationId xmlns:p14="http://schemas.microsoft.com/office/powerpoint/2010/main" val="166969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0" y="972067"/>
            <a:ext cx="9144000" cy="5188580"/>
          </a:xfrm>
          <a:prstGeom prst="rect">
            <a:avLst/>
          </a:prstGeom>
        </p:spPr>
      </p:pic>
      <p:sp>
        <p:nvSpPr>
          <p:cNvPr id="9" name="Rettangolo 8"/>
          <p:cNvSpPr/>
          <p:nvPr/>
        </p:nvSpPr>
        <p:spPr>
          <a:xfrm>
            <a:off x="6711085" y="6381981"/>
            <a:ext cx="2432915" cy="369332"/>
          </a:xfrm>
          <a:prstGeom prst="rect">
            <a:avLst/>
          </a:prstGeom>
        </p:spPr>
        <p:txBody>
          <a:bodyPr wrap="none">
            <a:spAutoFit/>
          </a:bodyPr>
          <a:lstStyle/>
          <a:p>
            <a:r>
              <a:rPr lang="it-IT" dirty="0"/>
              <a:t>Senato della Repubblica</a:t>
            </a:r>
          </a:p>
        </p:txBody>
      </p:sp>
    </p:spTree>
    <p:extLst>
      <p:ext uri="{BB962C8B-B14F-4D97-AF65-F5344CB8AC3E}">
        <p14:creationId xmlns:p14="http://schemas.microsoft.com/office/powerpoint/2010/main" val="4226415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r" eaLnBrk="1" hangingPunct="1">
              <a:lnSpc>
                <a:spcPct val="90000"/>
              </a:lnSpc>
            </a:pPr>
            <a:r>
              <a:rPr lang="en-US" sz="4000" b="1" dirty="0">
                <a:solidFill>
                  <a:srgbClr val="FFFFFF"/>
                </a:solidFill>
                <a:ea typeface="+mj-ea"/>
              </a:rPr>
              <a:t>La </a:t>
            </a:r>
            <a:r>
              <a:rPr lang="en-US" sz="4000" b="1" dirty="0" err="1">
                <a:solidFill>
                  <a:srgbClr val="FFFFFF"/>
                </a:solidFill>
                <a:ea typeface="+mj-ea"/>
              </a:rPr>
              <a:t>Questione</a:t>
            </a:r>
            <a:r>
              <a:rPr lang="en-US" sz="4000" b="1" dirty="0">
                <a:solidFill>
                  <a:srgbClr val="FFFFFF"/>
                </a:solidFill>
                <a:ea typeface="+mj-ea"/>
              </a:rPr>
              <a:t> medica</a:t>
            </a: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47500" lnSpcReduction="20000"/>
          </a:bodyPr>
          <a:lstStyle/>
          <a:p>
            <a:pPr marL="0" indent="0" algn="just">
              <a:lnSpc>
                <a:spcPts val="2720"/>
              </a:lnSpc>
              <a:buNone/>
            </a:pPr>
            <a:r>
              <a:rPr lang="it-IT" sz="3100" b="1" dirty="0">
                <a:solidFill>
                  <a:schemeClr val="bg1"/>
                </a:solidFill>
                <a:effectLst/>
                <a:latin typeface="Open Sans" panose="020B0606030504020204" pitchFamily="34" charset="0"/>
                <a:ea typeface="Times New Roman" panose="02020603050405020304" pitchFamily="18" charset="0"/>
              </a:rPr>
              <a:t>La pandemia in questo lungo periodo emergenziale ha evidenziato ed esacerbato tutte le difficoltà che la professione medica incontra nel garantire l’assistenza ai cittadini. </a:t>
            </a:r>
            <a:endParaRPr lang="it-IT" sz="3100" b="1" dirty="0">
              <a:solidFill>
                <a:schemeClr val="bg1"/>
              </a:solidFill>
              <a:effectLst/>
              <a:latin typeface="Times New Roman" panose="02020603050405020304" pitchFamily="18" charset="0"/>
              <a:ea typeface="Times New Roman" panose="02020603050405020304" pitchFamily="18" charset="0"/>
            </a:endParaRPr>
          </a:p>
          <a:p>
            <a:pPr marL="0" indent="0" algn="just">
              <a:lnSpc>
                <a:spcPts val="2720"/>
              </a:lnSpc>
              <a:buNone/>
            </a:pPr>
            <a:r>
              <a:rPr lang="it-IT" sz="3100" b="1" dirty="0">
                <a:solidFill>
                  <a:schemeClr val="bg1"/>
                </a:solidFill>
                <a:effectLst/>
                <a:latin typeface="Open Sans" panose="020B0606030504020204" pitchFamily="34" charset="0"/>
                <a:ea typeface="Times New Roman" panose="02020603050405020304" pitchFamily="18" charset="0"/>
              </a:rPr>
              <a:t>Una difficoltà ed un conseguente disagio trasversale a tutte le componenti della Professione, dagli ospedalieri ai medici di famiglia, dagli operatori del 118 agli specialisti ambulatoriali, dagli specializzandi ai medici della continuità assistenziale, dai medici delle RSA a quelli dell’ospedalità privata. </a:t>
            </a:r>
            <a:endParaRPr lang="it-IT" sz="3100" b="1" dirty="0">
              <a:solidFill>
                <a:schemeClr val="bg1"/>
              </a:solidFill>
              <a:effectLst/>
              <a:latin typeface="Times New Roman" panose="02020603050405020304" pitchFamily="18" charset="0"/>
              <a:ea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179512" y="332656"/>
            <a:ext cx="5400600" cy="4032448"/>
          </a:xfrm>
          <a:prstGeom prst="rect">
            <a:avLst/>
          </a:prstGeom>
        </p:spPr>
      </p:pic>
    </p:spTree>
    <p:extLst>
      <p:ext uri="{BB962C8B-B14F-4D97-AF65-F5344CB8AC3E}">
        <p14:creationId xmlns:p14="http://schemas.microsoft.com/office/powerpoint/2010/main" val="416464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Le borse di specializzazione</a:t>
            </a:r>
          </a:p>
        </p:txBody>
      </p:sp>
      <p:sp>
        <p:nvSpPr>
          <p:cNvPr id="5" name="Segnaposto testo 4"/>
          <p:cNvSpPr>
            <a:spLocks noGrp="1"/>
          </p:cNvSpPr>
          <p:nvPr>
            <p:ph type="body" idx="1"/>
          </p:nvPr>
        </p:nvSpPr>
        <p:spPr/>
        <p:txBody>
          <a:bodyPr>
            <a:normAutofit fontScale="92500"/>
          </a:bodyPr>
          <a:lstStyle/>
          <a:p>
            <a:r>
              <a:rPr lang="it-IT" dirty="0"/>
              <a:t>Borse di formazione specialistica</a:t>
            </a:r>
          </a:p>
        </p:txBody>
      </p:sp>
      <p:sp>
        <p:nvSpPr>
          <p:cNvPr id="3" name="Segnaposto contenuto 2"/>
          <p:cNvSpPr>
            <a:spLocks noGrp="1"/>
          </p:cNvSpPr>
          <p:nvPr>
            <p:ph sz="half" idx="2"/>
          </p:nvPr>
        </p:nvSpPr>
        <p:spPr/>
        <p:txBody>
          <a:bodyPr numCol="2">
            <a:noAutofit/>
          </a:bodyPr>
          <a:lstStyle/>
          <a:p>
            <a:pPr marL="0" indent="0">
              <a:lnSpc>
                <a:spcPct val="110000"/>
              </a:lnSpc>
              <a:buNone/>
            </a:pPr>
            <a:r>
              <a:rPr lang="it-IT" sz="1800" dirty="0"/>
              <a:t>Anno </a:t>
            </a:r>
            <a:r>
              <a:rPr lang="it-IT" sz="1800" dirty="0" err="1"/>
              <a:t>acc</a:t>
            </a:r>
            <a:endParaRPr lang="it-IT" sz="1800" dirty="0"/>
          </a:p>
          <a:p>
            <a:pPr marL="0" indent="0">
              <a:lnSpc>
                <a:spcPct val="110000"/>
              </a:lnSpc>
              <a:buNone/>
            </a:pPr>
            <a:r>
              <a:rPr lang="it-IT" sz="1800" dirty="0"/>
              <a:t>2014/2015</a:t>
            </a:r>
          </a:p>
          <a:p>
            <a:pPr marL="0" indent="0">
              <a:lnSpc>
                <a:spcPct val="110000"/>
              </a:lnSpc>
              <a:buNone/>
            </a:pPr>
            <a:r>
              <a:rPr lang="it-IT" sz="1800" dirty="0"/>
              <a:t>2015/2016</a:t>
            </a:r>
          </a:p>
          <a:p>
            <a:pPr marL="0" indent="0">
              <a:lnSpc>
                <a:spcPct val="110000"/>
              </a:lnSpc>
              <a:buNone/>
            </a:pPr>
            <a:r>
              <a:rPr lang="it-IT" sz="1800" dirty="0"/>
              <a:t>2016/2017</a:t>
            </a:r>
          </a:p>
          <a:p>
            <a:pPr marL="0" indent="0">
              <a:lnSpc>
                <a:spcPct val="110000"/>
              </a:lnSpc>
              <a:buNone/>
            </a:pPr>
            <a:r>
              <a:rPr lang="it-IT" sz="1800" dirty="0"/>
              <a:t>2017/2018</a:t>
            </a:r>
          </a:p>
          <a:p>
            <a:pPr marL="0" indent="0">
              <a:lnSpc>
                <a:spcPct val="110000"/>
              </a:lnSpc>
              <a:buNone/>
            </a:pPr>
            <a:r>
              <a:rPr lang="it-IT" sz="1800" dirty="0"/>
              <a:t>2018/2019</a:t>
            </a:r>
          </a:p>
          <a:p>
            <a:pPr marL="0" indent="0">
              <a:lnSpc>
                <a:spcPct val="110000"/>
              </a:lnSpc>
              <a:buNone/>
            </a:pPr>
            <a:r>
              <a:rPr lang="it-IT" sz="1800" dirty="0"/>
              <a:t>2019/2020</a:t>
            </a:r>
          </a:p>
          <a:p>
            <a:pPr marL="0" indent="0">
              <a:lnSpc>
                <a:spcPct val="110000"/>
              </a:lnSpc>
              <a:buNone/>
            </a:pPr>
            <a:r>
              <a:rPr lang="it-IT" sz="1800" dirty="0"/>
              <a:t>2020/2021</a:t>
            </a:r>
          </a:p>
          <a:p>
            <a:pPr marL="0" indent="0">
              <a:lnSpc>
                <a:spcPct val="110000"/>
              </a:lnSpc>
              <a:buNone/>
            </a:pPr>
            <a:r>
              <a:rPr lang="it-IT" sz="1800" dirty="0"/>
              <a:t>2021/2022</a:t>
            </a:r>
          </a:p>
          <a:p>
            <a:pPr marL="0" indent="0">
              <a:lnSpc>
                <a:spcPct val="110000"/>
              </a:lnSpc>
              <a:buNone/>
            </a:pPr>
            <a:r>
              <a:rPr lang="it-IT" sz="1800" dirty="0"/>
              <a:t>2022/2023</a:t>
            </a:r>
            <a:endParaRPr lang="it-IT" sz="1800" kern="100" dirty="0">
              <a:latin typeface="Times New Roman"/>
              <a:ea typeface="Calibri"/>
              <a:cs typeface="Times New Roman"/>
            </a:endParaRPr>
          </a:p>
          <a:p>
            <a:pPr marL="0" indent="0" algn="just">
              <a:lnSpc>
                <a:spcPct val="110000"/>
              </a:lnSpc>
              <a:spcAft>
                <a:spcPts val="0"/>
              </a:spcAft>
              <a:buNone/>
            </a:pPr>
            <a:endParaRPr lang="it-IT" sz="1800" kern="100" dirty="0">
              <a:latin typeface="Times New Roman"/>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Borse</a:t>
            </a:r>
          </a:p>
          <a:p>
            <a:pPr marL="0" indent="0" algn="just">
              <a:lnSpc>
                <a:spcPct val="110000"/>
              </a:lnSpc>
              <a:spcAft>
                <a:spcPts val="0"/>
              </a:spcAft>
              <a:buNone/>
            </a:pPr>
            <a:r>
              <a:rPr lang="it-IT" sz="1800" kern="100" dirty="0">
                <a:latin typeface="Times New Roman"/>
                <a:ea typeface="Calibri"/>
                <a:cs typeface="Times New Roman"/>
              </a:rPr>
              <a:t>5.000</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6.000</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6.105</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6.200</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8.920</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14.455</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18.397</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14.378</a:t>
            </a:r>
            <a:endParaRPr lang="it-IT" sz="1800" kern="100" dirty="0">
              <a:ea typeface="Calibri"/>
              <a:cs typeface="Times New Roman"/>
            </a:endParaRPr>
          </a:p>
          <a:p>
            <a:pPr marL="0" indent="0" algn="just">
              <a:lnSpc>
                <a:spcPct val="110000"/>
              </a:lnSpc>
              <a:spcAft>
                <a:spcPts val="0"/>
              </a:spcAft>
              <a:buNone/>
            </a:pPr>
            <a:r>
              <a:rPr lang="it-IT" sz="1800" kern="100" dirty="0">
                <a:latin typeface="Times New Roman"/>
                <a:ea typeface="Calibri"/>
                <a:cs typeface="Times New Roman"/>
              </a:rPr>
              <a:t>13.000</a:t>
            </a:r>
            <a:endParaRPr lang="it-IT" sz="1800" kern="100" dirty="0">
              <a:ea typeface="Calibri"/>
              <a:cs typeface="Times New Roman"/>
            </a:endParaRPr>
          </a:p>
        </p:txBody>
      </p:sp>
      <p:sp>
        <p:nvSpPr>
          <p:cNvPr id="6" name="Segnaposto testo 5"/>
          <p:cNvSpPr>
            <a:spLocks noGrp="1"/>
          </p:cNvSpPr>
          <p:nvPr>
            <p:ph type="body" sz="quarter" idx="3"/>
          </p:nvPr>
        </p:nvSpPr>
        <p:spPr/>
        <p:txBody>
          <a:bodyPr/>
          <a:lstStyle/>
          <a:p>
            <a:pPr algn="ctr"/>
            <a:r>
              <a:rPr lang="it-IT" dirty="0"/>
              <a:t>Specialisti attesi</a:t>
            </a:r>
          </a:p>
        </p:txBody>
      </p:sp>
      <p:sp>
        <p:nvSpPr>
          <p:cNvPr id="7" name="Segnaposto contenuto 6"/>
          <p:cNvSpPr>
            <a:spLocks noGrp="1"/>
          </p:cNvSpPr>
          <p:nvPr>
            <p:ph sz="quarter" idx="4"/>
          </p:nvPr>
        </p:nvSpPr>
        <p:spPr/>
        <p:txBody>
          <a:bodyPr numCol="2">
            <a:normAutofit fontScale="85000" lnSpcReduction="20000"/>
          </a:bodyPr>
          <a:lstStyle/>
          <a:p>
            <a:pPr marL="0" indent="0">
              <a:lnSpc>
                <a:spcPct val="110000"/>
              </a:lnSpc>
              <a:buNone/>
            </a:pPr>
            <a:r>
              <a:rPr lang="it-IT" dirty="0"/>
              <a:t>Anno</a:t>
            </a:r>
          </a:p>
          <a:p>
            <a:pPr marL="0" indent="0">
              <a:lnSpc>
                <a:spcPct val="110000"/>
              </a:lnSpc>
              <a:buNone/>
            </a:pPr>
            <a:r>
              <a:rPr lang="it-IT" dirty="0"/>
              <a:t>2024</a:t>
            </a:r>
          </a:p>
          <a:p>
            <a:pPr marL="0" indent="0">
              <a:lnSpc>
                <a:spcPct val="110000"/>
              </a:lnSpc>
              <a:buNone/>
            </a:pPr>
            <a:r>
              <a:rPr lang="it-IT" dirty="0"/>
              <a:t>2025</a:t>
            </a:r>
          </a:p>
          <a:p>
            <a:pPr marL="0" indent="0">
              <a:lnSpc>
                <a:spcPct val="110000"/>
              </a:lnSpc>
              <a:buNone/>
            </a:pPr>
            <a:r>
              <a:rPr lang="it-IT" dirty="0"/>
              <a:t>2026</a:t>
            </a:r>
          </a:p>
          <a:p>
            <a:pPr marL="0" indent="0">
              <a:lnSpc>
                <a:spcPct val="110000"/>
              </a:lnSpc>
              <a:buNone/>
            </a:pPr>
            <a:r>
              <a:rPr lang="it-IT" dirty="0"/>
              <a:t>2027</a:t>
            </a:r>
          </a:p>
          <a:p>
            <a:pPr marL="0" indent="0">
              <a:lnSpc>
                <a:spcPct val="110000"/>
              </a:lnSpc>
              <a:buNone/>
            </a:pPr>
            <a:r>
              <a:rPr lang="it-IT" dirty="0"/>
              <a:t>2028</a:t>
            </a:r>
          </a:p>
          <a:p>
            <a:pPr marL="0" indent="0">
              <a:lnSpc>
                <a:spcPct val="110000"/>
              </a:lnSpc>
              <a:buNone/>
            </a:pPr>
            <a:endParaRPr lang="it-IT" dirty="0"/>
          </a:p>
          <a:p>
            <a:pPr marL="0" indent="0">
              <a:lnSpc>
                <a:spcPct val="110000"/>
              </a:lnSpc>
              <a:buNone/>
            </a:pPr>
            <a:r>
              <a:rPr lang="it-IT" dirty="0"/>
              <a:t> </a:t>
            </a:r>
          </a:p>
          <a:p>
            <a:pPr marL="0" indent="0">
              <a:lnSpc>
                <a:spcPct val="110000"/>
              </a:lnSpc>
              <a:buNone/>
            </a:pPr>
            <a:r>
              <a:rPr lang="it-IT" dirty="0"/>
              <a:t> </a:t>
            </a:r>
          </a:p>
          <a:p>
            <a:pPr marL="0" indent="0">
              <a:lnSpc>
                <a:spcPct val="110000"/>
              </a:lnSpc>
              <a:buNone/>
            </a:pPr>
            <a:r>
              <a:rPr lang="it-IT" dirty="0"/>
              <a:t> </a:t>
            </a:r>
            <a:endParaRPr lang="it-IT" kern="100" dirty="0">
              <a:latin typeface="Times New Roman"/>
              <a:ea typeface="Calibri"/>
              <a:cs typeface="Times New Roman"/>
            </a:endParaRPr>
          </a:p>
          <a:p>
            <a:pPr marL="0" indent="0" algn="just">
              <a:lnSpc>
                <a:spcPct val="110000"/>
              </a:lnSpc>
              <a:spcAft>
                <a:spcPts val="0"/>
              </a:spcAft>
              <a:buNone/>
            </a:pPr>
            <a:endParaRPr lang="it-IT" kern="100" dirty="0">
              <a:latin typeface="Times New Roman"/>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Specialisti attesi</a:t>
            </a:r>
          </a:p>
          <a:p>
            <a:pPr marL="0" indent="0" algn="just">
              <a:lnSpc>
                <a:spcPct val="110000"/>
              </a:lnSpc>
              <a:spcAft>
                <a:spcPts val="0"/>
              </a:spcAft>
              <a:buNone/>
            </a:pPr>
            <a:r>
              <a:rPr lang="it-IT" kern="100" dirty="0">
                <a:latin typeface="Times New Roman"/>
                <a:ea typeface="Calibri"/>
                <a:cs typeface="Times New Roman"/>
              </a:rPr>
              <a:t>32.225</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41.680</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54.077</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62.350</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69.150</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 </a:t>
            </a:r>
          </a:p>
          <a:p>
            <a:pPr marL="0" indent="0" algn="just">
              <a:lnSpc>
                <a:spcPct val="110000"/>
              </a:lnSpc>
              <a:spcAft>
                <a:spcPts val="0"/>
              </a:spcAft>
              <a:buNone/>
            </a:pP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 </a:t>
            </a:r>
            <a:endParaRPr lang="it-IT" kern="100" dirty="0">
              <a:ea typeface="Calibri"/>
              <a:cs typeface="Times New Roman"/>
            </a:endParaRPr>
          </a:p>
          <a:p>
            <a:pPr marL="0" indent="0" algn="just">
              <a:lnSpc>
                <a:spcPct val="110000"/>
              </a:lnSpc>
              <a:spcAft>
                <a:spcPts val="0"/>
              </a:spcAft>
              <a:buNone/>
            </a:pPr>
            <a:r>
              <a:rPr lang="it-IT" kern="100" dirty="0">
                <a:latin typeface="Times New Roman"/>
                <a:ea typeface="Calibri"/>
                <a:cs typeface="Times New Roman"/>
              </a:rPr>
              <a:t> </a:t>
            </a:r>
            <a:endParaRPr lang="it-IT" kern="100" dirty="0">
              <a:ea typeface="Calibri"/>
              <a:cs typeface="Times New Roman"/>
            </a:endParaRPr>
          </a:p>
          <a:p>
            <a:pPr marL="0" indent="0">
              <a:lnSpc>
                <a:spcPct val="110000"/>
              </a:lnSpc>
              <a:buNone/>
            </a:pPr>
            <a:endParaRPr lang="it-IT" kern="100" dirty="0">
              <a:latin typeface="Times New Roman"/>
              <a:ea typeface="Calibri"/>
              <a:cs typeface="Times New Roman"/>
            </a:endParaRPr>
          </a:p>
          <a:p>
            <a:pPr marL="0" indent="0">
              <a:buNone/>
            </a:pPr>
            <a:endParaRPr lang="it-IT" dirty="0"/>
          </a:p>
        </p:txBody>
      </p:sp>
    </p:spTree>
    <p:extLst>
      <p:ext uri="{BB962C8B-B14F-4D97-AF65-F5344CB8AC3E}">
        <p14:creationId xmlns:p14="http://schemas.microsoft.com/office/powerpoint/2010/main" val="3013903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a:t>Le borse di specializzazione</a:t>
            </a:r>
          </a:p>
        </p:txBody>
      </p:sp>
      <p:sp>
        <p:nvSpPr>
          <p:cNvPr id="8" name="Segnaposto contenuto 7"/>
          <p:cNvSpPr>
            <a:spLocks noGrp="1"/>
          </p:cNvSpPr>
          <p:nvPr>
            <p:ph idx="1"/>
          </p:nvPr>
        </p:nvSpPr>
        <p:spPr/>
        <p:txBody>
          <a:bodyPr/>
          <a:lstStyle/>
          <a:p>
            <a:pPr marL="0" indent="0" algn="just">
              <a:lnSpc>
                <a:spcPct val="120000"/>
              </a:lnSpc>
              <a:buNone/>
            </a:pPr>
            <a:r>
              <a:rPr lang="it-IT" dirty="0"/>
              <a:t>In realtà, tra abbandoni e mancate assegnazioni delle borse si stima che solo il 75% dei posti banditi determinerà concretamente il numero dei medici che diventeranno specialisti </a:t>
            </a:r>
          </a:p>
          <a:p>
            <a:pPr marL="0" indent="0" algn="just">
              <a:lnSpc>
                <a:spcPct val="120000"/>
              </a:lnSpc>
              <a:buNone/>
            </a:pPr>
            <a:r>
              <a:rPr lang="it-IT" dirty="0"/>
              <a:t>Tra 5 anni rispetto ai 62.350 </a:t>
            </a:r>
            <a:r>
              <a:rPr lang="it-IT" kern="100" dirty="0">
                <a:latin typeface="Times New Roman"/>
                <a:ea typeface="Calibri"/>
                <a:cs typeface="Times New Roman"/>
              </a:rPr>
              <a:t>posti </a:t>
            </a:r>
            <a:r>
              <a:rPr lang="it-IT" dirty="0"/>
              <a:t>complessivamente </a:t>
            </a:r>
            <a:r>
              <a:rPr lang="it-IT" kern="100" dirty="0">
                <a:latin typeface="Times New Roman"/>
                <a:ea typeface="Calibri"/>
                <a:cs typeface="Times New Roman"/>
              </a:rPr>
              <a:t>banditi negli anni precedenti </a:t>
            </a:r>
            <a:r>
              <a:rPr lang="it-IT" dirty="0"/>
              <a:t>i medici specialisti attesi </a:t>
            </a:r>
            <a:r>
              <a:rPr lang="it-IT" dirty="0" err="1"/>
              <a:t>saranni</a:t>
            </a:r>
            <a:r>
              <a:rPr lang="it-IT" dirty="0"/>
              <a:t> </a:t>
            </a:r>
            <a:r>
              <a:rPr lang="it-IT" b="1" dirty="0"/>
              <a:t>46.762</a:t>
            </a:r>
          </a:p>
          <a:p>
            <a:pPr marL="0" indent="0">
              <a:buNone/>
            </a:pPr>
            <a:endParaRPr lang="it-IT" dirty="0"/>
          </a:p>
        </p:txBody>
      </p:sp>
    </p:spTree>
    <p:extLst>
      <p:ext uri="{BB962C8B-B14F-4D97-AF65-F5344CB8AC3E}">
        <p14:creationId xmlns:p14="http://schemas.microsoft.com/office/powerpoint/2010/main" val="3633783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Scarsa attrattività e specializzazioni</a:t>
            </a:r>
          </a:p>
        </p:txBody>
      </p:sp>
      <p:sp>
        <p:nvSpPr>
          <p:cNvPr id="3" name="Segnaposto contenuto 2"/>
          <p:cNvSpPr>
            <a:spLocks noGrp="1"/>
          </p:cNvSpPr>
          <p:nvPr>
            <p:ph idx="1"/>
          </p:nvPr>
        </p:nvSpPr>
        <p:spPr/>
        <p:txBody>
          <a:bodyPr/>
          <a:lstStyle/>
          <a:p>
            <a:pPr marL="0" indent="0" algn="just">
              <a:lnSpc>
                <a:spcPct val="150000"/>
              </a:lnSpc>
              <a:buNone/>
            </a:pPr>
            <a:r>
              <a:rPr lang="it-IT" dirty="0"/>
              <a:t>Infatti, su un totale di 30.452 borse di specializzazione statali negli anni 2021 e 2022:</a:t>
            </a:r>
          </a:p>
          <a:p>
            <a:pPr algn="just">
              <a:lnSpc>
                <a:spcPct val="150000"/>
              </a:lnSpc>
            </a:pPr>
            <a:r>
              <a:rPr lang="it-IT" dirty="0"/>
              <a:t>3.907 (13%) risultano non assegnati</a:t>
            </a:r>
          </a:p>
          <a:p>
            <a:pPr algn="just">
              <a:lnSpc>
                <a:spcPct val="150000"/>
              </a:lnSpc>
            </a:pPr>
            <a:r>
              <a:rPr lang="it-IT" dirty="0"/>
              <a:t>1601 (5%) risultano abbandonati durante il percorso di formazione. </a:t>
            </a:r>
          </a:p>
          <a:p>
            <a:pPr marL="0" indent="0" algn="just">
              <a:buNone/>
            </a:pPr>
            <a:endParaRPr lang="it-IT" dirty="0"/>
          </a:p>
        </p:txBody>
      </p:sp>
    </p:spTree>
    <p:extLst>
      <p:ext uri="{BB962C8B-B14F-4D97-AF65-F5344CB8AC3E}">
        <p14:creationId xmlns:p14="http://schemas.microsoft.com/office/powerpoint/2010/main" val="338022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Scarsa attrattività e specializzazioni</a:t>
            </a:r>
          </a:p>
        </p:txBody>
      </p:sp>
      <p:sp>
        <p:nvSpPr>
          <p:cNvPr id="3" name="Segnaposto contenuto 2"/>
          <p:cNvSpPr>
            <a:spLocks noGrp="1"/>
          </p:cNvSpPr>
          <p:nvPr>
            <p:ph idx="1"/>
          </p:nvPr>
        </p:nvSpPr>
        <p:spPr/>
        <p:txBody>
          <a:bodyPr>
            <a:normAutofit fontScale="92500"/>
          </a:bodyPr>
          <a:lstStyle/>
          <a:p>
            <a:pPr marL="0" indent="0" algn="just">
              <a:lnSpc>
                <a:spcPct val="120000"/>
              </a:lnSpc>
              <a:buNone/>
            </a:pPr>
            <a:r>
              <a:rPr lang="it-IT" dirty="0"/>
              <a:t>Le discipline che più risentono del fenomeno abbandono o non assegnazione dei contratti sono: </a:t>
            </a:r>
          </a:p>
          <a:p>
            <a:pPr algn="just">
              <a:lnSpc>
                <a:spcPct val="120000"/>
              </a:lnSpc>
            </a:pPr>
            <a:r>
              <a:rPr lang="it-IT" dirty="0"/>
              <a:t>Medicina d’Emergenza-Urgenza: 1.144</a:t>
            </a:r>
          </a:p>
          <a:p>
            <a:pPr algn="just">
              <a:lnSpc>
                <a:spcPct val="120000"/>
              </a:lnSpc>
            </a:pPr>
            <a:r>
              <a:rPr lang="it-IT" dirty="0"/>
              <a:t>Microbiologia e Virologia: 191 </a:t>
            </a:r>
          </a:p>
          <a:p>
            <a:pPr algn="just">
              <a:lnSpc>
                <a:spcPct val="120000"/>
              </a:lnSpc>
            </a:pPr>
            <a:r>
              <a:rPr lang="it-IT" dirty="0"/>
              <a:t>Patologia Clinica e Biochimica Clinica 389 </a:t>
            </a:r>
          </a:p>
          <a:p>
            <a:pPr algn="just">
              <a:lnSpc>
                <a:spcPct val="120000"/>
              </a:lnSpc>
            </a:pPr>
            <a:r>
              <a:rPr lang="it-IT" dirty="0"/>
              <a:t>Anatomia Patologica 181 </a:t>
            </a:r>
          </a:p>
          <a:p>
            <a:pPr algn="just">
              <a:lnSpc>
                <a:spcPct val="120000"/>
              </a:lnSpc>
            </a:pPr>
            <a:r>
              <a:rPr lang="it-IT" dirty="0"/>
              <a:t>Medicina di Comunità e delle Cure Primarie 109</a:t>
            </a:r>
          </a:p>
        </p:txBody>
      </p:sp>
    </p:spTree>
    <p:extLst>
      <p:ext uri="{BB962C8B-B14F-4D97-AF65-F5344CB8AC3E}">
        <p14:creationId xmlns:p14="http://schemas.microsoft.com/office/powerpoint/2010/main" val="138915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5149"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olo 9"/>
          <p:cNvSpPr>
            <a:spLocks noGrp="1"/>
          </p:cNvSpPr>
          <p:nvPr>
            <p:ph type="title"/>
          </p:nvPr>
        </p:nvSpPr>
        <p:spPr>
          <a:xfrm>
            <a:off x="6936980" y="6348428"/>
            <a:ext cx="1269578" cy="377551"/>
          </a:xfrm>
        </p:spPr>
        <p:txBody>
          <a:bodyPr>
            <a:normAutofit fontScale="90000"/>
          </a:bodyPr>
          <a:lstStyle/>
          <a:p>
            <a:r>
              <a:rPr lang="it-IT" b="0" dirty="0" err="1"/>
              <a:t>Agenas</a:t>
            </a:r>
            <a:endParaRPr lang="it-IT" b="0" dirty="0"/>
          </a:p>
        </p:txBody>
      </p:sp>
      <p:sp>
        <p:nvSpPr>
          <p:cNvPr id="8" name="Segnaposto testo 7"/>
          <p:cNvSpPr>
            <a:spLocks noGrp="1"/>
          </p:cNvSpPr>
          <p:nvPr>
            <p:ph type="body" sz="half" idx="2"/>
          </p:nvPr>
        </p:nvSpPr>
        <p:spPr>
          <a:xfrm>
            <a:off x="0" y="278622"/>
            <a:ext cx="8023252" cy="804862"/>
          </a:xfrm>
        </p:spPr>
        <p:txBody>
          <a:bodyPr>
            <a:normAutofit/>
          </a:bodyPr>
          <a:lstStyle/>
          <a:p>
            <a:pPr algn="ctr"/>
            <a:r>
              <a:rPr lang="it-IT" sz="4400" b="1" dirty="0">
                <a:solidFill>
                  <a:srgbClr val="FF0000"/>
                </a:solidFill>
              </a:rPr>
              <a:t>La Grande Fuga</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p:cNvPicPr>
            <a:picLocks noChangeAspect="1"/>
          </p:cNvPicPr>
          <p:nvPr/>
        </p:nvPicPr>
        <p:blipFill>
          <a:blip r:embed="rId3"/>
          <a:stretch>
            <a:fillRect/>
          </a:stretch>
        </p:blipFill>
        <p:spPr>
          <a:xfrm>
            <a:off x="984308" y="939800"/>
            <a:ext cx="6756400" cy="5918200"/>
          </a:xfrm>
          <a:prstGeom prst="rect">
            <a:avLst/>
          </a:prstGeom>
        </p:spPr>
      </p:pic>
    </p:spTree>
    <p:extLst>
      <p:ext uri="{BB962C8B-B14F-4D97-AF65-F5344CB8AC3E}">
        <p14:creationId xmlns:p14="http://schemas.microsoft.com/office/powerpoint/2010/main" val="147371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513853"/>
            <a:ext cx="4507025"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266396" cy="673460"/>
            <a:chOff x="0" y="823811"/>
            <a:chExt cx="355196" cy="673460"/>
          </a:xfrm>
        </p:grpSpPr>
        <p:sp>
          <p:nvSpPr>
            <p:cNvPr id="5149"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2090569"/>
            <a:ext cx="32232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olo 5"/>
          <p:cNvSpPr>
            <a:spLocks noGrp="1"/>
          </p:cNvSpPr>
          <p:nvPr>
            <p:ph type="title"/>
          </p:nvPr>
        </p:nvSpPr>
        <p:spPr/>
        <p:txBody>
          <a:bodyPr/>
          <a:lstStyle/>
          <a:p>
            <a:endParaRPr lang="it-IT" dirty="0"/>
          </a:p>
        </p:txBody>
      </p:sp>
      <p:sp>
        <p:nvSpPr>
          <p:cNvPr id="8" name="Segnaposto testo 7"/>
          <p:cNvSpPr>
            <a:spLocks noGrp="1"/>
          </p:cNvSpPr>
          <p:nvPr>
            <p:ph type="body" sz="half" idx="2"/>
          </p:nvPr>
        </p:nvSpPr>
        <p:spPr>
          <a:xfrm>
            <a:off x="0" y="278622"/>
            <a:ext cx="8023252" cy="804862"/>
          </a:xfrm>
        </p:spPr>
        <p:txBody>
          <a:bodyPr>
            <a:normAutofit/>
          </a:bodyPr>
          <a:lstStyle/>
          <a:p>
            <a:pPr algn="ctr"/>
            <a:r>
              <a:rPr lang="it-IT" sz="4400" b="1" dirty="0">
                <a:solidFill>
                  <a:srgbClr val="FF0000"/>
                </a:solidFill>
              </a:rPr>
              <a:t>La Grande Fuga</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p:cNvPicPr>
            <a:picLocks noChangeAspect="1"/>
          </p:cNvPicPr>
          <p:nvPr/>
        </p:nvPicPr>
        <p:blipFill>
          <a:blip r:embed="rId3"/>
          <a:stretch>
            <a:fillRect/>
          </a:stretch>
        </p:blipFill>
        <p:spPr>
          <a:xfrm>
            <a:off x="0" y="1562100"/>
            <a:ext cx="8023252" cy="4786330"/>
          </a:xfrm>
          <a:prstGeom prst="rect">
            <a:avLst/>
          </a:prstGeom>
        </p:spPr>
      </p:pic>
    </p:spTree>
    <p:extLst>
      <p:ext uri="{BB962C8B-B14F-4D97-AF65-F5344CB8AC3E}">
        <p14:creationId xmlns:p14="http://schemas.microsoft.com/office/powerpoint/2010/main" val="141462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endParaRPr lang="it-IT" dirty="0"/>
          </a:p>
        </p:txBody>
      </p:sp>
      <p:sp>
        <p:nvSpPr>
          <p:cNvPr id="6" name="Segnaposto contenuto 5"/>
          <p:cNvSpPr>
            <a:spLocks noGrp="1"/>
          </p:cNvSpPr>
          <p:nvPr>
            <p:ph idx="1"/>
          </p:nvPr>
        </p:nvSpPr>
        <p:spPr/>
        <p:txBody>
          <a:bodyPr/>
          <a:lstStyle/>
          <a:p>
            <a:pPr marL="0" indent="0" algn="just">
              <a:lnSpc>
                <a:spcPct val="150000"/>
              </a:lnSpc>
              <a:buNone/>
            </a:pPr>
            <a:r>
              <a:rPr lang="it-IT" dirty="0"/>
              <a:t>La stima per difetto determinato dal saldo negativo tra ingressi ed uscite nei prossimi 5 anni è di</a:t>
            </a:r>
          </a:p>
          <a:p>
            <a:pPr algn="just">
              <a:lnSpc>
                <a:spcPct val="150000"/>
              </a:lnSpc>
            </a:pPr>
            <a:r>
              <a:rPr lang="it-IT" b="1" dirty="0"/>
              <a:t>- 22.000 </a:t>
            </a:r>
            <a:r>
              <a:rPr lang="it-IT" b="1" dirty="0" err="1"/>
              <a:t>mmg</a:t>
            </a:r>
            <a:endParaRPr lang="it-IT" b="1" dirty="0"/>
          </a:p>
          <a:p>
            <a:pPr marL="0" indent="0">
              <a:buNone/>
            </a:pPr>
            <a:endParaRPr lang="it-IT" dirty="0"/>
          </a:p>
        </p:txBody>
      </p:sp>
    </p:spTree>
    <p:extLst>
      <p:ext uri="{BB962C8B-B14F-4D97-AF65-F5344CB8AC3E}">
        <p14:creationId xmlns:p14="http://schemas.microsoft.com/office/powerpoint/2010/main" val="3924511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0" y="895552"/>
            <a:ext cx="9144000" cy="4887310"/>
          </a:xfrm>
          <a:prstGeom prst="rect">
            <a:avLst/>
          </a:prstGeom>
        </p:spPr>
      </p:pic>
      <p:sp>
        <p:nvSpPr>
          <p:cNvPr id="4" name="CasellaDiTesto 3"/>
          <p:cNvSpPr txBox="1"/>
          <p:nvPr/>
        </p:nvSpPr>
        <p:spPr>
          <a:xfrm>
            <a:off x="6589059" y="6309375"/>
            <a:ext cx="2432915" cy="369332"/>
          </a:xfrm>
          <a:prstGeom prst="rect">
            <a:avLst/>
          </a:prstGeom>
          <a:noFill/>
        </p:spPr>
        <p:txBody>
          <a:bodyPr wrap="none" rtlCol="0">
            <a:spAutoFit/>
          </a:bodyPr>
          <a:lstStyle/>
          <a:p>
            <a:r>
              <a:rPr lang="it-IT" dirty="0" err="1"/>
              <a:t>Sentao</a:t>
            </a:r>
            <a:r>
              <a:rPr lang="it-IT" dirty="0"/>
              <a:t> della Repubblica</a:t>
            </a:r>
          </a:p>
        </p:txBody>
      </p:sp>
    </p:spTree>
    <p:extLst>
      <p:ext uri="{BB962C8B-B14F-4D97-AF65-F5344CB8AC3E}">
        <p14:creationId xmlns:p14="http://schemas.microsoft.com/office/powerpoint/2010/main" val="269436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La scarsa attrattività per infermieri</a:t>
            </a:r>
          </a:p>
        </p:txBody>
      </p:sp>
      <p:sp>
        <p:nvSpPr>
          <p:cNvPr id="3" name="Segnaposto contenuto 2"/>
          <p:cNvSpPr>
            <a:spLocks noGrp="1"/>
          </p:cNvSpPr>
          <p:nvPr>
            <p:ph idx="1"/>
          </p:nvPr>
        </p:nvSpPr>
        <p:spPr/>
        <p:txBody>
          <a:bodyPr>
            <a:noAutofit/>
          </a:bodyPr>
          <a:lstStyle/>
          <a:p>
            <a:pPr marL="0" indent="0" algn="just">
              <a:buNone/>
            </a:pPr>
            <a:r>
              <a:rPr lang="it-IT" sz="2800" kern="0" dirty="0">
                <a:ea typeface="Times New Roman"/>
                <a:cs typeface="Calibri Light"/>
              </a:rPr>
              <a:t>Anche per gli Infermieri i fenomeni relativi agli abbandoni, alla migrazione all’estero </a:t>
            </a:r>
            <a:r>
              <a:rPr lang="it-IT" sz="2800" kern="0" dirty="0" err="1">
                <a:ea typeface="Times New Roman"/>
                <a:cs typeface="Calibri Light"/>
              </a:rPr>
              <a:t>ecc</a:t>
            </a:r>
            <a:r>
              <a:rPr lang="it-IT" sz="2800" kern="0" dirty="0">
                <a:ea typeface="Times New Roman"/>
                <a:cs typeface="Calibri Light"/>
              </a:rPr>
              <a:t> sono simili ai medici </a:t>
            </a:r>
          </a:p>
          <a:p>
            <a:pPr marL="0" indent="0" algn="just">
              <a:buNone/>
            </a:pPr>
            <a:r>
              <a:rPr lang="it-IT" sz="2800" kern="0" dirty="0">
                <a:ea typeface="Times New Roman"/>
                <a:cs typeface="Calibri Light"/>
              </a:rPr>
              <a:t>Secondo la Corte dei Conti nella sua relazione al </a:t>
            </a:r>
            <a:r>
              <a:rPr lang="it-IT" sz="2800" kern="0" dirty="0" err="1">
                <a:ea typeface="Times New Roman"/>
                <a:cs typeface="Calibri Light"/>
              </a:rPr>
              <a:t>Nadef</a:t>
            </a:r>
            <a:r>
              <a:rPr lang="it-IT" sz="2800" kern="0" dirty="0">
                <a:ea typeface="Times New Roman"/>
                <a:cs typeface="Calibri Light"/>
              </a:rPr>
              <a:t> 2022 la carenza degli infermieri in Italia sarebbe pari a </a:t>
            </a:r>
          </a:p>
          <a:p>
            <a:r>
              <a:rPr lang="it-IT" sz="2800" b="1" kern="0" dirty="0">
                <a:ea typeface="Times New Roman"/>
                <a:cs typeface="Calibri Light"/>
              </a:rPr>
              <a:t>65.000 unità </a:t>
            </a:r>
            <a:endParaRPr lang="it-IT" sz="2800" b="1" dirty="0"/>
          </a:p>
          <a:p>
            <a:pPr marL="0" indent="0">
              <a:buNone/>
            </a:pPr>
            <a:r>
              <a:rPr lang="it-IT" sz="2800" dirty="0"/>
              <a:t>Il rapporto indicato dagli standard internazionali è di almeno 3 infermieri per ogni medico mentre</a:t>
            </a:r>
            <a:r>
              <a:rPr lang="it-IT" sz="2800" b="1" dirty="0"/>
              <a:t> la media europea è di 2.3, mentre in Italia siamo a 1.4</a:t>
            </a:r>
            <a:endParaRPr lang="it-IT" sz="2800" b="1" kern="0" dirty="0">
              <a:ea typeface="Times New Roman"/>
              <a:cs typeface="Calibri Light"/>
            </a:endParaRPr>
          </a:p>
        </p:txBody>
      </p:sp>
    </p:spTree>
    <p:extLst>
      <p:ext uri="{BB962C8B-B14F-4D97-AF65-F5344CB8AC3E}">
        <p14:creationId xmlns:p14="http://schemas.microsoft.com/office/powerpoint/2010/main" val="631224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800100"/>
            <a:ext cx="9144000" cy="5257071"/>
          </a:xfrm>
          <a:prstGeom prst="rect">
            <a:avLst/>
          </a:prstGeom>
        </p:spPr>
      </p:pic>
    </p:spTree>
    <p:extLst>
      <p:ext uri="{BB962C8B-B14F-4D97-AF65-F5344CB8AC3E}">
        <p14:creationId xmlns:p14="http://schemas.microsoft.com/office/powerpoint/2010/main" val="283943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a:bodyPr>
          <a:lstStyle/>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 sono spesi senza risparmiarsi per far fronte alla pandemia, non solo curando i pazienti, ma cercando di puntellare, con la loro disponibilità e abnegazione, tutta una serie di carenze strutturali e organizzative, che si erano ormai fatte sistema e che il Covid ha accentuato. </a:t>
            </a:r>
            <a:endParaRPr lang="it-IT"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0" y="332656"/>
            <a:ext cx="5508104" cy="4000500"/>
          </a:xfrm>
          <a:prstGeom prst="rect">
            <a:avLst/>
          </a:prstGeom>
        </p:spPr>
      </p:pic>
    </p:spTree>
    <p:extLst>
      <p:ext uri="{BB962C8B-B14F-4D97-AF65-F5344CB8AC3E}">
        <p14:creationId xmlns:p14="http://schemas.microsoft.com/office/powerpoint/2010/main" val="1898791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Ha ragione il Ministro Schillaci</a:t>
            </a:r>
          </a:p>
        </p:txBody>
      </p:sp>
      <p:pic>
        <p:nvPicPr>
          <p:cNvPr id="3" name="Immagine 2"/>
          <p:cNvPicPr>
            <a:picLocks noChangeAspect="1"/>
          </p:cNvPicPr>
          <p:nvPr/>
        </p:nvPicPr>
        <p:blipFill>
          <a:blip r:embed="rId2"/>
          <a:stretch>
            <a:fillRect/>
          </a:stretch>
        </p:blipFill>
        <p:spPr>
          <a:xfrm>
            <a:off x="1270000" y="1453850"/>
            <a:ext cx="6591300" cy="5410200"/>
          </a:xfrm>
          <a:prstGeom prst="rect">
            <a:avLst/>
          </a:prstGeom>
        </p:spPr>
      </p:pic>
    </p:spTree>
    <p:extLst>
      <p:ext uri="{BB962C8B-B14F-4D97-AF65-F5344CB8AC3E}">
        <p14:creationId xmlns:p14="http://schemas.microsoft.com/office/powerpoint/2010/main" val="2575396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Le risorse ed il SSN</a:t>
            </a:r>
          </a:p>
        </p:txBody>
      </p:sp>
      <p:sp>
        <p:nvSpPr>
          <p:cNvPr id="6" name="Segnaposto contenuto 5"/>
          <p:cNvSpPr>
            <a:spLocks noGrp="1"/>
          </p:cNvSpPr>
          <p:nvPr>
            <p:ph sz="half" idx="1"/>
          </p:nvPr>
        </p:nvSpPr>
        <p:spPr>
          <a:xfrm>
            <a:off x="457200" y="1238343"/>
            <a:ext cx="4038600" cy="5320833"/>
          </a:xfrm>
        </p:spPr>
        <p:txBody>
          <a:bodyPr>
            <a:noAutofit/>
          </a:bodyPr>
          <a:lstStyle/>
          <a:p>
            <a:pPr marL="0" indent="0" algn="just">
              <a:lnSpc>
                <a:spcPct val="130000"/>
              </a:lnSpc>
              <a:buNone/>
            </a:pPr>
            <a:r>
              <a:rPr lang="it-IT" sz="2100" dirty="0"/>
              <a:t>Condividiamo le </a:t>
            </a:r>
            <a:r>
              <a:rPr lang="it-IT" sz="2100" b="1" dirty="0"/>
              <a:t>preoccupazioni espresse dalla Corte dei Conti </a:t>
            </a:r>
            <a:r>
              <a:rPr lang="it-IT" sz="2100" dirty="0"/>
              <a:t>nella sua memoria sulla Nota di aggiornamento al </a:t>
            </a:r>
            <a:r>
              <a:rPr lang="it-IT" sz="2100" dirty="0" err="1"/>
              <a:t>Def</a:t>
            </a:r>
            <a:r>
              <a:rPr lang="it-IT" sz="2100" dirty="0"/>
              <a:t>: </a:t>
            </a:r>
            <a:r>
              <a:rPr lang="it-IT" sz="2100" b="1" dirty="0"/>
              <a:t>il mancato investimento sui professionisti sanitari rappresenta un duro colpo per il Servizio sanitario nazionale. </a:t>
            </a:r>
          </a:p>
          <a:p>
            <a:pPr marL="0" indent="0" algn="just">
              <a:lnSpc>
                <a:spcPct val="130000"/>
              </a:lnSpc>
              <a:buNone/>
            </a:pPr>
            <a:r>
              <a:rPr lang="it-IT" sz="2100" dirty="0"/>
              <a:t>Rinvia di un anno soluzioni che potrebbero essere adottate subito per fermare l’emorragia di medici verso il privato e verso l’estero. Di questo passo, il rischio che il sistema salti è molto concreto</a:t>
            </a:r>
          </a:p>
        </p:txBody>
      </p:sp>
      <p:pic>
        <p:nvPicPr>
          <p:cNvPr id="3" name="Segnaposto contenuto 2"/>
          <p:cNvPicPr>
            <a:picLocks noGrp="1" noChangeAspect="1"/>
          </p:cNvPicPr>
          <p:nvPr>
            <p:ph sz="half" idx="2"/>
          </p:nvPr>
        </p:nvPicPr>
        <p:blipFill>
          <a:blip r:embed="rId2"/>
          <a:srcRect t="-18716" b="-18716"/>
          <a:stretch>
            <a:fillRect/>
          </a:stretch>
        </p:blipFill>
        <p:spPr/>
      </p:pic>
    </p:spTree>
    <p:extLst>
      <p:ext uri="{BB962C8B-B14F-4D97-AF65-F5344CB8AC3E}">
        <p14:creationId xmlns:p14="http://schemas.microsoft.com/office/powerpoint/2010/main" val="108020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Le risorse ed il SSN</a:t>
            </a:r>
          </a:p>
        </p:txBody>
      </p:sp>
      <p:sp>
        <p:nvSpPr>
          <p:cNvPr id="6" name="Segnaposto contenuto 5"/>
          <p:cNvSpPr>
            <a:spLocks noGrp="1"/>
          </p:cNvSpPr>
          <p:nvPr>
            <p:ph sz="half" idx="1"/>
          </p:nvPr>
        </p:nvSpPr>
        <p:spPr>
          <a:xfrm>
            <a:off x="457200" y="1600200"/>
            <a:ext cx="4038600" cy="4973918"/>
          </a:xfrm>
        </p:spPr>
        <p:txBody>
          <a:bodyPr>
            <a:normAutofit lnSpcReduction="10000"/>
          </a:bodyPr>
          <a:lstStyle/>
          <a:p>
            <a:pPr marL="0" indent="0" algn="just">
              <a:lnSpc>
                <a:spcPct val="150000"/>
              </a:lnSpc>
              <a:buNone/>
            </a:pPr>
            <a:r>
              <a:rPr lang="it-IT" dirty="0"/>
              <a:t>Bisogna valorizzare i professionisti per rilanciare il servizio sanitario nazionale.</a:t>
            </a:r>
          </a:p>
          <a:p>
            <a:pPr marL="0" indent="0" algn="just">
              <a:lnSpc>
                <a:spcPct val="150000"/>
              </a:lnSpc>
              <a:buNone/>
            </a:pPr>
            <a:r>
              <a:rPr lang="it-IT" dirty="0"/>
              <a:t>Servono maggiori risorse, servono risorse destinate </a:t>
            </a:r>
            <a:r>
              <a:rPr lang="mr-IN" dirty="0"/>
              <a:t>–</a:t>
            </a:r>
            <a:r>
              <a:rPr lang="it-IT" dirty="0"/>
              <a:t> vincolate - ai professionisti. </a:t>
            </a:r>
          </a:p>
          <a:p>
            <a:pPr marL="0" indent="0" algn="just">
              <a:lnSpc>
                <a:spcPct val="150000"/>
              </a:lnSpc>
              <a:buNone/>
            </a:pPr>
            <a:endParaRPr lang="it-IT" dirty="0"/>
          </a:p>
        </p:txBody>
      </p:sp>
      <p:pic>
        <p:nvPicPr>
          <p:cNvPr id="3" name="Segnaposto contenuto 2"/>
          <p:cNvPicPr>
            <a:picLocks noGrp="1" noChangeAspect="1"/>
          </p:cNvPicPr>
          <p:nvPr>
            <p:ph sz="half" idx="2"/>
          </p:nvPr>
        </p:nvPicPr>
        <p:blipFill>
          <a:blip r:embed="rId2"/>
          <a:srcRect t="-91345" b="-91345"/>
          <a:stretch>
            <a:fillRect/>
          </a:stretch>
        </p:blipFill>
        <p:spPr>
          <a:xfrm>
            <a:off x="4648200" y="971176"/>
            <a:ext cx="4494892" cy="5737412"/>
          </a:xfrm>
        </p:spPr>
      </p:pic>
    </p:spTree>
    <p:extLst>
      <p:ext uri="{BB962C8B-B14F-4D97-AF65-F5344CB8AC3E}">
        <p14:creationId xmlns:p14="http://schemas.microsoft.com/office/powerpoint/2010/main" val="131210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Le risorse ed il SSN</a:t>
            </a:r>
          </a:p>
        </p:txBody>
      </p:sp>
      <p:sp>
        <p:nvSpPr>
          <p:cNvPr id="6" name="Segnaposto contenuto 5"/>
          <p:cNvSpPr>
            <a:spLocks noGrp="1"/>
          </p:cNvSpPr>
          <p:nvPr>
            <p:ph sz="half" idx="1"/>
          </p:nvPr>
        </p:nvSpPr>
        <p:spPr/>
        <p:txBody>
          <a:bodyPr>
            <a:normAutofit lnSpcReduction="10000"/>
          </a:bodyPr>
          <a:lstStyle/>
          <a:p>
            <a:pPr marL="0" indent="0" algn="just">
              <a:buNone/>
            </a:pPr>
            <a:r>
              <a:rPr lang="it-IT" dirty="0"/>
              <a:t>Sono tante le manifestazioni di malessere, ma anche le preoccupazioni per la tenuta del SSN.</a:t>
            </a:r>
          </a:p>
          <a:p>
            <a:pPr marL="0" indent="0" algn="just">
              <a:buNone/>
            </a:pPr>
            <a:r>
              <a:rPr lang="it-IT" dirty="0"/>
              <a:t>Medici, cittadini, associazioni, sindacati, manifestano la preoccupazione per un SSN sempre più in difficoltà</a:t>
            </a:r>
          </a:p>
        </p:txBody>
      </p:sp>
      <p:pic>
        <p:nvPicPr>
          <p:cNvPr id="3" name="Segnaposto contenuto 2"/>
          <p:cNvPicPr>
            <a:picLocks noGrp="1" noChangeAspect="1"/>
          </p:cNvPicPr>
          <p:nvPr>
            <p:ph sz="half" idx="2"/>
          </p:nvPr>
        </p:nvPicPr>
        <p:blipFill>
          <a:blip r:embed="rId2"/>
          <a:srcRect l="16538" r="16538"/>
          <a:stretch>
            <a:fillRect/>
          </a:stretch>
        </p:blipFill>
        <p:spPr/>
      </p:pic>
    </p:spTree>
    <p:extLst>
      <p:ext uri="{BB962C8B-B14F-4D97-AF65-F5344CB8AC3E}">
        <p14:creationId xmlns:p14="http://schemas.microsoft.com/office/powerpoint/2010/main" val="469688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Le risorse ed il SSN</a:t>
            </a:r>
          </a:p>
        </p:txBody>
      </p:sp>
      <p:sp>
        <p:nvSpPr>
          <p:cNvPr id="6" name="Segnaposto contenuto 5"/>
          <p:cNvSpPr>
            <a:spLocks noGrp="1"/>
          </p:cNvSpPr>
          <p:nvPr>
            <p:ph sz="half" idx="1"/>
          </p:nvPr>
        </p:nvSpPr>
        <p:spPr>
          <a:xfrm>
            <a:off x="457200" y="1417638"/>
            <a:ext cx="4038600" cy="5305891"/>
          </a:xfrm>
        </p:spPr>
        <p:txBody>
          <a:bodyPr>
            <a:normAutofit fontScale="85000" lnSpcReduction="20000"/>
          </a:bodyPr>
          <a:lstStyle/>
          <a:p>
            <a:pPr marL="0" indent="0" algn="just">
              <a:lnSpc>
                <a:spcPct val="120000"/>
              </a:lnSpc>
              <a:buNone/>
            </a:pPr>
            <a:r>
              <a:rPr lang="it-IT" dirty="0"/>
              <a:t>I medici ricordano che la pandemia “ha evidenziato altrettanto la fatica di un sistema </a:t>
            </a:r>
            <a:r>
              <a:rPr lang="it-IT" b="1" dirty="0"/>
              <a:t>fiaccato da anni di </a:t>
            </a:r>
            <a:r>
              <a:rPr lang="it-IT" b="1" dirty="0" err="1"/>
              <a:t>definanziamento</a:t>
            </a:r>
            <a:r>
              <a:rPr lang="it-IT" b="1" dirty="0"/>
              <a:t> e mortificazione a ragionieristici pareggi di bilancio</a:t>
            </a:r>
            <a:r>
              <a:rPr lang="it-IT" dirty="0"/>
              <a:t> di cui tutti, nella fase pandemica, hanno sottolineato il danno, ma che ancora producono gravi conseguenze, quali il blocco del turnover, le riduzioni dei posti letto, l’insufficienza dell’assistenza territoriale.</a:t>
            </a:r>
          </a:p>
          <a:p>
            <a:pPr marL="0" indent="0">
              <a:buNone/>
            </a:pPr>
            <a:endParaRPr lang="it-IT" dirty="0"/>
          </a:p>
        </p:txBody>
      </p:sp>
      <p:pic>
        <p:nvPicPr>
          <p:cNvPr id="3" name="Segnaposto contenuto 2"/>
          <p:cNvPicPr>
            <a:picLocks noGrp="1" noChangeAspect="1"/>
          </p:cNvPicPr>
          <p:nvPr>
            <p:ph sz="half" idx="2"/>
          </p:nvPr>
        </p:nvPicPr>
        <p:blipFill>
          <a:blip r:embed="rId2"/>
          <a:srcRect l="16538" r="16538"/>
          <a:stretch>
            <a:fillRect/>
          </a:stretch>
        </p:blipFill>
        <p:spPr/>
      </p:pic>
    </p:spTree>
    <p:extLst>
      <p:ext uri="{BB962C8B-B14F-4D97-AF65-F5344CB8AC3E}">
        <p14:creationId xmlns:p14="http://schemas.microsoft.com/office/powerpoint/2010/main" val="1585847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Le risorse ed il SSN</a:t>
            </a:r>
          </a:p>
        </p:txBody>
      </p:sp>
      <p:sp>
        <p:nvSpPr>
          <p:cNvPr id="6" name="Segnaposto contenuto 5"/>
          <p:cNvSpPr>
            <a:spLocks noGrp="1"/>
          </p:cNvSpPr>
          <p:nvPr>
            <p:ph sz="half" idx="1"/>
          </p:nvPr>
        </p:nvSpPr>
        <p:spPr>
          <a:xfrm>
            <a:off x="164353" y="1600200"/>
            <a:ext cx="4331447" cy="5123329"/>
          </a:xfrm>
        </p:spPr>
        <p:txBody>
          <a:bodyPr>
            <a:normAutofit fontScale="85000" lnSpcReduction="20000"/>
          </a:bodyPr>
          <a:lstStyle/>
          <a:p>
            <a:pPr marL="0" indent="0" algn="just">
              <a:lnSpc>
                <a:spcPct val="120000"/>
              </a:lnSpc>
              <a:buNone/>
            </a:pPr>
            <a:r>
              <a:rPr lang="it-IT" dirty="0"/>
              <a:t>Chiedono di “fermare la deriva verso cui sta andando il nostro Servizio sanitario nazionale, con liste di attesa lunghissime per accedere alle prestazioni, personale medico e infermieristico allo stremo, contratti non rinnovati e risorse insufficienti per far fronte all’invecchiamento progressivo della nostra popolazione e dunque della crescente richiesta di cure per malattie croniche”. </a:t>
            </a:r>
          </a:p>
        </p:txBody>
      </p:sp>
      <p:pic>
        <p:nvPicPr>
          <p:cNvPr id="4" name="Segnaposto contenuto 3"/>
          <p:cNvPicPr>
            <a:picLocks noGrp="1" noChangeAspect="1"/>
          </p:cNvPicPr>
          <p:nvPr>
            <p:ph sz="half" idx="2"/>
          </p:nvPr>
        </p:nvPicPr>
        <p:blipFill>
          <a:blip r:embed="rId2"/>
          <a:srcRect t="-34051" b="-34051"/>
          <a:stretch>
            <a:fillRect/>
          </a:stretch>
        </p:blipFill>
        <p:spPr>
          <a:xfrm>
            <a:off x="4648199" y="1417638"/>
            <a:ext cx="4451651" cy="5171421"/>
          </a:xfrm>
        </p:spPr>
      </p:pic>
    </p:spTree>
    <p:extLst>
      <p:ext uri="{BB962C8B-B14F-4D97-AF65-F5344CB8AC3E}">
        <p14:creationId xmlns:p14="http://schemas.microsoft.com/office/powerpoint/2010/main" val="685484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Salviamo il SSN</a:t>
            </a:r>
          </a:p>
        </p:txBody>
      </p:sp>
      <p:sp>
        <p:nvSpPr>
          <p:cNvPr id="6" name="Segnaposto contenuto 5"/>
          <p:cNvSpPr>
            <a:spLocks noGrp="1"/>
          </p:cNvSpPr>
          <p:nvPr>
            <p:ph sz="half" idx="1"/>
          </p:nvPr>
        </p:nvSpPr>
        <p:spPr>
          <a:xfrm>
            <a:off x="328706" y="1417638"/>
            <a:ext cx="4167094" cy="4708525"/>
          </a:xfrm>
        </p:spPr>
        <p:txBody>
          <a:bodyPr>
            <a:normAutofit fontScale="92500" lnSpcReduction="20000"/>
          </a:bodyPr>
          <a:lstStyle/>
          <a:p>
            <a:pPr marL="0" indent="0" algn="just">
              <a:buNone/>
            </a:pPr>
            <a:r>
              <a:rPr lang="it-IT" b="1" dirty="0"/>
              <a:t>Non ho intenzione di smantellare la sanità pubblica. </a:t>
            </a:r>
          </a:p>
          <a:p>
            <a:pPr marL="0" indent="0" algn="just">
              <a:buNone/>
            </a:pPr>
            <a:r>
              <a:rPr lang="it-IT" dirty="0"/>
              <a:t>Ricordo la qualità degli operatori sanitari che tra mille difficoltà si sacrificano per il loro lavoro, dobbiamo destinare maggiori risorse a coloro che hanno lavorato e continuano a lavorare nella sanità. </a:t>
            </a:r>
          </a:p>
          <a:p>
            <a:pPr marL="0" indent="0" algn="just">
              <a:buNone/>
            </a:pPr>
            <a:r>
              <a:rPr lang="it-IT" dirty="0"/>
              <a:t>La sanità va ripensata e riorganizzata in maniera più moderna</a:t>
            </a:r>
          </a:p>
          <a:p>
            <a:pPr marL="0" indent="0" algn="just">
              <a:buNone/>
            </a:pPr>
            <a:endParaRPr lang="it-IT" dirty="0"/>
          </a:p>
        </p:txBody>
      </p:sp>
      <p:pic>
        <p:nvPicPr>
          <p:cNvPr id="3" name="Segnaposto contenuto 2"/>
          <p:cNvPicPr>
            <a:picLocks noGrp="1" noChangeAspect="1"/>
          </p:cNvPicPr>
          <p:nvPr>
            <p:ph sz="half" idx="2"/>
          </p:nvPr>
        </p:nvPicPr>
        <p:blipFill>
          <a:blip r:embed="rId2"/>
          <a:srcRect l="15667" r="15667"/>
          <a:stretch>
            <a:fillRect/>
          </a:stretch>
        </p:blipFill>
        <p:spPr/>
      </p:pic>
    </p:spTree>
    <p:extLst>
      <p:ext uri="{BB962C8B-B14F-4D97-AF65-F5344CB8AC3E}">
        <p14:creationId xmlns:p14="http://schemas.microsoft.com/office/powerpoint/2010/main" val="2283124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Salviamo il SSN</a:t>
            </a:r>
          </a:p>
        </p:txBody>
      </p:sp>
      <p:sp>
        <p:nvSpPr>
          <p:cNvPr id="6" name="Segnaposto contenuto 5"/>
          <p:cNvSpPr>
            <a:spLocks noGrp="1"/>
          </p:cNvSpPr>
          <p:nvPr>
            <p:ph sz="half" idx="1"/>
          </p:nvPr>
        </p:nvSpPr>
        <p:spPr>
          <a:xfrm>
            <a:off x="457200" y="1600200"/>
            <a:ext cx="4038600" cy="4884271"/>
          </a:xfrm>
        </p:spPr>
        <p:txBody>
          <a:bodyPr>
            <a:normAutofit fontScale="92500" lnSpcReduction="10000"/>
          </a:bodyPr>
          <a:lstStyle/>
          <a:p>
            <a:pPr marL="0" indent="0" algn="just">
              <a:lnSpc>
                <a:spcPct val="110000"/>
              </a:lnSpc>
              <a:buNone/>
            </a:pPr>
            <a:r>
              <a:rPr lang="it-IT" b="1" dirty="0"/>
              <a:t>Con 3 o 4 miliardi in più potremmo risolvere i problemi. </a:t>
            </a:r>
          </a:p>
          <a:p>
            <a:pPr marL="0" indent="0" algn="just">
              <a:lnSpc>
                <a:spcPct val="110000"/>
              </a:lnSpc>
              <a:buNone/>
            </a:pPr>
            <a:r>
              <a:rPr lang="it-IT" b="1" dirty="0"/>
              <a:t>Di questi, circa 1,5 miliardi servirebbero per il personale, </a:t>
            </a:r>
            <a:r>
              <a:rPr lang="it-IT" dirty="0"/>
              <a:t>che deve essere pagato meglio, come dico da tempo.</a:t>
            </a:r>
          </a:p>
          <a:p>
            <a:pPr marL="0" indent="0" algn="just">
              <a:lnSpc>
                <a:spcPct val="110000"/>
              </a:lnSpc>
              <a:buNone/>
            </a:pPr>
            <a:r>
              <a:rPr lang="it-IT" dirty="0"/>
              <a:t>Abbiamo iniziato con i lavoratori dei pronto soccorso ma non basta.</a:t>
            </a:r>
          </a:p>
        </p:txBody>
      </p:sp>
      <p:pic>
        <p:nvPicPr>
          <p:cNvPr id="4" name="Segnaposto contenuto 3"/>
          <p:cNvPicPr>
            <a:picLocks noGrp="1" noChangeAspect="1"/>
          </p:cNvPicPr>
          <p:nvPr>
            <p:ph sz="half" idx="2"/>
          </p:nvPr>
        </p:nvPicPr>
        <p:blipFill>
          <a:blip r:embed="rId2"/>
          <a:srcRect l="16581" r="16581"/>
          <a:stretch>
            <a:fillRect/>
          </a:stretch>
        </p:blipFill>
        <p:spPr/>
      </p:pic>
    </p:spTree>
    <p:extLst>
      <p:ext uri="{BB962C8B-B14F-4D97-AF65-F5344CB8AC3E}">
        <p14:creationId xmlns:p14="http://schemas.microsoft.com/office/powerpoint/2010/main" val="137154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194235" y="1417638"/>
            <a:ext cx="4301565" cy="5261068"/>
          </a:xfrm>
        </p:spPr>
        <p:txBody>
          <a:bodyPr>
            <a:normAutofit fontScale="92500" lnSpcReduction="10000"/>
          </a:bodyPr>
          <a:lstStyle/>
          <a:p>
            <a:pPr marL="0" indent="0" algn="just">
              <a:lnSpc>
                <a:spcPct val="120000"/>
              </a:lnSpc>
              <a:buNone/>
            </a:pPr>
            <a:r>
              <a:rPr lang="it-IT" dirty="0"/>
              <a:t>Il tema delle risorse con il quale si finanzia il SSN rappresenta un forte momento di dibattito non solo tra le forze politiche, ma soprattutto tra gli operatori ed i cittadini che </a:t>
            </a:r>
            <a:r>
              <a:rPr lang="it-IT" b="1" dirty="0"/>
              <a:t>temono un ridimensionamento del Servizio Sanitario e sempre più un potenziamento della sanità privata.</a:t>
            </a:r>
          </a:p>
        </p:txBody>
      </p:sp>
      <p:pic>
        <p:nvPicPr>
          <p:cNvPr id="4" name="Segnaposto contenuto 3"/>
          <p:cNvPicPr>
            <a:picLocks noGrp="1" noChangeAspect="1"/>
          </p:cNvPicPr>
          <p:nvPr>
            <p:ph sz="half" idx="2"/>
          </p:nvPr>
        </p:nvPicPr>
        <p:blipFill>
          <a:blip r:embed="rId2"/>
          <a:srcRect l="16581" r="16581"/>
          <a:stretch>
            <a:fillRect/>
          </a:stretch>
        </p:blipFill>
        <p:spPr/>
      </p:pic>
    </p:spTree>
    <p:extLst>
      <p:ext uri="{BB962C8B-B14F-4D97-AF65-F5344CB8AC3E}">
        <p14:creationId xmlns:p14="http://schemas.microsoft.com/office/powerpoint/2010/main" val="2591162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283882" y="1417638"/>
            <a:ext cx="4211918" cy="5051891"/>
          </a:xfrm>
        </p:spPr>
        <p:txBody>
          <a:bodyPr>
            <a:normAutofit/>
          </a:bodyPr>
          <a:lstStyle/>
          <a:p>
            <a:pPr marL="0" indent="0">
              <a:buNone/>
            </a:pPr>
            <a:r>
              <a:rPr lang="it-IT" dirty="0"/>
              <a:t>L’Italia spendeva nel 2019 poco più di </a:t>
            </a:r>
          </a:p>
          <a:p>
            <a:r>
              <a:rPr lang="it-IT" dirty="0"/>
              <a:t>1.900 euro per cittadino, a fronte di una spesa </a:t>
            </a:r>
          </a:p>
          <a:p>
            <a:r>
              <a:rPr lang="it-IT" dirty="0"/>
              <a:t>in Germania di oltre 4.000 euro (+114%), </a:t>
            </a:r>
          </a:p>
          <a:p>
            <a:r>
              <a:rPr lang="it-IT" dirty="0"/>
              <a:t>in Francia 3.300 euro (+75%) </a:t>
            </a:r>
          </a:p>
          <a:p>
            <a:r>
              <a:rPr lang="it-IT" dirty="0"/>
              <a:t>e in UK  3.000 euro (+57%), </a:t>
            </a:r>
          </a:p>
        </p:txBody>
      </p:sp>
      <p:pic>
        <p:nvPicPr>
          <p:cNvPr id="4" name="Segnaposto contenuto 3"/>
          <p:cNvPicPr>
            <a:picLocks noGrp="1" noChangeAspect="1"/>
          </p:cNvPicPr>
          <p:nvPr>
            <p:ph sz="half" idx="2"/>
          </p:nvPr>
        </p:nvPicPr>
        <p:blipFill>
          <a:blip r:embed="rId2"/>
          <a:srcRect l="16581" r="16581"/>
          <a:stretch>
            <a:fillRect/>
          </a:stretch>
        </p:blipFill>
        <p:spPr/>
      </p:pic>
    </p:spTree>
    <p:extLst>
      <p:ext uri="{BB962C8B-B14F-4D97-AF65-F5344CB8AC3E}">
        <p14:creationId xmlns:p14="http://schemas.microsoft.com/office/powerpoint/2010/main" val="915776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92500" lnSpcReduction="10000"/>
          </a:bodyPr>
          <a:lstStyle/>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 sono riorganizzati negli ospedali, facendo il possibile per separare i percorsi sporchi e puliti in edifici troppo obsoleti per prevederlo. </a:t>
            </a:r>
          </a:p>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Hanno affrontato le carenze di organico, sottoponendosi a turni disumani, anche di ventiquattro ore di seguito; dividendosi tra i reparti Covid e le altre patologie, gli interventi chirurgici; senza sosta, rinunciando ai riposi e alle ferie</a:t>
            </a:r>
            <a:r>
              <a:rPr lang="it-IT"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179512" y="332656"/>
            <a:ext cx="5400600" cy="4104456"/>
          </a:xfrm>
          <a:prstGeom prst="rect">
            <a:avLst/>
          </a:prstGeom>
        </p:spPr>
      </p:pic>
    </p:spTree>
    <p:extLst>
      <p:ext uri="{BB962C8B-B14F-4D97-AF65-F5344CB8AC3E}">
        <p14:creationId xmlns:p14="http://schemas.microsoft.com/office/powerpoint/2010/main" val="4219329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56349" y="448236"/>
            <a:ext cx="8242121" cy="5692588"/>
          </a:xfrm>
          <a:prstGeom prst="rect">
            <a:avLst/>
          </a:prstGeom>
        </p:spPr>
      </p:pic>
      <p:sp>
        <p:nvSpPr>
          <p:cNvPr id="4" name="CasellaDiTesto 3"/>
          <p:cNvSpPr txBox="1"/>
          <p:nvPr/>
        </p:nvSpPr>
        <p:spPr>
          <a:xfrm>
            <a:off x="6711085" y="6424706"/>
            <a:ext cx="2432915" cy="369332"/>
          </a:xfrm>
          <a:prstGeom prst="rect">
            <a:avLst/>
          </a:prstGeom>
          <a:noFill/>
        </p:spPr>
        <p:txBody>
          <a:bodyPr wrap="none" rtlCol="0">
            <a:spAutoFit/>
          </a:bodyPr>
          <a:lstStyle/>
          <a:p>
            <a:r>
              <a:rPr lang="it-IT" dirty="0"/>
              <a:t>Senato della Repubblica </a:t>
            </a:r>
          </a:p>
        </p:txBody>
      </p:sp>
    </p:spTree>
    <p:extLst>
      <p:ext uri="{BB962C8B-B14F-4D97-AF65-F5344CB8AC3E}">
        <p14:creationId xmlns:p14="http://schemas.microsoft.com/office/powerpoint/2010/main" val="363519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pic>
        <p:nvPicPr>
          <p:cNvPr id="2" name="Immagine 1"/>
          <p:cNvPicPr>
            <a:picLocks noChangeAspect="1"/>
          </p:cNvPicPr>
          <p:nvPr/>
        </p:nvPicPr>
        <p:blipFill>
          <a:blip r:embed="rId2"/>
          <a:stretch>
            <a:fillRect/>
          </a:stretch>
        </p:blipFill>
        <p:spPr>
          <a:xfrm>
            <a:off x="46327" y="1638299"/>
            <a:ext cx="9097673" cy="4472641"/>
          </a:xfrm>
          <a:prstGeom prst="rect">
            <a:avLst/>
          </a:prstGeom>
        </p:spPr>
      </p:pic>
    </p:spTree>
    <p:extLst>
      <p:ext uri="{BB962C8B-B14F-4D97-AF65-F5344CB8AC3E}">
        <p14:creationId xmlns:p14="http://schemas.microsoft.com/office/powerpoint/2010/main" val="19593829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pic>
        <p:nvPicPr>
          <p:cNvPr id="3" name="Immagine 2"/>
          <p:cNvPicPr>
            <a:picLocks noChangeAspect="1"/>
          </p:cNvPicPr>
          <p:nvPr/>
        </p:nvPicPr>
        <p:blipFill>
          <a:blip r:embed="rId2"/>
          <a:stretch>
            <a:fillRect/>
          </a:stretch>
        </p:blipFill>
        <p:spPr>
          <a:xfrm>
            <a:off x="531904" y="1254329"/>
            <a:ext cx="8089153" cy="5603671"/>
          </a:xfrm>
          <a:prstGeom prst="rect">
            <a:avLst/>
          </a:prstGeom>
        </p:spPr>
      </p:pic>
    </p:spTree>
    <p:extLst>
      <p:ext uri="{BB962C8B-B14F-4D97-AF65-F5344CB8AC3E}">
        <p14:creationId xmlns:p14="http://schemas.microsoft.com/office/powerpoint/2010/main" val="3589411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pic>
        <p:nvPicPr>
          <p:cNvPr id="3" name="Immagine 2"/>
          <p:cNvPicPr>
            <a:picLocks noChangeAspect="1"/>
          </p:cNvPicPr>
          <p:nvPr/>
        </p:nvPicPr>
        <p:blipFill>
          <a:blip r:embed="rId2"/>
          <a:stretch>
            <a:fillRect/>
          </a:stretch>
        </p:blipFill>
        <p:spPr>
          <a:xfrm>
            <a:off x="0" y="1619070"/>
            <a:ext cx="9144000" cy="4474966"/>
          </a:xfrm>
          <a:prstGeom prst="rect">
            <a:avLst/>
          </a:prstGeom>
        </p:spPr>
      </p:pic>
    </p:spTree>
    <p:extLst>
      <p:ext uri="{BB962C8B-B14F-4D97-AF65-F5344CB8AC3E}">
        <p14:creationId xmlns:p14="http://schemas.microsoft.com/office/powerpoint/2010/main" val="3135421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p:txBody>
          <a:bodyPr>
            <a:normAutofit lnSpcReduction="10000"/>
          </a:bodyPr>
          <a:lstStyle/>
          <a:p>
            <a:pPr marL="0" indent="0" algn="just">
              <a:buNone/>
            </a:pPr>
            <a:r>
              <a:rPr lang="it-IT" dirty="0"/>
              <a:t>Per recuperare il gap con la Germania o la Francia, l’Italia dovrebbe trovare e impegnare 50 miliardi di euro annui aggiuntivi al finanziamento ordinario per il suo SSN.</a:t>
            </a:r>
          </a:p>
          <a:p>
            <a:pPr marL="0" indent="0" algn="just">
              <a:buNone/>
            </a:pPr>
            <a:r>
              <a:rPr lang="it-IT" dirty="0"/>
              <a:t>Mentre per raggiungere i livelli di Portogallo, UK e Spagna servirebbero al meno 15 miliardi di euro.</a:t>
            </a:r>
          </a:p>
          <a:p>
            <a:pPr marL="0" indent="0" algn="just">
              <a:buNone/>
            </a:pPr>
            <a:endParaRPr lang="it-IT" dirty="0"/>
          </a:p>
        </p:txBody>
      </p:sp>
      <p:pic>
        <p:nvPicPr>
          <p:cNvPr id="3" name="Segnaposto contenuto 2"/>
          <p:cNvPicPr>
            <a:picLocks noGrp="1" noChangeAspect="1"/>
          </p:cNvPicPr>
          <p:nvPr>
            <p:ph sz="half" idx="2"/>
          </p:nvPr>
        </p:nvPicPr>
        <p:blipFill>
          <a:blip r:embed="rId2"/>
          <a:srcRect t="-57071" b="-57071"/>
          <a:stretch>
            <a:fillRect/>
          </a:stretch>
        </p:blipFill>
        <p:spPr/>
      </p:pic>
      <p:sp>
        <p:nvSpPr>
          <p:cNvPr id="7" name="CasellaDiTesto 6"/>
          <p:cNvSpPr txBox="1"/>
          <p:nvPr/>
        </p:nvSpPr>
        <p:spPr>
          <a:xfrm>
            <a:off x="3509124" y="6356547"/>
            <a:ext cx="5634876" cy="307777"/>
          </a:xfrm>
          <a:prstGeom prst="rect">
            <a:avLst/>
          </a:prstGeom>
          <a:noFill/>
        </p:spPr>
        <p:txBody>
          <a:bodyPr wrap="none" rtlCol="0">
            <a:spAutoFit/>
          </a:bodyPr>
          <a:lstStyle/>
          <a:p>
            <a:r>
              <a:rPr lang="it-IT" sz="1400" dirty="0"/>
              <a:t>29 </a:t>
            </a:r>
            <a:r>
              <a:rPr lang="it-IT" sz="1400" dirty="0" err="1"/>
              <a:t>sett</a:t>
            </a:r>
            <a:r>
              <a:rPr lang="it-IT" sz="1400" dirty="0"/>
              <a:t> 2020  </a:t>
            </a:r>
            <a:r>
              <a:rPr lang="it-IT" sz="1400" dirty="0" err="1"/>
              <a:t>https</a:t>
            </a:r>
            <a:r>
              <a:rPr lang="it-IT" sz="1400" dirty="0"/>
              <a:t>://</a:t>
            </a:r>
            <a:r>
              <a:rPr lang="it-IT" sz="1400" dirty="0" err="1"/>
              <a:t>www.mef.gov.it</a:t>
            </a:r>
            <a:r>
              <a:rPr lang="it-IT" sz="1400" dirty="0"/>
              <a:t>/covid-19/Sanita-e-Protezione-Civile/</a:t>
            </a:r>
          </a:p>
        </p:txBody>
      </p:sp>
    </p:spTree>
    <p:extLst>
      <p:ext uri="{BB962C8B-B14F-4D97-AF65-F5344CB8AC3E}">
        <p14:creationId xmlns:p14="http://schemas.microsoft.com/office/powerpoint/2010/main" val="3478704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Più Risorse Più Salute</a:t>
            </a:r>
          </a:p>
        </p:txBody>
      </p:sp>
      <p:sp>
        <p:nvSpPr>
          <p:cNvPr id="6" name="Segnaposto contenuto 5"/>
          <p:cNvSpPr>
            <a:spLocks noGrp="1"/>
          </p:cNvSpPr>
          <p:nvPr>
            <p:ph sz="half" idx="1"/>
          </p:nvPr>
        </p:nvSpPr>
        <p:spPr>
          <a:xfrm>
            <a:off x="209176" y="1417638"/>
            <a:ext cx="4286624" cy="5078506"/>
          </a:xfrm>
        </p:spPr>
        <p:txBody>
          <a:bodyPr>
            <a:noAutofit/>
          </a:bodyPr>
          <a:lstStyle/>
          <a:p>
            <a:pPr marL="0" indent="0" algn="just">
              <a:lnSpc>
                <a:spcPct val="130000"/>
              </a:lnSpc>
              <a:buNone/>
            </a:pPr>
            <a:r>
              <a:rPr lang="it-IT" sz="1900" dirty="0"/>
              <a:t>Le previsioni del DEF 2023 e l’allocazione delle risorse per i prossimi anni indicano una incidenza programmata della spesa per il SSN pari al 6,2% del PIL e rendono sempre più evidenti gli squilibri tra le risorse destinate dallo Stato alla tutela pubblica della salute e i bisogni e le attese in tema di salute espresse dai cittadini.</a:t>
            </a:r>
          </a:p>
          <a:p>
            <a:pPr marL="0" indent="0" algn="just">
              <a:lnSpc>
                <a:spcPct val="130000"/>
              </a:lnSpc>
              <a:buNone/>
            </a:pPr>
            <a:r>
              <a:rPr lang="it-IT" sz="1900" dirty="0"/>
              <a:t>Un gap che diventa oramai un ostacolo insormontabile ad ogni intervento volto ad assicurare livelli di tutela della salute pubblica in termine di universalità ed equità.</a:t>
            </a:r>
          </a:p>
        </p:txBody>
      </p:sp>
      <p:pic>
        <p:nvPicPr>
          <p:cNvPr id="3" name="Segnaposto contenuto 2"/>
          <p:cNvPicPr>
            <a:picLocks noGrp="1" noChangeAspect="1"/>
          </p:cNvPicPr>
          <p:nvPr>
            <p:ph sz="half" idx="2"/>
          </p:nvPr>
        </p:nvPicPr>
        <p:blipFill>
          <a:blip r:embed="rId2"/>
          <a:srcRect t="-49727" b="-49727"/>
          <a:stretch>
            <a:fillRect/>
          </a:stretch>
        </p:blipFill>
        <p:spPr>
          <a:xfrm>
            <a:off x="4648199" y="1135529"/>
            <a:ext cx="4368741" cy="5360615"/>
          </a:xfrm>
        </p:spPr>
      </p:pic>
    </p:spTree>
    <p:extLst>
      <p:ext uri="{BB962C8B-B14F-4D97-AF65-F5344CB8AC3E}">
        <p14:creationId xmlns:p14="http://schemas.microsoft.com/office/powerpoint/2010/main" val="1697303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268941" y="1417638"/>
            <a:ext cx="4226859" cy="5096715"/>
          </a:xfrm>
        </p:spPr>
        <p:txBody>
          <a:bodyPr>
            <a:normAutofit fontScale="77500" lnSpcReduction="20000"/>
          </a:bodyPr>
          <a:lstStyle/>
          <a:p>
            <a:pPr marL="0" indent="0" algn="just">
              <a:lnSpc>
                <a:spcPct val="130000"/>
              </a:lnSpc>
              <a:buNone/>
            </a:pPr>
            <a:r>
              <a:rPr lang="it-IT" dirty="0"/>
              <a:t>Un simile gap e livelli di finanziamento così modesti ha determinato </a:t>
            </a:r>
            <a:r>
              <a:rPr lang="it-IT" b="1" dirty="0"/>
              <a:t>una spesa out of pocket e di spesa intermediata di oltre 41 miliardi di euro.</a:t>
            </a:r>
          </a:p>
          <a:p>
            <a:pPr marL="0" indent="0" algn="just">
              <a:lnSpc>
                <a:spcPct val="130000"/>
              </a:lnSpc>
              <a:buNone/>
            </a:pPr>
            <a:r>
              <a:rPr lang="it-IT" dirty="0"/>
              <a:t>L’esiguità del finanziamento pubblico poi </a:t>
            </a:r>
            <a:r>
              <a:rPr lang="it-IT" b="1" dirty="0"/>
              <a:t>porta ad un’incidenza della nostra spesa privata su quella complessiva superiore rispetto ad altri benchmark internazionali: 24% vs 20% della media di UK, Francia, Spagna e Germania. </a:t>
            </a:r>
          </a:p>
          <a:p>
            <a:pPr marL="0" indent="0">
              <a:buNone/>
            </a:pPr>
            <a:endParaRPr lang="it-IT" dirty="0"/>
          </a:p>
        </p:txBody>
      </p:sp>
      <p:pic>
        <p:nvPicPr>
          <p:cNvPr id="3" name="Segnaposto contenuto 2"/>
          <p:cNvPicPr>
            <a:picLocks noGrp="1" noChangeAspect="1"/>
          </p:cNvPicPr>
          <p:nvPr>
            <p:ph sz="half" idx="2"/>
          </p:nvPr>
        </p:nvPicPr>
        <p:blipFill>
          <a:blip r:embed="rId2"/>
          <a:srcRect t="-36852" b="-36852"/>
          <a:stretch>
            <a:fillRect/>
          </a:stretch>
        </p:blipFill>
        <p:spPr/>
      </p:pic>
    </p:spTree>
    <p:extLst>
      <p:ext uri="{BB962C8B-B14F-4D97-AF65-F5344CB8AC3E}">
        <p14:creationId xmlns:p14="http://schemas.microsoft.com/office/powerpoint/2010/main" val="3293722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p:txBody>
          <a:bodyPr>
            <a:normAutofit/>
          </a:bodyPr>
          <a:lstStyle/>
          <a:p>
            <a:pPr marL="0" indent="0" algn="just">
              <a:lnSpc>
                <a:spcPct val="150000"/>
              </a:lnSpc>
              <a:buNone/>
            </a:pPr>
            <a:r>
              <a:rPr lang="it-IT" b="1" dirty="0"/>
              <a:t>Alla spesa privata di 41 miliardi si aggiunge quella stimata per la Long </a:t>
            </a:r>
            <a:r>
              <a:rPr lang="it-IT" b="1" dirty="0" err="1"/>
              <a:t>Term</a:t>
            </a:r>
            <a:r>
              <a:rPr lang="it-IT" b="1" dirty="0"/>
              <a:t> Care (LTC) pari a 25 Miliardi (badanti e bisogni sociali).</a:t>
            </a:r>
          </a:p>
          <a:p>
            <a:pPr marL="0" indent="0">
              <a:buNone/>
            </a:pPr>
            <a:endParaRPr lang="it-IT" dirty="0"/>
          </a:p>
        </p:txBody>
      </p:sp>
      <p:pic>
        <p:nvPicPr>
          <p:cNvPr id="3" name="Segnaposto contenuto 2"/>
          <p:cNvPicPr>
            <a:picLocks noGrp="1" noChangeAspect="1"/>
          </p:cNvPicPr>
          <p:nvPr>
            <p:ph sz="half" idx="2"/>
          </p:nvPr>
        </p:nvPicPr>
        <p:blipFill>
          <a:blip r:embed="rId2"/>
          <a:srcRect l="24376" r="24376"/>
          <a:stretch>
            <a:fillRect/>
          </a:stretch>
        </p:blipFill>
        <p:spPr/>
      </p:pic>
    </p:spTree>
    <p:extLst>
      <p:ext uri="{BB962C8B-B14F-4D97-AF65-F5344CB8AC3E}">
        <p14:creationId xmlns:p14="http://schemas.microsoft.com/office/powerpoint/2010/main" val="2625325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224118" y="1417638"/>
            <a:ext cx="4271682" cy="5141538"/>
          </a:xfrm>
        </p:spPr>
        <p:txBody>
          <a:bodyPr>
            <a:normAutofit fontScale="92500" lnSpcReduction="10000"/>
          </a:bodyPr>
          <a:lstStyle/>
          <a:p>
            <a:pPr marL="0" indent="0" algn="just">
              <a:buNone/>
            </a:pPr>
            <a:r>
              <a:rPr lang="it-IT" dirty="0"/>
              <a:t>Quindi all’impegno di </a:t>
            </a:r>
            <a:r>
              <a:rPr lang="it-IT" b="1" dirty="0"/>
              <a:t>128 miliardi del FSN del 2023 si contrappongono quasi 66  miliardi</a:t>
            </a:r>
            <a:r>
              <a:rPr lang="it-IT" dirty="0"/>
              <a:t> di euro di spesa privata </a:t>
            </a:r>
            <a:r>
              <a:rPr lang="it-IT" b="1" dirty="0"/>
              <a:t>con un rapporto che raggiunge o supera il 50% della spesa pubblica.</a:t>
            </a:r>
          </a:p>
          <a:p>
            <a:pPr marL="0" indent="0" algn="just">
              <a:buNone/>
            </a:pPr>
            <a:r>
              <a:rPr lang="it-IT" dirty="0"/>
              <a:t>Sono evidenti le </a:t>
            </a:r>
            <a:r>
              <a:rPr lang="it-IT" dirty="0" err="1"/>
              <a:t>disequità</a:t>
            </a:r>
            <a:r>
              <a:rPr lang="it-IT" dirty="0"/>
              <a:t> e le disuguaglianze che tale sistema determina. </a:t>
            </a:r>
          </a:p>
          <a:p>
            <a:pPr marL="0" indent="0" algn="just">
              <a:buNone/>
            </a:pPr>
            <a:r>
              <a:rPr lang="it-IT" dirty="0"/>
              <a:t>Un modello che ci allontana sempre più da un sistema universalistico e solidale.</a:t>
            </a:r>
          </a:p>
        </p:txBody>
      </p:sp>
      <p:pic>
        <p:nvPicPr>
          <p:cNvPr id="9" name="Segnaposto contenuto 8"/>
          <p:cNvPicPr>
            <a:picLocks noGrp="1" noChangeAspect="1"/>
          </p:cNvPicPr>
          <p:nvPr>
            <p:ph sz="half" idx="2"/>
          </p:nvPr>
        </p:nvPicPr>
        <p:blipFill>
          <a:blip r:embed="rId2"/>
          <a:srcRect l="10515" r="10515"/>
          <a:stretch>
            <a:fillRect/>
          </a:stretch>
        </p:blipFill>
        <p:spPr/>
      </p:pic>
    </p:spTree>
    <p:extLst>
      <p:ext uri="{BB962C8B-B14F-4D97-AF65-F5344CB8AC3E}">
        <p14:creationId xmlns:p14="http://schemas.microsoft.com/office/powerpoint/2010/main" val="1812651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1143000"/>
            <a:ext cx="9144000" cy="4567565"/>
          </a:xfrm>
          <a:prstGeom prst="rect">
            <a:avLst/>
          </a:prstGeom>
        </p:spPr>
      </p:pic>
      <p:sp>
        <p:nvSpPr>
          <p:cNvPr id="6" name="Titolo 5"/>
          <p:cNvSpPr>
            <a:spLocks noGrp="1"/>
          </p:cNvSpPr>
          <p:nvPr>
            <p:ph type="title"/>
          </p:nvPr>
        </p:nvSpPr>
        <p:spPr/>
        <p:txBody>
          <a:bodyPr/>
          <a:lstStyle/>
          <a:p>
            <a:r>
              <a:rPr lang="it-IT" dirty="0"/>
              <a:t>Un sistema diseguale</a:t>
            </a:r>
          </a:p>
        </p:txBody>
      </p:sp>
    </p:spTree>
    <p:extLst>
      <p:ext uri="{BB962C8B-B14F-4D97-AF65-F5344CB8AC3E}">
        <p14:creationId xmlns:p14="http://schemas.microsoft.com/office/powerpoint/2010/main" val="1328221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92500"/>
          </a:bodyPr>
          <a:lstStyle/>
          <a:p>
            <a:pPr marL="0" indent="0">
              <a:lnSpc>
                <a:spcPct val="107000"/>
              </a:lnSpc>
              <a:spcAft>
                <a:spcPts val="800"/>
              </a:spcAft>
              <a:buNone/>
            </a:pPr>
            <a:r>
              <a:rPr lang="it-IT"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Gli specializzandi sono stati sbalzati in prima linea, maturando in un anno esperienze che non avrebbero fatto in un decennio.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107504" y="332656"/>
            <a:ext cx="5472608" cy="3960440"/>
          </a:xfrm>
          <a:prstGeom prst="rect">
            <a:avLst/>
          </a:prstGeom>
        </p:spPr>
      </p:pic>
    </p:spTree>
    <p:extLst>
      <p:ext uri="{BB962C8B-B14F-4D97-AF65-F5344CB8AC3E}">
        <p14:creationId xmlns:p14="http://schemas.microsoft.com/office/powerpoint/2010/main" val="2080430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164353" y="1600200"/>
            <a:ext cx="4331447" cy="5003800"/>
          </a:xfrm>
        </p:spPr>
        <p:txBody>
          <a:bodyPr>
            <a:normAutofit/>
          </a:bodyPr>
          <a:lstStyle/>
          <a:p>
            <a:pPr marL="0" indent="0" algn="just">
              <a:buNone/>
            </a:pPr>
            <a:r>
              <a:rPr lang="it-IT" dirty="0"/>
              <a:t>Il 43% delle </a:t>
            </a:r>
            <a:r>
              <a:rPr lang="it-IT" b="1" dirty="0"/>
              <a:t>visite specialistiche</a:t>
            </a:r>
            <a:r>
              <a:rPr lang="it-IT" dirty="0"/>
              <a:t> in Italia si svolgono privatamente: 38% out of pocket e 5% tramite fondi o assicurazioni.</a:t>
            </a:r>
          </a:p>
          <a:p>
            <a:pPr marL="0" indent="0" algn="just">
              <a:buNone/>
            </a:pPr>
            <a:r>
              <a:rPr lang="it-IT" b="1" dirty="0"/>
              <a:t>Le rinunce alle cure</a:t>
            </a:r>
            <a:r>
              <a:rPr lang="it-IT" dirty="0"/>
              <a:t> è pari al 5-10%.</a:t>
            </a:r>
          </a:p>
          <a:p>
            <a:pPr marL="0" indent="0" algn="just">
              <a:buNone/>
            </a:pPr>
            <a:r>
              <a:rPr lang="it-IT" b="1" dirty="0"/>
              <a:t>Il SSN garantisce oggi garantisce  soltanto il 50% delle visite</a:t>
            </a:r>
            <a:r>
              <a:rPr lang="it-IT" dirty="0"/>
              <a:t> di cui la popolazione ha necessità. </a:t>
            </a:r>
          </a:p>
        </p:txBody>
      </p:sp>
      <p:pic>
        <p:nvPicPr>
          <p:cNvPr id="7" name="Segnaposto contenuto 6"/>
          <p:cNvPicPr>
            <a:picLocks noGrp="1" noChangeAspect="1"/>
          </p:cNvPicPr>
          <p:nvPr>
            <p:ph sz="half" idx="2"/>
          </p:nvPr>
        </p:nvPicPr>
        <p:blipFill>
          <a:blip r:embed="rId2"/>
          <a:srcRect t="-49908" b="-49908"/>
          <a:stretch>
            <a:fillRect/>
          </a:stretch>
        </p:blipFill>
        <p:spPr>
          <a:xfrm>
            <a:off x="4648200" y="1600200"/>
            <a:ext cx="4331660" cy="4854388"/>
          </a:xfrm>
        </p:spPr>
      </p:pic>
    </p:spTree>
    <p:extLst>
      <p:ext uri="{BB962C8B-B14F-4D97-AF65-F5344CB8AC3E}">
        <p14:creationId xmlns:p14="http://schemas.microsoft.com/office/powerpoint/2010/main" val="2001133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283882" y="1417638"/>
            <a:ext cx="4211918" cy="5051891"/>
          </a:xfrm>
        </p:spPr>
        <p:txBody>
          <a:bodyPr>
            <a:normAutofit/>
          </a:bodyPr>
          <a:lstStyle/>
          <a:p>
            <a:pPr marL="0" indent="0" algn="just">
              <a:lnSpc>
                <a:spcPct val="120000"/>
              </a:lnSpc>
              <a:buNone/>
            </a:pPr>
            <a:r>
              <a:rPr lang="it-IT" b="1" dirty="0"/>
              <a:t>1/3 di tutte le prestazioni </a:t>
            </a:r>
            <a:r>
              <a:rPr lang="it-IT" dirty="0"/>
              <a:t>diagnostiche sono pagate dai cittadini:</a:t>
            </a:r>
          </a:p>
          <a:p>
            <a:pPr algn="just">
              <a:lnSpc>
                <a:spcPct val="120000"/>
              </a:lnSpc>
            </a:pPr>
            <a:r>
              <a:rPr lang="it-IT" b="1" dirty="0"/>
              <a:t>Il 28% degli accertamenti diagnostici</a:t>
            </a:r>
            <a:r>
              <a:rPr lang="it-IT" dirty="0"/>
              <a:t> </a:t>
            </a:r>
          </a:p>
          <a:p>
            <a:pPr algn="just">
              <a:lnSpc>
                <a:spcPct val="120000"/>
              </a:lnSpc>
            </a:pPr>
            <a:r>
              <a:rPr lang="it-IT" b="1" dirty="0"/>
              <a:t>5% di rinunce alle cure</a:t>
            </a:r>
            <a:r>
              <a:rPr lang="it-IT" dirty="0"/>
              <a:t>, </a:t>
            </a:r>
          </a:p>
          <a:p>
            <a:pPr marL="0" indent="0" algn="just">
              <a:lnSpc>
                <a:spcPct val="120000"/>
              </a:lnSpc>
              <a:buNone/>
            </a:pPr>
            <a:r>
              <a:rPr lang="it-IT" dirty="0"/>
              <a:t>il SSN copre oramai solo i 2/3 dei consumi.</a:t>
            </a:r>
          </a:p>
        </p:txBody>
      </p:sp>
      <p:pic>
        <p:nvPicPr>
          <p:cNvPr id="7" name="Segnaposto contenuto 2"/>
          <p:cNvPicPr>
            <a:picLocks noGrp="1" noChangeAspect="1"/>
          </p:cNvPicPr>
          <p:nvPr>
            <p:ph sz="half" idx="2"/>
          </p:nvPr>
        </p:nvPicPr>
        <p:blipFill>
          <a:blip r:embed="rId2"/>
          <a:srcRect t="-36852" b="-36852"/>
          <a:stretch>
            <a:fillRect/>
          </a:stretch>
        </p:blipFill>
        <p:spPr/>
      </p:pic>
    </p:spTree>
    <p:extLst>
      <p:ext uri="{BB962C8B-B14F-4D97-AF65-F5344CB8AC3E}">
        <p14:creationId xmlns:p14="http://schemas.microsoft.com/office/powerpoint/2010/main" val="72884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dirty="0"/>
              <a:t>La sostenibilità del SSN</a:t>
            </a:r>
          </a:p>
        </p:txBody>
      </p:sp>
      <p:sp>
        <p:nvSpPr>
          <p:cNvPr id="6" name="Segnaposto contenuto 5"/>
          <p:cNvSpPr>
            <a:spLocks noGrp="1"/>
          </p:cNvSpPr>
          <p:nvPr>
            <p:ph sz="half" idx="1"/>
          </p:nvPr>
        </p:nvSpPr>
        <p:spPr>
          <a:xfrm>
            <a:off x="457200" y="1600200"/>
            <a:ext cx="4038600" cy="5048624"/>
          </a:xfrm>
        </p:spPr>
        <p:txBody>
          <a:bodyPr>
            <a:normAutofit/>
          </a:bodyPr>
          <a:lstStyle/>
          <a:p>
            <a:pPr marL="0" indent="0" algn="just">
              <a:lnSpc>
                <a:spcPct val="120000"/>
              </a:lnSpc>
              <a:buNone/>
            </a:pPr>
            <a:r>
              <a:rPr lang="it-IT" dirty="0"/>
              <a:t>Le regioni più ricche consumano visite specialistiche ed esami strumentali in misura maggiore, mentre </a:t>
            </a:r>
            <a:r>
              <a:rPr lang="it-IT" b="1" dirty="0"/>
              <a:t>la medicina generale, i farmaci e i ricoveri sono più usati dalle regioni del Mezzogiorno. </a:t>
            </a:r>
          </a:p>
        </p:txBody>
      </p:sp>
      <p:pic>
        <p:nvPicPr>
          <p:cNvPr id="3" name="Segnaposto contenuto 2"/>
          <p:cNvPicPr>
            <a:picLocks noGrp="1" noChangeAspect="1"/>
          </p:cNvPicPr>
          <p:nvPr>
            <p:ph sz="half" idx="2"/>
          </p:nvPr>
        </p:nvPicPr>
        <p:blipFill>
          <a:blip r:embed="rId2"/>
          <a:srcRect l="8421" r="8421"/>
          <a:stretch>
            <a:fillRect/>
          </a:stretch>
        </p:blipFill>
        <p:spPr/>
      </p:pic>
    </p:spTree>
    <p:extLst>
      <p:ext uri="{BB962C8B-B14F-4D97-AF65-F5344CB8AC3E}">
        <p14:creationId xmlns:p14="http://schemas.microsoft.com/office/powerpoint/2010/main" val="2004307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Forza Ministro</a:t>
            </a:r>
          </a:p>
        </p:txBody>
      </p:sp>
      <p:sp>
        <p:nvSpPr>
          <p:cNvPr id="3" name="Segnaposto contenuto 2"/>
          <p:cNvSpPr>
            <a:spLocks noGrp="1"/>
          </p:cNvSpPr>
          <p:nvPr>
            <p:ph sz="half" idx="1"/>
          </p:nvPr>
        </p:nvSpPr>
        <p:spPr>
          <a:xfrm>
            <a:off x="224118" y="1240118"/>
            <a:ext cx="4424082" cy="5259294"/>
          </a:xfrm>
        </p:spPr>
        <p:txBody>
          <a:bodyPr>
            <a:normAutofit fontScale="92500" lnSpcReduction="20000"/>
          </a:bodyPr>
          <a:lstStyle/>
          <a:p>
            <a:pPr marL="0" indent="0" algn="just">
              <a:lnSpc>
                <a:spcPct val="130000"/>
              </a:lnSpc>
              <a:buNone/>
            </a:pPr>
            <a:r>
              <a:rPr lang="it-IT" dirty="0"/>
              <a:t>“Il sistema sanitario per decenni è stato oggetto di una politica di tagli lineari che hanno determinato criticità, che negli anni si sono cronicizzate, e che sono stati poco utili a garantire il recupero dell'appropriatezza. </a:t>
            </a:r>
            <a:r>
              <a:rPr lang="it-IT" b="1" dirty="0"/>
              <a:t>Oggi possiamo ritenere definitivamente conclusa la fase di </a:t>
            </a:r>
            <a:r>
              <a:rPr lang="it-IT" b="1" dirty="0" err="1"/>
              <a:t>definanziamento</a:t>
            </a:r>
            <a:r>
              <a:rPr lang="it-IT" dirty="0"/>
              <a:t>”.</a:t>
            </a:r>
          </a:p>
          <a:p>
            <a:pPr marL="0" indent="0">
              <a:buNone/>
            </a:pPr>
            <a:r>
              <a:rPr lang="it-IT" sz="2200" i="1" dirty="0"/>
              <a:t>Il ministro Schillaci alla Cattolica</a:t>
            </a:r>
          </a:p>
          <a:p>
            <a:pPr marL="0" indent="0">
              <a:buNone/>
            </a:pPr>
            <a:endParaRPr lang="it-IT" dirty="0"/>
          </a:p>
        </p:txBody>
      </p:sp>
      <p:pic>
        <p:nvPicPr>
          <p:cNvPr id="5" name="Segnaposto contenuto 4"/>
          <p:cNvPicPr>
            <a:picLocks noGrp="1" noChangeAspect="1"/>
          </p:cNvPicPr>
          <p:nvPr>
            <p:ph sz="half" idx="2"/>
          </p:nvPr>
        </p:nvPicPr>
        <p:blipFill>
          <a:blip r:embed="rId2"/>
          <a:srcRect l="25015" r="25015"/>
          <a:stretch>
            <a:fillRect/>
          </a:stretch>
        </p:blipFill>
        <p:spPr/>
      </p:pic>
    </p:spTree>
    <p:extLst>
      <p:ext uri="{BB962C8B-B14F-4D97-AF65-F5344CB8AC3E}">
        <p14:creationId xmlns:p14="http://schemas.microsoft.com/office/powerpoint/2010/main" val="2217423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Forza Ministro</a:t>
            </a:r>
          </a:p>
        </p:txBody>
      </p:sp>
      <p:sp>
        <p:nvSpPr>
          <p:cNvPr id="3" name="Segnaposto contenuto 2"/>
          <p:cNvSpPr>
            <a:spLocks noGrp="1"/>
          </p:cNvSpPr>
          <p:nvPr>
            <p:ph sz="half" idx="1"/>
          </p:nvPr>
        </p:nvSpPr>
        <p:spPr>
          <a:xfrm>
            <a:off x="209176" y="1417638"/>
            <a:ext cx="4439024" cy="5290950"/>
          </a:xfrm>
        </p:spPr>
        <p:txBody>
          <a:bodyPr>
            <a:normAutofit fontScale="62500" lnSpcReduction="20000"/>
          </a:bodyPr>
          <a:lstStyle/>
          <a:p>
            <a:pPr marL="0" indent="0" algn="just">
              <a:lnSpc>
                <a:spcPct val="140000"/>
              </a:lnSpc>
              <a:buNone/>
            </a:pPr>
            <a:r>
              <a:rPr lang="it-IT" dirty="0"/>
              <a:t>“Questo Governo nonostante le oggettive difficoltà economiche, la crisi energetica e la guerra russo-ucraina, ha aumentato le risorse destinate alla sanità: </a:t>
            </a:r>
            <a:r>
              <a:rPr lang="it-IT" b="1" dirty="0"/>
              <a:t>nel triennio 2023-2026 sono stati stanziati circa 7 miliardi e mezzo di euro in più rispetto al passato.</a:t>
            </a:r>
            <a:r>
              <a:rPr lang="it-IT" dirty="0"/>
              <a:t> </a:t>
            </a:r>
          </a:p>
          <a:p>
            <a:pPr marL="0" indent="0" algn="just">
              <a:lnSpc>
                <a:spcPct val="140000"/>
              </a:lnSpc>
              <a:buNone/>
            </a:pPr>
            <a:r>
              <a:rPr lang="it-IT" b="1" dirty="0"/>
              <a:t>Solo nel 2023 abbiamo reso disponibili 3 miliardi e mezzo in più. </a:t>
            </a:r>
          </a:p>
          <a:p>
            <a:pPr marL="0" indent="0" algn="just">
              <a:lnSpc>
                <a:spcPct val="140000"/>
              </a:lnSpc>
              <a:buNone/>
            </a:pPr>
            <a:r>
              <a:rPr lang="it-IT" b="1" dirty="0"/>
              <a:t>Nel 2025 il Fondo Sanitario Nazionale crescerà di circa 9 miliardi di euro in più rispetto al 2021,</a:t>
            </a:r>
            <a:r>
              <a:rPr lang="it-IT" dirty="0"/>
              <a:t> anno caldo sul fronte del contrasto al </a:t>
            </a:r>
            <a:r>
              <a:rPr lang="it-IT" dirty="0" err="1"/>
              <a:t>Covid</a:t>
            </a:r>
            <a:r>
              <a:rPr lang="it-IT" dirty="0"/>
              <a:t> la fase di </a:t>
            </a:r>
            <a:r>
              <a:rPr lang="it-IT" dirty="0" err="1"/>
              <a:t>definanziamento</a:t>
            </a:r>
            <a:r>
              <a:rPr lang="it-IT" dirty="0"/>
              <a:t>”.</a:t>
            </a:r>
          </a:p>
          <a:p>
            <a:pPr marL="0" indent="0">
              <a:buNone/>
            </a:pPr>
            <a:r>
              <a:rPr lang="it-IT" sz="2200" i="1" dirty="0"/>
              <a:t>Il ministro Schillaci alla Cattolica</a:t>
            </a:r>
          </a:p>
        </p:txBody>
      </p:sp>
      <p:pic>
        <p:nvPicPr>
          <p:cNvPr id="5" name="Segnaposto contenuto 4"/>
          <p:cNvPicPr>
            <a:picLocks noGrp="1" noChangeAspect="1"/>
          </p:cNvPicPr>
          <p:nvPr>
            <p:ph sz="half" idx="2"/>
          </p:nvPr>
        </p:nvPicPr>
        <p:blipFill>
          <a:blip r:embed="rId2"/>
          <a:srcRect l="20310" r="20310"/>
          <a:stretch>
            <a:fillRect/>
          </a:stretch>
        </p:blipFill>
        <p:spPr/>
      </p:pic>
    </p:spTree>
    <p:extLst>
      <p:ext uri="{BB962C8B-B14F-4D97-AF65-F5344CB8AC3E}">
        <p14:creationId xmlns:p14="http://schemas.microsoft.com/office/powerpoint/2010/main" val="3754853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a:t>La sanità in Europa</a:t>
            </a:r>
          </a:p>
        </p:txBody>
      </p:sp>
      <p:pic>
        <p:nvPicPr>
          <p:cNvPr id="7" name="Immagine 6"/>
          <p:cNvPicPr>
            <a:picLocks noChangeAspect="1"/>
          </p:cNvPicPr>
          <p:nvPr/>
        </p:nvPicPr>
        <p:blipFill>
          <a:blip r:embed="rId2"/>
          <a:stretch>
            <a:fillRect/>
          </a:stretch>
        </p:blipFill>
        <p:spPr>
          <a:xfrm>
            <a:off x="25400" y="1532209"/>
            <a:ext cx="9093200" cy="5245100"/>
          </a:xfrm>
          <a:prstGeom prst="rect">
            <a:avLst/>
          </a:prstGeom>
        </p:spPr>
      </p:pic>
      <p:sp>
        <p:nvSpPr>
          <p:cNvPr id="8" name="CasellaDiTesto 7"/>
          <p:cNvSpPr txBox="1"/>
          <p:nvPr/>
        </p:nvSpPr>
        <p:spPr>
          <a:xfrm>
            <a:off x="6711085" y="6340599"/>
            <a:ext cx="2432915" cy="646331"/>
          </a:xfrm>
          <a:prstGeom prst="rect">
            <a:avLst/>
          </a:prstGeom>
          <a:noFill/>
        </p:spPr>
        <p:txBody>
          <a:bodyPr wrap="none" rtlCol="0">
            <a:spAutoFit/>
          </a:bodyPr>
          <a:lstStyle/>
          <a:p>
            <a:r>
              <a:rPr lang="it-IT" dirty="0"/>
              <a:t>Senato della Repubblica </a:t>
            </a:r>
          </a:p>
          <a:p>
            <a:endParaRPr lang="it-IT" dirty="0"/>
          </a:p>
        </p:txBody>
      </p:sp>
    </p:spTree>
    <p:extLst>
      <p:ext uri="{BB962C8B-B14F-4D97-AF65-F5344CB8AC3E}">
        <p14:creationId xmlns:p14="http://schemas.microsoft.com/office/powerpoint/2010/main" val="2240115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r>
              <a:rPr lang="it-IT" dirty="0"/>
              <a:t>La sanità in Europa</a:t>
            </a:r>
          </a:p>
        </p:txBody>
      </p:sp>
      <p:sp>
        <p:nvSpPr>
          <p:cNvPr id="2" name="Segnaposto contenuto 1"/>
          <p:cNvSpPr>
            <a:spLocks noGrp="1"/>
          </p:cNvSpPr>
          <p:nvPr>
            <p:ph sz="half" idx="1"/>
          </p:nvPr>
        </p:nvSpPr>
        <p:spPr>
          <a:xfrm>
            <a:off x="298824" y="1417638"/>
            <a:ext cx="4349376" cy="5081774"/>
          </a:xfrm>
        </p:spPr>
        <p:txBody>
          <a:bodyPr>
            <a:normAutofit fontScale="70000" lnSpcReduction="20000"/>
          </a:bodyPr>
          <a:lstStyle/>
          <a:p>
            <a:pPr marL="0" indent="0" algn="just">
              <a:lnSpc>
                <a:spcPct val="120000"/>
              </a:lnSpc>
              <a:buNone/>
            </a:pPr>
            <a:r>
              <a:rPr lang="it-IT" dirty="0"/>
              <a:t>Uno studio condotto nel 2009 sotto l'egida della Banca Mondiale ha effettuato un'</a:t>
            </a:r>
            <a:r>
              <a:rPr lang="it-IT" b="1" dirty="0"/>
              <a:t>analisi comparativa dei due modelli</a:t>
            </a:r>
            <a:r>
              <a:rPr lang="it-IT" dirty="0"/>
              <a:t>, in termini di </a:t>
            </a:r>
            <a:r>
              <a:rPr lang="it-IT" b="1" dirty="0"/>
              <a:t>costi ed efficacia. </a:t>
            </a:r>
          </a:p>
          <a:p>
            <a:pPr marL="0" indent="0" algn="just">
              <a:lnSpc>
                <a:spcPct val="120000"/>
              </a:lnSpc>
              <a:buNone/>
            </a:pPr>
            <a:r>
              <a:rPr lang="it-IT" dirty="0"/>
              <a:t>È emerso che </a:t>
            </a:r>
            <a:r>
              <a:rPr lang="it-IT" b="1" dirty="0"/>
              <a:t>i sistemi Bismarck incrementano del 3-4% la spesa sanitaria pro capite </a:t>
            </a:r>
            <a:r>
              <a:rPr lang="it-IT" dirty="0"/>
              <a:t>senza che ciò si traduca in un miglioramento dell'efficacia delle prestazioni; al contrario, almeno con riferimento a uno specifico indicatore - la mortalità prematura per cancro alla mammella - sono risultati incrementati </a:t>
            </a:r>
            <a:r>
              <a:rPr lang="it-IT" b="1" dirty="0"/>
              <a:t>del 5-6%, rispetto ai sistemi </a:t>
            </a:r>
            <a:r>
              <a:rPr lang="it-IT" b="1" dirty="0" err="1"/>
              <a:t>Beveridge</a:t>
            </a:r>
            <a:r>
              <a:rPr lang="it-IT" b="1" dirty="0"/>
              <a:t>,</a:t>
            </a:r>
            <a:r>
              <a:rPr lang="it-IT" dirty="0"/>
              <a:t> gli anni potenziali di vita perduti. </a:t>
            </a:r>
          </a:p>
        </p:txBody>
      </p:sp>
      <p:pic>
        <p:nvPicPr>
          <p:cNvPr id="4" name="Segnaposto contenuto 3"/>
          <p:cNvPicPr>
            <a:picLocks noGrp="1" noChangeAspect="1"/>
          </p:cNvPicPr>
          <p:nvPr>
            <p:ph sz="half" idx="2"/>
          </p:nvPr>
        </p:nvPicPr>
        <p:blipFill>
          <a:blip r:embed="rId2"/>
          <a:srcRect t="-62842" b="-62842"/>
          <a:stretch>
            <a:fillRect/>
          </a:stretch>
        </p:blipFill>
        <p:spPr>
          <a:xfrm>
            <a:off x="4648199" y="1255060"/>
            <a:ext cx="4376271" cy="5249524"/>
          </a:xfrm>
        </p:spPr>
      </p:pic>
      <p:sp>
        <p:nvSpPr>
          <p:cNvPr id="5" name="CasellaDiTesto 4"/>
          <p:cNvSpPr txBox="1"/>
          <p:nvPr/>
        </p:nvSpPr>
        <p:spPr>
          <a:xfrm>
            <a:off x="6394824" y="6389452"/>
            <a:ext cx="2432915" cy="369332"/>
          </a:xfrm>
          <a:prstGeom prst="rect">
            <a:avLst/>
          </a:prstGeom>
          <a:noFill/>
        </p:spPr>
        <p:txBody>
          <a:bodyPr wrap="none" rtlCol="0">
            <a:spAutoFit/>
          </a:bodyPr>
          <a:lstStyle/>
          <a:p>
            <a:r>
              <a:rPr lang="it-IT" dirty="0"/>
              <a:t>Senato della Repubblica </a:t>
            </a:r>
          </a:p>
        </p:txBody>
      </p:sp>
    </p:spTree>
    <p:extLst>
      <p:ext uri="{BB962C8B-B14F-4D97-AF65-F5344CB8AC3E}">
        <p14:creationId xmlns:p14="http://schemas.microsoft.com/office/powerpoint/2010/main" val="2001054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Alcune considerazioni</a:t>
            </a:r>
          </a:p>
        </p:txBody>
      </p:sp>
      <p:sp>
        <p:nvSpPr>
          <p:cNvPr id="3" name="Segnaposto contenuto 2"/>
          <p:cNvSpPr>
            <a:spLocks noGrp="1"/>
          </p:cNvSpPr>
          <p:nvPr>
            <p:ph idx="1"/>
          </p:nvPr>
        </p:nvSpPr>
        <p:spPr/>
        <p:txBody>
          <a:bodyPr>
            <a:normAutofit fontScale="92500" lnSpcReduction="20000"/>
          </a:bodyPr>
          <a:lstStyle/>
          <a:p>
            <a:r>
              <a:rPr lang="it-IT" dirty="0"/>
              <a:t>Servono sicuramente più risorse, vincolate anche alla spesa per il personale dipendente e convenzionato (togliendo anche il tetto al fondo del 2004)</a:t>
            </a:r>
          </a:p>
          <a:p>
            <a:r>
              <a:rPr lang="it-IT" dirty="0"/>
              <a:t>Vincolare una parte delle risorse per gli interventi per colmare le disuguaglianze a cura del Ministero della Salute</a:t>
            </a:r>
          </a:p>
          <a:p>
            <a:r>
              <a:rPr lang="it-IT" dirty="0"/>
              <a:t>Urge una riforma della </a:t>
            </a:r>
            <a:r>
              <a:rPr lang="it-IT" dirty="0" err="1"/>
              <a:t>governance</a:t>
            </a:r>
            <a:r>
              <a:rPr lang="it-IT" dirty="0"/>
              <a:t> per ridare ai medici una presenza e una  maggiore incisività nelle scelte di salute e nella definizione delle priorità che ogni azienda sanitaria è tenuta a fare.</a:t>
            </a:r>
          </a:p>
        </p:txBody>
      </p:sp>
    </p:spTree>
    <p:extLst>
      <p:ext uri="{BB962C8B-B14F-4D97-AF65-F5344CB8AC3E}">
        <p14:creationId xmlns:p14="http://schemas.microsoft.com/office/powerpoint/2010/main" val="1944349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Il Servizio Sanitario Nazionale una grande opportunità per il Paese</a:t>
            </a:r>
          </a:p>
        </p:txBody>
      </p:sp>
      <p:sp>
        <p:nvSpPr>
          <p:cNvPr id="3" name="Segnaposto contenuto 2"/>
          <p:cNvSpPr>
            <a:spLocks noGrp="1"/>
          </p:cNvSpPr>
          <p:nvPr>
            <p:ph idx="1"/>
          </p:nvPr>
        </p:nvSpPr>
        <p:spPr/>
        <p:txBody>
          <a:bodyPr>
            <a:normAutofit fontScale="70000" lnSpcReduction="20000"/>
          </a:bodyPr>
          <a:lstStyle/>
          <a:p>
            <a:pPr marL="0" indent="0">
              <a:buNone/>
            </a:pPr>
            <a:r>
              <a:rPr lang="it-IT" dirty="0"/>
              <a:t>Il servizio sanitario nazionale è una grande risorsa per il Paese non solo per gli aspetti legati alla tutela della salute:</a:t>
            </a:r>
          </a:p>
          <a:p>
            <a:r>
              <a:rPr lang="it-IT" dirty="0"/>
              <a:t>Produce crescita economica, più risorse più aumenta la ricchezza del Paese (</a:t>
            </a:r>
            <a:r>
              <a:rPr lang="it-IT" dirty="0" err="1"/>
              <a:t>pil</a:t>
            </a:r>
            <a:r>
              <a:rPr lang="it-IT" dirty="0"/>
              <a:t>)</a:t>
            </a:r>
          </a:p>
          <a:p>
            <a:r>
              <a:rPr lang="it-IT" dirty="0"/>
              <a:t>Crea occupazione </a:t>
            </a:r>
          </a:p>
          <a:p>
            <a:r>
              <a:rPr lang="it-IT" dirty="0"/>
              <a:t>Determina maggiori entrate per lo Stato </a:t>
            </a:r>
          </a:p>
          <a:p>
            <a:r>
              <a:rPr lang="it-IT" dirty="0"/>
              <a:t>Induce sviluppo economico, crescita delle imprese e maggiore sviluppo industriale</a:t>
            </a:r>
          </a:p>
          <a:p>
            <a:r>
              <a:rPr lang="it-IT" dirty="0"/>
              <a:t>Mette in moto processi di ricerca ed innovazione </a:t>
            </a:r>
          </a:p>
          <a:p>
            <a:r>
              <a:rPr lang="it-IT" dirty="0"/>
              <a:t>Genera stabilità sociale </a:t>
            </a:r>
          </a:p>
          <a:p>
            <a:r>
              <a:rPr lang="it-IT" dirty="0">
                <a:latin typeface="Times New Roman"/>
                <a:ea typeface="Times New Roman"/>
              </a:rPr>
              <a:t>Diventa uno straordinario strumento </a:t>
            </a:r>
            <a:r>
              <a:rPr lang="it-IT" dirty="0"/>
              <a:t>democrazia in quanto rende esigibili i diritti previsti dalla nostra Carta Costituzionale</a:t>
            </a:r>
          </a:p>
        </p:txBody>
      </p:sp>
    </p:spTree>
    <p:extLst>
      <p:ext uri="{BB962C8B-B14F-4D97-AF65-F5344CB8AC3E}">
        <p14:creationId xmlns:p14="http://schemas.microsoft.com/office/powerpoint/2010/main" val="2120953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Alcune considerazioni</a:t>
            </a:r>
          </a:p>
        </p:txBody>
      </p:sp>
      <p:sp>
        <p:nvSpPr>
          <p:cNvPr id="3" name="Segnaposto contenuto 2"/>
          <p:cNvSpPr>
            <a:spLocks noGrp="1"/>
          </p:cNvSpPr>
          <p:nvPr>
            <p:ph idx="1"/>
          </p:nvPr>
        </p:nvSpPr>
        <p:spPr/>
        <p:txBody>
          <a:bodyPr>
            <a:normAutofit/>
          </a:bodyPr>
          <a:lstStyle/>
          <a:p>
            <a:pPr marL="0" indent="0">
              <a:buNone/>
            </a:pPr>
            <a:r>
              <a:rPr lang="it-IT" dirty="0"/>
              <a:t>A questo punto una domanda ci sembra d’obbligo:</a:t>
            </a:r>
          </a:p>
          <a:p>
            <a:r>
              <a:rPr lang="it-IT" dirty="0" err="1"/>
              <a:t>Perch</a:t>
            </a:r>
            <a:r>
              <a:rPr lang="fr-FR" dirty="0" err="1"/>
              <a:t>é</a:t>
            </a:r>
            <a:r>
              <a:rPr lang="it-IT" dirty="0"/>
              <a:t> nazioni come la Germania e la Francia investono in salute quasi il 10% del loro prodotto interno lordo?</a:t>
            </a:r>
          </a:p>
          <a:p>
            <a:r>
              <a:rPr lang="it-IT" dirty="0"/>
              <a:t>Siamo sicuri di aver valutato appieno cosa significa investimento e cosa potrebbe determinare per il nostro Paese?</a:t>
            </a:r>
          </a:p>
        </p:txBody>
      </p:sp>
    </p:spTree>
    <p:extLst>
      <p:ext uri="{BB962C8B-B14F-4D97-AF65-F5344CB8AC3E}">
        <p14:creationId xmlns:p14="http://schemas.microsoft.com/office/powerpoint/2010/main" val="385775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92500" lnSpcReduction="20000"/>
          </a:bodyPr>
          <a:lstStyle/>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del 118, in alcune Regioni, hanno colmato le carenze organizzative, sobbarcandosi anche compiti diversi dall’emergenza: andando nelle case dei pazienti e riducendo le ospedalizzazioni ingiustificate. </a:t>
            </a:r>
          </a:p>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Si sono fatti “tutori” dei pazienti più anziani e soli, chiudendo abitazioni, preparando borse per l’ospedale, assistendoli sino all’ultimo quando i parenti non potevano vederli. </a:t>
            </a:r>
            <a:endParaRPr lang="it-IT"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5" name="Immagine 4"/>
          <p:cNvPicPr>
            <a:picLocks noChangeAspect="1"/>
          </p:cNvPicPr>
          <p:nvPr/>
        </p:nvPicPr>
        <p:blipFill>
          <a:blip r:embed="rId2"/>
          <a:stretch>
            <a:fillRect/>
          </a:stretch>
        </p:blipFill>
        <p:spPr>
          <a:xfrm>
            <a:off x="107504" y="332656"/>
            <a:ext cx="5400600" cy="4104456"/>
          </a:xfrm>
          <a:prstGeom prst="rect">
            <a:avLst/>
          </a:prstGeom>
        </p:spPr>
      </p:pic>
    </p:spTree>
    <p:extLst>
      <p:ext uri="{BB962C8B-B14F-4D97-AF65-F5344CB8AC3E}">
        <p14:creationId xmlns:p14="http://schemas.microsoft.com/office/powerpoint/2010/main" val="22147053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Alcune considerazioni</a:t>
            </a:r>
          </a:p>
        </p:txBody>
      </p:sp>
      <p:sp>
        <p:nvSpPr>
          <p:cNvPr id="3" name="Segnaposto contenuto 2"/>
          <p:cNvSpPr>
            <a:spLocks noGrp="1"/>
          </p:cNvSpPr>
          <p:nvPr>
            <p:ph sz="half" idx="1"/>
          </p:nvPr>
        </p:nvSpPr>
        <p:spPr/>
        <p:txBody>
          <a:bodyPr>
            <a:normAutofit lnSpcReduction="10000"/>
          </a:bodyPr>
          <a:lstStyle/>
          <a:p>
            <a:pPr marL="0" indent="0" algn="just">
              <a:lnSpc>
                <a:spcPct val="150000"/>
              </a:lnSpc>
              <a:buNone/>
            </a:pPr>
            <a:r>
              <a:rPr lang="it-IT" dirty="0"/>
              <a:t>Appuntamento </a:t>
            </a:r>
            <a:r>
              <a:rPr lang="it-IT" b="1" dirty="0"/>
              <a:t>al 23 e 24 Ottobre a Roma </a:t>
            </a:r>
            <a:r>
              <a:rPr lang="it-IT" dirty="0"/>
              <a:t>con il rapporto del Censis per conoscere le risposte a questi nostri quesiti.</a:t>
            </a:r>
          </a:p>
          <a:p>
            <a:pPr marL="0" indent="0" algn="just">
              <a:lnSpc>
                <a:spcPct val="150000"/>
              </a:lnSpc>
              <a:buNone/>
            </a:pPr>
            <a:r>
              <a:rPr lang="it-IT" dirty="0"/>
              <a:t>Due giorni di studio e riflessioni sul nostro SSN </a:t>
            </a:r>
          </a:p>
        </p:txBody>
      </p:sp>
      <p:pic>
        <p:nvPicPr>
          <p:cNvPr id="5" name="Segnaposto contenuto 4"/>
          <p:cNvPicPr>
            <a:picLocks noGrp="1" noChangeAspect="1"/>
          </p:cNvPicPr>
          <p:nvPr>
            <p:ph sz="half" idx="2"/>
          </p:nvPr>
        </p:nvPicPr>
        <p:blipFill>
          <a:blip r:embed="rId2"/>
          <a:srcRect t="-131486" b="-131486"/>
          <a:stretch>
            <a:fillRect/>
          </a:stretch>
        </p:blipFill>
        <p:spPr>
          <a:xfrm>
            <a:off x="4648200" y="806824"/>
            <a:ext cx="4038600" cy="5319339"/>
          </a:xfrm>
        </p:spPr>
      </p:pic>
    </p:spTree>
    <p:extLst>
      <p:ext uri="{BB962C8B-B14F-4D97-AF65-F5344CB8AC3E}">
        <p14:creationId xmlns:p14="http://schemas.microsoft.com/office/powerpoint/2010/main" val="39231870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Enti Pubblici</a:t>
            </a:r>
          </a:p>
        </p:txBody>
      </p:sp>
      <p:sp>
        <p:nvSpPr>
          <p:cNvPr id="3" name="Segnaposto contenuto 2"/>
          <p:cNvSpPr>
            <a:spLocks noGrp="1"/>
          </p:cNvSpPr>
          <p:nvPr>
            <p:ph sz="half" idx="1"/>
          </p:nvPr>
        </p:nvSpPr>
        <p:spPr>
          <a:xfrm>
            <a:off x="224118" y="1417638"/>
            <a:ext cx="4271682" cy="5156480"/>
          </a:xfrm>
        </p:spPr>
        <p:txBody>
          <a:bodyPr>
            <a:normAutofit fontScale="77500" lnSpcReduction="20000"/>
          </a:bodyPr>
          <a:lstStyle/>
          <a:p>
            <a:pPr marL="0" indent="0" algn="just">
              <a:lnSpc>
                <a:spcPct val="120000"/>
              </a:lnSpc>
              <a:buNone/>
            </a:pPr>
            <a:r>
              <a:rPr lang="it-IT" dirty="0"/>
              <a:t>Gli specializzandi, già a partire dal secondo anno di corso, potranno partecipare ai concorsi pubblici. </a:t>
            </a:r>
          </a:p>
          <a:p>
            <a:pPr marL="0" indent="0" algn="just">
              <a:lnSpc>
                <a:spcPct val="120000"/>
              </a:lnSpc>
              <a:buNone/>
            </a:pPr>
            <a:r>
              <a:rPr lang="it-IT" dirty="0"/>
              <a:t>L’assunzione sarà poi perfezionata nel momento in cui acquisiranno il titolo. </a:t>
            </a:r>
          </a:p>
          <a:p>
            <a:pPr marL="0" indent="0" algn="just">
              <a:lnSpc>
                <a:spcPct val="120000"/>
              </a:lnSpc>
              <a:buNone/>
            </a:pPr>
            <a:r>
              <a:rPr lang="it-IT" dirty="0"/>
              <a:t>Questo permetterà, da un lato, ai giovani medici di acquisire esperienza negli ospedali di riferimento; dall’altro, di sopperire alle carenze di organico, mettendo a disposizione del Servizio sanitario nazionale, sin da ora, 60mila medici”.</a:t>
            </a:r>
          </a:p>
        </p:txBody>
      </p:sp>
      <p:pic>
        <p:nvPicPr>
          <p:cNvPr id="5" name="Segnaposto contenuto 4"/>
          <p:cNvPicPr>
            <a:picLocks noGrp="1" noChangeAspect="1"/>
          </p:cNvPicPr>
          <p:nvPr>
            <p:ph sz="half" idx="2"/>
          </p:nvPr>
        </p:nvPicPr>
        <p:blipFill>
          <a:blip r:embed="rId2"/>
          <a:srcRect t="-23100" b="-23100"/>
          <a:stretch>
            <a:fillRect/>
          </a:stretch>
        </p:blipFill>
        <p:spPr/>
      </p:pic>
    </p:spTree>
    <p:extLst>
      <p:ext uri="{BB962C8B-B14F-4D97-AF65-F5344CB8AC3E}">
        <p14:creationId xmlns:p14="http://schemas.microsoft.com/office/powerpoint/2010/main" val="16437320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Enti Pubblici</a:t>
            </a:r>
          </a:p>
        </p:txBody>
      </p:sp>
      <p:sp>
        <p:nvSpPr>
          <p:cNvPr id="3" name="Segnaposto contenuto 2"/>
          <p:cNvSpPr>
            <a:spLocks noGrp="1"/>
          </p:cNvSpPr>
          <p:nvPr>
            <p:ph sz="half" idx="1"/>
          </p:nvPr>
        </p:nvSpPr>
        <p:spPr>
          <a:xfrm>
            <a:off x="239059" y="1417638"/>
            <a:ext cx="4409141" cy="5156480"/>
          </a:xfrm>
        </p:spPr>
        <p:txBody>
          <a:bodyPr>
            <a:normAutofit fontScale="77500" lnSpcReduction="20000"/>
          </a:bodyPr>
          <a:lstStyle/>
          <a:p>
            <a:pPr marL="0" indent="0" algn="just">
              <a:lnSpc>
                <a:spcPct val="120000"/>
              </a:lnSpc>
              <a:buNone/>
            </a:pPr>
            <a:r>
              <a:rPr lang="it-IT" dirty="0"/>
              <a:t>I medici di continuità assistenziale </a:t>
            </a:r>
            <a:r>
              <a:rPr lang="mr-IN" dirty="0"/>
              <a:t>–</a:t>
            </a:r>
            <a:r>
              <a:rPr lang="it-IT" dirty="0"/>
              <a:t> guardia medica </a:t>
            </a:r>
            <a:r>
              <a:rPr lang="mr-IN" dirty="0"/>
              <a:t>–</a:t>
            </a:r>
            <a:r>
              <a:rPr lang="it-IT" dirty="0"/>
              <a:t> che svolgono anche  l’attività come medici di famiglia - potranno svolgere le due attività: quella oraria e quella fiduciaria sino a 1000 assistiti. </a:t>
            </a:r>
          </a:p>
          <a:p>
            <a:pPr marL="0" indent="0" algn="just">
              <a:lnSpc>
                <a:spcPct val="120000"/>
              </a:lnSpc>
              <a:buNone/>
            </a:pPr>
            <a:r>
              <a:rPr lang="it-IT" dirty="0"/>
              <a:t>Infatti, il DL Enti Pubblici ha esteso questa possibilità portando il numero di assistiti in carico da 850 a 1000. </a:t>
            </a:r>
          </a:p>
          <a:p>
            <a:pPr marL="0" indent="0" algn="just">
              <a:lnSpc>
                <a:spcPct val="120000"/>
              </a:lnSpc>
              <a:buNone/>
            </a:pPr>
            <a:r>
              <a:rPr lang="it-IT" dirty="0"/>
              <a:t>Questo consentirà a circa un milione e mezzo di cittadini, oggi scoperti, di avere un proprio medico di famiglia</a:t>
            </a:r>
          </a:p>
          <a:p>
            <a:pPr marL="0" indent="0" algn="just">
              <a:lnSpc>
                <a:spcPct val="120000"/>
              </a:lnSpc>
              <a:buNone/>
            </a:pPr>
            <a:endParaRPr lang="it-IT" dirty="0"/>
          </a:p>
        </p:txBody>
      </p:sp>
      <p:pic>
        <p:nvPicPr>
          <p:cNvPr id="5" name="Segnaposto contenuto 4"/>
          <p:cNvPicPr>
            <a:picLocks noGrp="1" noChangeAspect="1"/>
          </p:cNvPicPr>
          <p:nvPr>
            <p:ph sz="half" idx="2"/>
          </p:nvPr>
        </p:nvPicPr>
        <p:blipFill>
          <a:blip r:embed="rId2"/>
          <a:srcRect t="-23100" b="-23100"/>
          <a:stretch>
            <a:fillRect/>
          </a:stretch>
        </p:blipFill>
        <p:spPr/>
      </p:pic>
    </p:spTree>
    <p:extLst>
      <p:ext uri="{BB962C8B-B14F-4D97-AF65-F5344CB8AC3E}">
        <p14:creationId xmlns:p14="http://schemas.microsoft.com/office/powerpoint/2010/main" val="2197303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Bollette </a:t>
            </a:r>
          </a:p>
        </p:txBody>
      </p:sp>
      <p:sp>
        <p:nvSpPr>
          <p:cNvPr id="7" name="Segnaposto testo 6"/>
          <p:cNvSpPr>
            <a:spLocks noGrp="1"/>
          </p:cNvSpPr>
          <p:nvPr>
            <p:ph type="body" idx="1"/>
          </p:nvPr>
        </p:nvSpPr>
        <p:spPr/>
        <p:txBody>
          <a:bodyPr>
            <a:normAutofit fontScale="92500" lnSpcReduction="20000"/>
          </a:bodyPr>
          <a:lstStyle/>
          <a:p>
            <a:r>
              <a:rPr lang="it-IT" dirty="0"/>
              <a:t>Violenza: inasprimento delle pene e procedibilità d’ufficio</a:t>
            </a:r>
          </a:p>
        </p:txBody>
      </p:sp>
      <p:sp>
        <p:nvSpPr>
          <p:cNvPr id="3" name="Segnaposto contenuto 2"/>
          <p:cNvSpPr>
            <a:spLocks noGrp="1"/>
          </p:cNvSpPr>
          <p:nvPr>
            <p:ph sz="half" idx="2"/>
          </p:nvPr>
        </p:nvSpPr>
        <p:spPr/>
        <p:txBody>
          <a:bodyPr>
            <a:normAutofit fontScale="92500" lnSpcReduction="20000"/>
          </a:bodyPr>
          <a:lstStyle/>
          <a:p>
            <a:pPr marL="0" indent="0" algn="just">
              <a:buNone/>
            </a:pPr>
            <a:r>
              <a:rPr lang="it-IT" sz="1600" dirty="0"/>
              <a:t>Sono State apportate alcune modifiche all’art. 583-quater del codice penale, introducendo la </a:t>
            </a:r>
            <a:r>
              <a:rPr lang="it-IT" sz="1600" b="1" dirty="0"/>
              <a:t>procedibilità d’ufficio del reato anche nell’ipotesi di lesioni non gravi</a:t>
            </a:r>
            <a:r>
              <a:rPr lang="it-IT" sz="1600" dirty="0"/>
              <a:t> (quindi, inferiori ai 40 giorni di prognosi) cagionate ad un esercente una </a:t>
            </a:r>
            <a:r>
              <a:rPr lang="it-IT" sz="1600"/>
              <a:t>professione sanitaria</a:t>
            </a:r>
            <a:endParaRPr lang="it-IT" sz="1600" dirty="0"/>
          </a:p>
          <a:p>
            <a:pPr marL="0" indent="0" algn="just">
              <a:buNone/>
            </a:pPr>
            <a:r>
              <a:rPr lang="it-IT" sz="1600" dirty="0"/>
              <a:t>Non sarà più necessaria la presentazione della querela da parte del professionista che ha subito l’atto violento per procedere, ricadendo sullo Stato l’onere di intraprendere l’azione penale nei confronti dell’aggressore.</a:t>
            </a:r>
          </a:p>
          <a:p>
            <a:pPr marL="0" indent="0" algn="just">
              <a:buNone/>
            </a:pPr>
            <a:r>
              <a:rPr lang="it-IT" sz="1600" dirty="0"/>
              <a:t>Sono state inasprite le sanzioni penali per cui, anche in caso di lesioni che non abbiano il carattere di gravità, ossia con prognosi inferiore a 40 giorni, la sanzione della reclusione passa da due a cinque anni, mentre qualora le lesioni risultino gravi la pena salirà fra 4 e 10 anni e fra 8 e 16 anni per i casi di conseguenze fisiche gravissime.</a:t>
            </a:r>
          </a:p>
        </p:txBody>
      </p:sp>
      <p:pic>
        <p:nvPicPr>
          <p:cNvPr id="6" name="Segnaposto contenuto 5"/>
          <p:cNvPicPr>
            <a:picLocks noGrp="1" noChangeAspect="1"/>
          </p:cNvPicPr>
          <p:nvPr>
            <p:ph sz="quarter" idx="4"/>
          </p:nvPr>
        </p:nvPicPr>
        <p:blipFill>
          <a:blip r:embed="rId2"/>
          <a:srcRect t="6213" b="6213"/>
          <a:stretch>
            <a:fillRect/>
          </a:stretch>
        </p:blipFill>
        <p:spPr>
          <a:xfrm>
            <a:off x="4645025" y="1535113"/>
            <a:ext cx="4041775" cy="4591050"/>
          </a:xfrm>
        </p:spPr>
      </p:pic>
    </p:spTree>
    <p:extLst>
      <p:ext uri="{BB962C8B-B14F-4D97-AF65-F5344CB8AC3E}">
        <p14:creationId xmlns:p14="http://schemas.microsoft.com/office/powerpoint/2010/main" val="474941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Bollette </a:t>
            </a:r>
          </a:p>
        </p:txBody>
      </p:sp>
      <p:sp>
        <p:nvSpPr>
          <p:cNvPr id="4" name="Segnaposto testo 3"/>
          <p:cNvSpPr>
            <a:spLocks noGrp="1"/>
          </p:cNvSpPr>
          <p:nvPr>
            <p:ph type="body" idx="1"/>
          </p:nvPr>
        </p:nvSpPr>
        <p:spPr/>
        <p:txBody>
          <a:bodyPr>
            <a:normAutofit fontScale="77500" lnSpcReduction="20000"/>
          </a:bodyPr>
          <a:lstStyle/>
          <a:p>
            <a:pPr algn="ctr"/>
            <a:r>
              <a:rPr lang="it-IT" dirty="0"/>
              <a:t>Risolto il divieto della doppia iscrizione albo medici albo odontoiatri</a:t>
            </a:r>
          </a:p>
        </p:txBody>
      </p:sp>
      <p:sp>
        <p:nvSpPr>
          <p:cNvPr id="3" name="Segnaposto contenuto 2"/>
          <p:cNvSpPr>
            <a:spLocks noGrp="1"/>
          </p:cNvSpPr>
          <p:nvPr>
            <p:ph sz="half" idx="2"/>
          </p:nvPr>
        </p:nvSpPr>
        <p:spPr/>
        <p:txBody>
          <a:bodyPr>
            <a:noAutofit/>
          </a:bodyPr>
          <a:lstStyle/>
          <a:p>
            <a:pPr marL="0" lvl="0" indent="0" algn="just">
              <a:buNone/>
            </a:pPr>
            <a:r>
              <a:rPr lang="it-IT" sz="2400" dirty="0"/>
              <a:t>Abrogata </a:t>
            </a:r>
            <a:r>
              <a:rPr lang="it-IT" sz="2400" dirty="0" err="1"/>
              <a:t>l’esclusivita’</a:t>
            </a:r>
            <a:r>
              <a:rPr lang="it-IT" sz="2400" dirty="0"/>
              <a:t> dell’iscrizione all’Albo Odontoiatri stabilita dalla legge 409/85 : coloro i quali avessero conseguito una doppia laurea, sia in Odontoiatria e protesi Dentaria che in Medicina e Chirurgia, potranno quindi iscriversi sia all’Albo dei Medici che a quello degli Odontoiatri;</a:t>
            </a:r>
          </a:p>
        </p:txBody>
      </p:sp>
      <p:sp>
        <p:nvSpPr>
          <p:cNvPr id="5" name="Segnaposto testo 4"/>
          <p:cNvSpPr>
            <a:spLocks noGrp="1"/>
          </p:cNvSpPr>
          <p:nvPr>
            <p:ph type="body" sz="quarter" idx="3"/>
          </p:nvPr>
        </p:nvSpPr>
        <p:spPr/>
        <p:txBody>
          <a:bodyPr/>
          <a:lstStyle/>
          <a:p>
            <a:endParaRPr lang="it-IT"/>
          </a:p>
        </p:txBody>
      </p:sp>
      <p:pic>
        <p:nvPicPr>
          <p:cNvPr id="6" name="Segnaposto contenuto 5"/>
          <p:cNvPicPr>
            <a:picLocks noGrp="1" noChangeAspect="1"/>
          </p:cNvPicPr>
          <p:nvPr>
            <p:ph sz="quarter" idx="4"/>
          </p:nvPr>
        </p:nvPicPr>
        <p:blipFill>
          <a:blip r:embed="rId2"/>
          <a:srcRect t="6213" b="6213"/>
          <a:stretch>
            <a:fillRect/>
          </a:stretch>
        </p:blipFill>
        <p:spPr/>
      </p:pic>
    </p:spTree>
    <p:extLst>
      <p:ext uri="{BB962C8B-B14F-4D97-AF65-F5344CB8AC3E}">
        <p14:creationId xmlns:p14="http://schemas.microsoft.com/office/powerpoint/2010/main" val="2904425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Bollette </a:t>
            </a:r>
          </a:p>
        </p:txBody>
      </p:sp>
      <p:sp>
        <p:nvSpPr>
          <p:cNvPr id="4" name="Segnaposto testo 3"/>
          <p:cNvSpPr>
            <a:spLocks noGrp="1"/>
          </p:cNvSpPr>
          <p:nvPr>
            <p:ph type="body" idx="1"/>
          </p:nvPr>
        </p:nvSpPr>
        <p:spPr/>
        <p:txBody>
          <a:bodyPr>
            <a:normAutofit fontScale="70000" lnSpcReduction="20000"/>
          </a:bodyPr>
          <a:lstStyle/>
          <a:p>
            <a:pPr algn="ctr"/>
            <a:r>
              <a:rPr lang="it-IT" dirty="0"/>
              <a:t>Abolito il requisito della specializzazione per i concorsi a dirigente odontoiatra</a:t>
            </a:r>
          </a:p>
        </p:txBody>
      </p:sp>
      <p:sp>
        <p:nvSpPr>
          <p:cNvPr id="3" name="Segnaposto contenuto 2"/>
          <p:cNvSpPr>
            <a:spLocks noGrp="1"/>
          </p:cNvSpPr>
          <p:nvPr>
            <p:ph sz="half" idx="2"/>
          </p:nvPr>
        </p:nvSpPr>
        <p:spPr/>
        <p:txBody>
          <a:bodyPr>
            <a:normAutofit fontScale="92500" lnSpcReduction="20000"/>
          </a:bodyPr>
          <a:lstStyle/>
          <a:p>
            <a:pPr marL="0" indent="0" algn="just">
              <a:buNone/>
            </a:pPr>
            <a:r>
              <a:rPr lang="it-IT" dirty="0"/>
              <a:t>Abolito il requisito della specializzazione ai fini della partecipazione ai concorsi pubblici per dirigente Medico Odontoiatra e ai fini dell’accesso alle funzioni di specialista Odontoiatra ambulatoriale del Servizio Sanitario Nazionale per i laureati in Odontoiatria e protesi dentaria e per i laureati in Medicina e chirurgia abilitati all’esercizio della professione di Odontoiatra;</a:t>
            </a:r>
          </a:p>
          <a:p>
            <a:pPr marL="0" lvl="0" indent="0" algn="just">
              <a:buNone/>
            </a:pPr>
            <a:endParaRPr lang="it-IT" sz="2400" dirty="0"/>
          </a:p>
        </p:txBody>
      </p:sp>
      <p:pic>
        <p:nvPicPr>
          <p:cNvPr id="8" name="Segnaposto contenuto 7"/>
          <p:cNvPicPr>
            <a:picLocks noGrp="1" noChangeAspect="1"/>
          </p:cNvPicPr>
          <p:nvPr>
            <p:ph sz="quarter" idx="4"/>
          </p:nvPr>
        </p:nvPicPr>
        <p:blipFill>
          <a:blip r:embed="rId2"/>
          <a:srcRect t="99" b="99"/>
          <a:stretch>
            <a:fillRect/>
          </a:stretch>
        </p:blipFill>
        <p:spPr>
          <a:xfrm>
            <a:off x="4645025" y="1417638"/>
            <a:ext cx="4041775" cy="4708525"/>
          </a:xfrm>
        </p:spPr>
      </p:pic>
    </p:spTree>
    <p:extLst>
      <p:ext uri="{BB962C8B-B14F-4D97-AF65-F5344CB8AC3E}">
        <p14:creationId xmlns:p14="http://schemas.microsoft.com/office/powerpoint/2010/main" val="11650542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Bollette </a:t>
            </a:r>
          </a:p>
        </p:txBody>
      </p:sp>
      <p:sp>
        <p:nvSpPr>
          <p:cNvPr id="4" name="Segnaposto testo 3"/>
          <p:cNvSpPr>
            <a:spLocks noGrp="1"/>
          </p:cNvSpPr>
          <p:nvPr>
            <p:ph type="body" idx="1"/>
          </p:nvPr>
        </p:nvSpPr>
        <p:spPr/>
        <p:txBody>
          <a:bodyPr>
            <a:normAutofit fontScale="70000" lnSpcReduction="20000"/>
          </a:bodyPr>
          <a:lstStyle/>
          <a:p>
            <a:pPr algn="ctr"/>
            <a:r>
              <a:rPr lang="it-IT" dirty="0"/>
              <a:t>Estensione delle competenze in medicina estetica anche al terzo superiore del viso</a:t>
            </a:r>
          </a:p>
        </p:txBody>
      </p:sp>
      <p:sp>
        <p:nvSpPr>
          <p:cNvPr id="3" name="Segnaposto contenuto 2"/>
          <p:cNvSpPr>
            <a:spLocks noGrp="1"/>
          </p:cNvSpPr>
          <p:nvPr>
            <p:ph sz="half" idx="2"/>
          </p:nvPr>
        </p:nvSpPr>
        <p:spPr/>
        <p:txBody>
          <a:bodyPr>
            <a:normAutofit/>
          </a:bodyPr>
          <a:lstStyle/>
          <a:p>
            <a:pPr marL="0" indent="0" algn="just">
              <a:buNone/>
            </a:pPr>
            <a:r>
              <a:rPr lang="it-IT" dirty="0"/>
              <a:t>Medicina Estetica: estensione della competenza e della legittimità di intervento  per  interventi  non invasivi o mini invasivi da parte degli Odontoiatri  anche nell’area del terzo superiore e al terzo medio del viso, oltre a quanto già consentito per il terzo inferiore,  </a:t>
            </a:r>
          </a:p>
          <a:p>
            <a:pPr marL="0" lvl="0" indent="0" algn="just">
              <a:buNone/>
            </a:pPr>
            <a:endParaRPr lang="it-IT" sz="2400" dirty="0"/>
          </a:p>
        </p:txBody>
      </p:sp>
      <p:pic>
        <p:nvPicPr>
          <p:cNvPr id="6" name="Segnaposto contenuto 5"/>
          <p:cNvPicPr>
            <a:picLocks noGrp="1" noChangeAspect="1"/>
          </p:cNvPicPr>
          <p:nvPr>
            <p:ph sz="quarter" idx="4"/>
          </p:nvPr>
        </p:nvPicPr>
        <p:blipFill>
          <a:blip r:embed="rId2"/>
          <a:srcRect t="-47342" b="-47342"/>
          <a:stretch>
            <a:fillRect/>
          </a:stretch>
        </p:blipFill>
        <p:spPr>
          <a:xfrm>
            <a:off x="4645025" y="1284941"/>
            <a:ext cx="4041775" cy="4841222"/>
          </a:xfrm>
        </p:spPr>
      </p:pic>
    </p:spTree>
    <p:extLst>
      <p:ext uri="{BB962C8B-B14F-4D97-AF65-F5344CB8AC3E}">
        <p14:creationId xmlns:p14="http://schemas.microsoft.com/office/powerpoint/2010/main" val="30309056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DL Bollette </a:t>
            </a:r>
          </a:p>
        </p:txBody>
      </p:sp>
      <p:sp>
        <p:nvSpPr>
          <p:cNvPr id="4" name="Segnaposto testo 3"/>
          <p:cNvSpPr>
            <a:spLocks noGrp="1"/>
          </p:cNvSpPr>
          <p:nvPr>
            <p:ph type="body" idx="1"/>
          </p:nvPr>
        </p:nvSpPr>
        <p:spPr/>
        <p:txBody>
          <a:bodyPr>
            <a:normAutofit fontScale="70000" lnSpcReduction="20000"/>
          </a:bodyPr>
          <a:lstStyle/>
          <a:p>
            <a:pPr algn="ctr"/>
            <a:r>
              <a:rPr lang="it-IT" dirty="0"/>
              <a:t>Estensione delle competenze in medicina estetica anche al terzo superiore del viso</a:t>
            </a:r>
          </a:p>
        </p:txBody>
      </p:sp>
      <p:sp>
        <p:nvSpPr>
          <p:cNvPr id="3" name="Segnaposto contenuto 2"/>
          <p:cNvSpPr>
            <a:spLocks noGrp="1"/>
          </p:cNvSpPr>
          <p:nvPr>
            <p:ph sz="half" idx="2"/>
          </p:nvPr>
        </p:nvSpPr>
        <p:spPr/>
        <p:txBody>
          <a:bodyPr>
            <a:normAutofit/>
          </a:bodyPr>
          <a:lstStyle/>
          <a:p>
            <a:pPr marL="0" indent="0" algn="just">
              <a:buNone/>
            </a:pPr>
            <a:r>
              <a:rPr lang="it-IT" dirty="0"/>
              <a:t>Le competenze non si definisco per legge. </a:t>
            </a:r>
          </a:p>
          <a:p>
            <a:pPr marL="0" indent="0" algn="just">
              <a:buNone/>
            </a:pPr>
            <a:r>
              <a:rPr lang="it-IT" dirty="0"/>
              <a:t>L’utilizzo dello strumento legislativo in questo campo appare assolutamente inappropriato e apre una forte conflittualità tra componenti della parte medica e componente degli odontoiatri.</a:t>
            </a:r>
          </a:p>
          <a:p>
            <a:pPr marL="0" lvl="0" indent="0" algn="just">
              <a:buNone/>
            </a:pPr>
            <a:endParaRPr lang="it-IT" sz="2400" dirty="0"/>
          </a:p>
        </p:txBody>
      </p:sp>
      <p:pic>
        <p:nvPicPr>
          <p:cNvPr id="6" name="Segnaposto contenuto 5"/>
          <p:cNvPicPr>
            <a:picLocks noGrp="1" noChangeAspect="1"/>
          </p:cNvPicPr>
          <p:nvPr>
            <p:ph sz="quarter" idx="4"/>
          </p:nvPr>
        </p:nvPicPr>
        <p:blipFill>
          <a:blip r:embed="rId2"/>
          <a:srcRect t="-74238" b="-74238"/>
          <a:stretch>
            <a:fillRect/>
          </a:stretch>
        </p:blipFill>
        <p:spPr>
          <a:xfrm>
            <a:off x="4645025" y="732118"/>
            <a:ext cx="4498975" cy="6004212"/>
          </a:xfrm>
        </p:spPr>
      </p:pic>
    </p:spTree>
    <p:extLst>
      <p:ext uri="{BB962C8B-B14F-4D97-AF65-F5344CB8AC3E}">
        <p14:creationId xmlns:p14="http://schemas.microsoft.com/office/powerpoint/2010/main" val="2343970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Auguri</a:t>
            </a:r>
          </a:p>
        </p:txBody>
      </p:sp>
      <p:sp>
        <p:nvSpPr>
          <p:cNvPr id="5" name="Segnaposto testo 4"/>
          <p:cNvSpPr>
            <a:spLocks noGrp="1"/>
          </p:cNvSpPr>
          <p:nvPr>
            <p:ph type="body" idx="1"/>
          </p:nvPr>
        </p:nvSpPr>
        <p:spPr/>
        <p:txBody>
          <a:bodyPr>
            <a:normAutofit fontScale="70000" lnSpcReduction="20000"/>
          </a:bodyPr>
          <a:lstStyle/>
          <a:p>
            <a:pPr algn="ctr"/>
            <a:r>
              <a:rPr lang="it-IT" dirty="0"/>
              <a:t>Mainolfi Mariella </a:t>
            </a:r>
          </a:p>
          <a:p>
            <a:r>
              <a:rPr lang="it-IT" dirty="0"/>
              <a:t>direttrice generale professioni sanitarie</a:t>
            </a:r>
          </a:p>
        </p:txBody>
      </p:sp>
      <p:pic>
        <p:nvPicPr>
          <p:cNvPr id="9" name="Segnaposto contenuto 8"/>
          <p:cNvPicPr>
            <a:picLocks noGrp="1" noChangeAspect="1"/>
          </p:cNvPicPr>
          <p:nvPr>
            <p:ph sz="half" idx="2"/>
          </p:nvPr>
        </p:nvPicPr>
        <p:blipFill>
          <a:blip r:embed="rId2"/>
          <a:srcRect t="13325" b="13325"/>
          <a:stretch>
            <a:fillRect/>
          </a:stretch>
        </p:blipFill>
        <p:spPr/>
      </p:pic>
      <p:sp>
        <p:nvSpPr>
          <p:cNvPr id="7" name="Segnaposto testo 6"/>
          <p:cNvSpPr>
            <a:spLocks noGrp="1"/>
          </p:cNvSpPr>
          <p:nvPr>
            <p:ph type="body" sz="quarter" idx="3"/>
          </p:nvPr>
        </p:nvSpPr>
        <p:spPr/>
        <p:txBody>
          <a:bodyPr>
            <a:normAutofit fontScale="77500" lnSpcReduction="20000"/>
          </a:bodyPr>
          <a:lstStyle/>
          <a:p>
            <a:pPr algn="ctr"/>
            <a:r>
              <a:rPr lang="it-IT" dirty="0"/>
              <a:t>Pierluigi Vecchio</a:t>
            </a:r>
          </a:p>
          <a:p>
            <a:pPr algn="ctr"/>
            <a:r>
              <a:rPr lang="it-IT" dirty="0"/>
              <a:t>Direttore generale </a:t>
            </a:r>
            <a:r>
              <a:rPr lang="it-IT" dirty="0" err="1"/>
              <a:t>Fnomceo</a:t>
            </a:r>
            <a:endParaRPr lang="it-IT" dirty="0"/>
          </a:p>
        </p:txBody>
      </p:sp>
      <p:pic>
        <p:nvPicPr>
          <p:cNvPr id="10" name="Segnaposto contenuto 9"/>
          <p:cNvPicPr>
            <a:picLocks noGrp="1" noChangeAspect="1"/>
          </p:cNvPicPr>
          <p:nvPr>
            <p:ph sz="quarter" idx="4"/>
          </p:nvPr>
        </p:nvPicPr>
        <p:blipFill>
          <a:blip r:embed="rId3"/>
          <a:srcRect t="1119" b="1119"/>
          <a:stretch>
            <a:fillRect/>
          </a:stretch>
        </p:blipFill>
        <p:spPr/>
      </p:pic>
    </p:spTree>
    <p:extLst>
      <p:ext uri="{BB962C8B-B14F-4D97-AF65-F5344CB8AC3E}">
        <p14:creationId xmlns:p14="http://schemas.microsoft.com/office/powerpoint/2010/main" val="122648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92500" lnSpcReduction="20000"/>
          </a:bodyPr>
          <a:lstStyle/>
          <a:p>
            <a:pPr marL="0" indent="0">
              <a:lnSpc>
                <a:spcPct val="107000"/>
              </a:lnSpc>
              <a:spcAft>
                <a:spcPts val="800"/>
              </a:spcAft>
              <a:buNone/>
            </a:pP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di famiglia si sono ritrovati soli sul territorio, abbandonati a loro stessi, senza protocolli di sicurezza, senza strumenti, senza protezioni. </a:t>
            </a:r>
          </a:p>
          <a:p>
            <a:pPr marL="0" indent="0">
              <a:lnSpc>
                <a:spcPct val="107000"/>
              </a:lnSpc>
              <a:spcAft>
                <a:spcPts val="800"/>
              </a:spcAft>
              <a:buNone/>
            </a:pPr>
            <a:r>
              <a:rPr lang="it-IT"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Ancora oggi sono vittime delle disfunzioni </a:t>
            </a:r>
            <a:r>
              <a:rPr lang="it-IT"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orgnizzative</a:t>
            </a:r>
            <a:r>
              <a:rPr lang="it-IT"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e </a:t>
            </a:r>
            <a:r>
              <a:rPr lang="it-IT" sz="2400"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nonotante</a:t>
            </a:r>
            <a:r>
              <a:rPr lang="it-IT" sz="2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abbiano dato </a:t>
            </a:r>
            <a:r>
              <a:rPr lang="it-IT" sz="2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la piena disponibilità a contribuire alla campagna vaccinale, ricevono le dosi ‘con il contagocce’ con poche ore di tempo per programmare la somministrazione ai loro assistiti, prima che il preparato “scada”. </a:t>
            </a:r>
            <a:endParaRPr lang="it-IT"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611560" y="260648"/>
            <a:ext cx="4608512" cy="6192688"/>
          </a:xfrm>
          <a:prstGeom prst="rect">
            <a:avLst/>
          </a:prstGeom>
        </p:spPr>
      </p:pic>
    </p:spTree>
    <p:extLst>
      <p:ext uri="{BB962C8B-B14F-4D97-AF65-F5344CB8AC3E}">
        <p14:creationId xmlns:p14="http://schemas.microsoft.com/office/powerpoint/2010/main" val="83819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6644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itolo 1"/>
          <p:cNvSpPr>
            <a:spLocks noGrp="1"/>
          </p:cNvSpPr>
          <p:nvPr>
            <p:ph type="title"/>
          </p:nvPr>
        </p:nvSpPr>
        <p:spPr>
          <a:xfrm>
            <a:off x="393193" y="4767072"/>
            <a:ext cx="4945641" cy="1625210"/>
          </a:xfrm>
        </p:spPr>
        <p:txBody>
          <a:bodyPr vert="horz" lIns="91440" tIns="45720" rIns="91440" bIns="45720" rtlCol="0" anchor="ctr">
            <a:normAutofit/>
          </a:bodyPr>
          <a:lstStyle/>
          <a:p>
            <a:pPr algn="just">
              <a:lnSpc>
                <a:spcPct val="107000"/>
              </a:lnSpc>
              <a:spcAft>
                <a:spcPts val="800"/>
              </a:spcAft>
            </a:pPr>
            <a:r>
              <a:rPr lang="it-IT" sz="3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sono stremati</a:t>
            </a:r>
            <a:r>
              <a:rPr lang="it-IT"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contenuto 3">
            <a:extLst>
              <a:ext uri="{FF2B5EF4-FFF2-40B4-BE49-F238E27FC236}">
                <a16:creationId xmlns:a16="http://schemas.microsoft.com/office/drawing/2014/main" id="{BCEF8E01-787F-485C-AEFA-03B2802023BF}"/>
              </a:ext>
            </a:extLst>
          </p:cNvPr>
          <p:cNvSpPr>
            <a:spLocks noGrp="1"/>
          </p:cNvSpPr>
          <p:nvPr>
            <p:ph sz="half" idx="1"/>
          </p:nvPr>
        </p:nvSpPr>
        <p:spPr>
          <a:xfrm>
            <a:off x="5682277" y="404664"/>
            <a:ext cx="3216064" cy="5987617"/>
          </a:xfrm>
        </p:spPr>
        <p:txBody>
          <a:bodyPr vert="horz" lIns="91440" tIns="45720" rIns="91440" bIns="45720" rtlCol="0" anchor="ctr">
            <a:normAutofit fontScale="92500" lnSpcReduction="20000"/>
          </a:bodyPr>
          <a:lstStyle/>
          <a:p>
            <a:pPr marL="0" indent="0">
              <a:lnSpc>
                <a:spcPct val="107000"/>
              </a:lnSpc>
              <a:spcAft>
                <a:spcPts val="800"/>
              </a:spcAft>
              <a:buNone/>
            </a:pPr>
            <a:r>
              <a:rPr lang="it-IT" sz="32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 medici pensionati che hanno risposto al primo bando per farsi vaccinatori si vedono ora bloccare la pensione, con compensi per la nuova attività di molto inferiori a quelli che avrebbero percepito stando a casa”.</a:t>
            </a:r>
            <a:endParaRPr lang="it-IT"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eaLnBrk="1" hangingPunct="1">
              <a:lnSpc>
                <a:spcPct val="120000"/>
              </a:lnSpc>
              <a:buNone/>
            </a:pPr>
            <a:endParaRPr lang="en-US" sz="2000" b="1" dirty="0">
              <a:solidFill>
                <a:schemeClr val="bg1"/>
              </a:solidFill>
              <a:ea typeface="+mn-ea"/>
            </a:endParaRPr>
          </a:p>
        </p:txBody>
      </p:sp>
      <p:pic>
        <p:nvPicPr>
          <p:cNvPr id="3" name="Immagine 2"/>
          <p:cNvPicPr>
            <a:picLocks noChangeAspect="1"/>
          </p:cNvPicPr>
          <p:nvPr/>
        </p:nvPicPr>
        <p:blipFill>
          <a:blip r:embed="rId2"/>
          <a:stretch>
            <a:fillRect/>
          </a:stretch>
        </p:blipFill>
        <p:spPr>
          <a:xfrm>
            <a:off x="323527" y="332656"/>
            <a:ext cx="5187227" cy="3960440"/>
          </a:xfrm>
          <a:prstGeom prst="rect">
            <a:avLst/>
          </a:prstGeom>
        </p:spPr>
      </p:pic>
    </p:spTree>
    <p:extLst>
      <p:ext uri="{BB962C8B-B14F-4D97-AF65-F5344CB8AC3E}">
        <p14:creationId xmlns:p14="http://schemas.microsoft.com/office/powerpoint/2010/main" val="325791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007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22" name="Titolo 1"/>
          <p:cNvSpPr>
            <a:spLocks noGrp="1"/>
          </p:cNvSpPr>
          <p:nvPr>
            <p:ph type="title"/>
          </p:nvPr>
        </p:nvSpPr>
        <p:spPr>
          <a:xfrm>
            <a:off x="1763688" y="332656"/>
            <a:ext cx="5486400" cy="566738"/>
          </a:xfrm>
        </p:spPr>
        <p:txBody>
          <a:bodyPr vert="horz" lIns="91440" tIns="45720" rIns="91440" bIns="45720" rtlCol="0" anchor="ctr">
            <a:normAutofit/>
          </a:bodyPr>
          <a:lstStyle/>
          <a:p>
            <a:pPr algn="ctr" eaLnBrk="1" hangingPunct="1">
              <a:lnSpc>
                <a:spcPct val="90000"/>
              </a:lnSpc>
            </a:pPr>
            <a:r>
              <a:rPr lang="en-US" sz="2800" b="1" kern="1200" dirty="0">
                <a:solidFill>
                  <a:srgbClr val="000090"/>
                </a:solidFill>
                <a:latin typeface="+mj-lt"/>
                <a:ea typeface="+mj-ea"/>
                <a:cs typeface="+mj-cs"/>
              </a:rPr>
              <a:t>La </a:t>
            </a:r>
            <a:r>
              <a:rPr lang="en-US" sz="2800" b="1" kern="1200" dirty="0" err="1">
                <a:solidFill>
                  <a:srgbClr val="000090"/>
                </a:solidFill>
                <a:latin typeface="+mj-lt"/>
                <a:ea typeface="+mj-ea"/>
                <a:cs typeface="+mj-cs"/>
              </a:rPr>
              <a:t>Questione</a:t>
            </a:r>
            <a:r>
              <a:rPr lang="en-US" sz="2800" b="1" kern="1200" dirty="0">
                <a:solidFill>
                  <a:srgbClr val="000090"/>
                </a:solidFill>
                <a:latin typeface="+mj-lt"/>
                <a:ea typeface="+mj-ea"/>
                <a:cs typeface="+mj-cs"/>
              </a:rPr>
              <a:t> Medica</a:t>
            </a:r>
          </a:p>
        </p:txBody>
      </p:sp>
      <p:pic>
        <p:nvPicPr>
          <p:cNvPr id="3" name="Segnaposto contenuto 2"/>
          <p:cNvPicPr>
            <a:picLocks noGrp="1" noChangeAspect="1"/>
          </p:cNvPicPr>
          <p:nvPr>
            <p:ph type="pic" idx="1"/>
          </p:nvPr>
        </p:nvPicPr>
        <p:blipFill>
          <a:blip r:embed="rId2"/>
          <a:srcRect t="-16806" b="-16806"/>
          <a:stretch>
            <a:fillRect/>
          </a:stretch>
        </p:blipFill>
        <p:spPr/>
      </p:pic>
      <p:sp>
        <p:nvSpPr>
          <p:cNvPr id="4" name="Segnaposto contenuto 3">
            <a:extLst>
              <a:ext uri="{FF2B5EF4-FFF2-40B4-BE49-F238E27FC236}">
                <a16:creationId xmlns:a16="http://schemas.microsoft.com/office/drawing/2014/main" id="{BCEF8E01-787F-485C-AEFA-03B2802023BF}"/>
              </a:ext>
            </a:extLst>
          </p:cNvPr>
          <p:cNvSpPr>
            <a:spLocks noGrp="1"/>
          </p:cNvSpPr>
          <p:nvPr>
            <p:ph type="body" sz="half" idx="2"/>
          </p:nvPr>
        </p:nvSpPr>
        <p:spPr>
          <a:xfrm>
            <a:off x="1792288" y="4365104"/>
            <a:ext cx="5486400" cy="2088232"/>
          </a:xfrm>
        </p:spPr>
        <p:txBody>
          <a:bodyPr vert="horz" lIns="91440" tIns="45720" rIns="91440" bIns="45720" rtlCol="0">
            <a:normAutofit fontScale="85000" lnSpcReduction="10000"/>
          </a:bodyPr>
          <a:lstStyle/>
          <a:p>
            <a:pPr marL="0" indent="0" algn="just">
              <a:lnSpc>
                <a:spcPct val="140000"/>
              </a:lnSpc>
              <a:spcAft>
                <a:spcPts val="800"/>
              </a:spcAft>
              <a:buNone/>
            </a:pPr>
            <a:r>
              <a:rPr lang="it-IT" sz="2000" b="1" dirty="0">
                <a:solidFill>
                  <a:srgbClr val="000090"/>
                </a:solidFill>
                <a:effectLst/>
                <a:latin typeface="Calibri" panose="020F0502020204030204" pitchFamily="34" charset="0"/>
                <a:ea typeface="Calibri" panose="020F0502020204030204" pitchFamily="34" charset="0"/>
                <a:cs typeface="Calibri" panose="020F0502020204030204" pitchFamily="34" charset="0"/>
              </a:rPr>
              <a:t>Oggi in un momento storico in cui la pandemia ha posto in tutta evidenza la centralità della salute e delle politiche sanitarie, in ogni singolo Paese investito dalla emergenza epidemiologica, </a:t>
            </a:r>
            <a:r>
              <a:rPr lang="it-IT" sz="2000" b="1" u="sng" dirty="0">
                <a:solidFill>
                  <a:srgbClr val="000090"/>
                </a:solidFill>
                <a:effectLst/>
                <a:latin typeface="Calibri" panose="020F0502020204030204" pitchFamily="34" charset="0"/>
                <a:ea typeface="Calibri" panose="020F0502020204030204" pitchFamily="34" charset="0"/>
                <a:cs typeface="Calibri" panose="020F0502020204030204" pitchFamily="34" charset="0"/>
              </a:rPr>
              <a:t>ineludibile diviene affrontare un progetto di riforma che sia realmente complesso e complessivo.</a:t>
            </a:r>
            <a:endParaRPr lang="it-IT" sz="2000" b="1" u="sng" dirty="0">
              <a:solidFill>
                <a:srgbClr val="00009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583799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1324327</TotalTime>
  <Words>3259</Words>
  <Application>Microsoft Office PowerPoint</Application>
  <PresentationFormat>Presentazione su schermo (4:3)</PresentationFormat>
  <Paragraphs>253</Paragraphs>
  <Slides>68</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68</vt:i4>
      </vt:variant>
    </vt:vector>
  </HeadingPairs>
  <TitlesOfParts>
    <vt:vector size="73" baseType="lpstr">
      <vt:lpstr>Arial</vt:lpstr>
      <vt:lpstr>Calibri</vt:lpstr>
      <vt:lpstr>Open Sans</vt:lpstr>
      <vt:lpstr>Times New Roman</vt:lpstr>
      <vt:lpstr>Tema di Office</vt:lpstr>
      <vt:lpstr>Consiglio Nazionale  13 Luglio 2023</vt:lpstr>
      <vt:lpstr>La Questione medica</vt:lpstr>
      <vt:lpstr>I medici sono stremati !</vt:lpstr>
      <vt:lpstr>I medici sono stremati !</vt:lpstr>
      <vt:lpstr>I medici sono stremati !</vt:lpstr>
      <vt:lpstr>I medici sono stremati !</vt:lpstr>
      <vt:lpstr>I medici sono stremati !</vt:lpstr>
      <vt:lpstr>I medici sono stremati !</vt:lpstr>
      <vt:lpstr>La Questione Medica</vt:lpstr>
      <vt:lpstr>La Questione Medica</vt:lpstr>
      <vt:lpstr>La Questione Medica</vt:lpstr>
      <vt:lpstr>La Questione Medica</vt:lpstr>
      <vt:lpstr>La Questione Medica</vt:lpstr>
      <vt:lpstr>Questione Medica </vt:lpstr>
      <vt:lpstr>Questione Medica </vt:lpstr>
      <vt:lpstr>La grande fuga</vt:lpstr>
      <vt:lpstr>La grande Fuga</vt:lpstr>
      <vt:lpstr>Scarsa attrattività</vt:lpstr>
      <vt:lpstr>Presentazione standard di PowerPoint</vt:lpstr>
      <vt:lpstr>Le borse di specializzazione</vt:lpstr>
      <vt:lpstr>Le borse di specializzazione</vt:lpstr>
      <vt:lpstr>Scarsa attrattività e specializzazioni</vt:lpstr>
      <vt:lpstr>Scarsa attrattività e specializzazioni</vt:lpstr>
      <vt:lpstr>Agenas</vt:lpstr>
      <vt:lpstr>Presentazione standard di PowerPoint</vt:lpstr>
      <vt:lpstr>Presentazione standard di PowerPoint</vt:lpstr>
      <vt:lpstr>Presentazione standard di PowerPoint</vt:lpstr>
      <vt:lpstr>La scarsa attrattività per infermieri</vt:lpstr>
      <vt:lpstr>Presentazione standard di PowerPoint</vt:lpstr>
      <vt:lpstr>Ha ragione il Ministro Schillaci</vt:lpstr>
      <vt:lpstr>Le risorse ed il SSN</vt:lpstr>
      <vt:lpstr>Le risorse ed il SSN</vt:lpstr>
      <vt:lpstr>Le risorse ed il SSN</vt:lpstr>
      <vt:lpstr>Le risorse ed il SSN</vt:lpstr>
      <vt:lpstr>Le risorse ed il SSN</vt:lpstr>
      <vt:lpstr>Salviamo il SSN</vt:lpstr>
      <vt:lpstr>Salviamo il SSN</vt:lpstr>
      <vt:lpstr>La sostenibilità del SSN</vt:lpstr>
      <vt:lpstr>La sostenibilità del SSN</vt:lpstr>
      <vt:lpstr>Presentazione standard di PowerPoint</vt:lpstr>
      <vt:lpstr>La sostenibilità del SSN</vt:lpstr>
      <vt:lpstr>La sostenibilità del SSN</vt:lpstr>
      <vt:lpstr>La sostenibilità del SSN</vt:lpstr>
      <vt:lpstr>La sostenibilità del SSN</vt:lpstr>
      <vt:lpstr>Più Risorse Più Salute</vt:lpstr>
      <vt:lpstr>La sostenibilità del SSN</vt:lpstr>
      <vt:lpstr>La sostenibilità del SSN</vt:lpstr>
      <vt:lpstr>La sostenibilità del SSN</vt:lpstr>
      <vt:lpstr>Un sistema diseguale</vt:lpstr>
      <vt:lpstr>La sostenibilità del SSN</vt:lpstr>
      <vt:lpstr>La sostenibilità del SSN</vt:lpstr>
      <vt:lpstr>La sostenibilità del SSN</vt:lpstr>
      <vt:lpstr>Forza Ministro</vt:lpstr>
      <vt:lpstr>Forza Ministro</vt:lpstr>
      <vt:lpstr>La sanità in Europa</vt:lpstr>
      <vt:lpstr>La sanità in Europa</vt:lpstr>
      <vt:lpstr>Alcune considerazioni</vt:lpstr>
      <vt:lpstr>Il Servizio Sanitario Nazionale una grande opportunità per il Paese</vt:lpstr>
      <vt:lpstr>Alcune considerazioni</vt:lpstr>
      <vt:lpstr>Alcune considerazioni</vt:lpstr>
      <vt:lpstr>DL Enti Pubblici</vt:lpstr>
      <vt:lpstr>DL Enti Pubblici</vt:lpstr>
      <vt:lpstr>DL Bollette </vt:lpstr>
      <vt:lpstr>DL Bollette </vt:lpstr>
      <vt:lpstr>DL Bollette </vt:lpstr>
      <vt:lpstr>DL Bollette </vt:lpstr>
      <vt:lpstr>DL Bollette </vt:lpstr>
      <vt:lpstr>Auguri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Consiglio Nazionale  13 Luglio 2023</dc:title>
  <dc:creator>Filippo Anelli</dc:creator>
  <cp:lastModifiedBy>Noemi Urso</cp:lastModifiedBy>
  <cp:revision>77</cp:revision>
  <cp:lastPrinted>2023-07-08T16:42:17Z</cp:lastPrinted>
  <dcterms:created xsi:type="dcterms:W3CDTF">2023-06-30T10:36:02Z</dcterms:created>
  <dcterms:modified xsi:type="dcterms:W3CDTF">2023-07-19T12:59:37Z</dcterms:modified>
</cp:coreProperties>
</file>