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6"/>
  </p:notesMasterIdLst>
  <p:handoutMasterIdLst>
    <p:handoutMasterId r:id="rId37"/>
  </p:handoutMasterIdLst>
  <p:sldIdLst>
    <p:sldId id="283" r:id="rId5"/>
    <p:sldId id="2134958797" r:id="rId6"/>
    <p:sldId id="289" r:id="rId7"/>
    <p:sldId id="297" r:id="rId8"/>
    <p:sldId id="261" r:id="rId9"/>
    <p:sldId id="2237" r:id="rId10"/>
    <p:sldId id="267" r:id="rId11"/>
    <p:sldId id="2238" r:id="rId12"/>
    <p:sldId id="2134958796" r:id="rId13"/>
    <p:sldId id="318" r:id="rId14"/>
    <p:sldId id="386" r:id="rId15"/>
    <p:sldId id="387" r:id="rId16"/>
    <p:sldId id="2134958792" r:id="rId17"/>
    <p:sldId id="2134958815" r:id="rId18"/>
    <p:sldId id="2134958806" r:id="rId19"/>
    <p:sldId id="285" r:id="rId20"/>
    <p:sldId id="2216" r:id="rId21"/>
    <p:sldId id="2134958778" r:id="rId22"/>
    <p:sldId id="2134958807" r:id="rId23"/>
    <p:sldId id="2134958808" r:id="rId24"/>
    <p:sldId id="478" r:id="rId25"/>
    <p:sldId id="2134958809" r:id="rId26"/>
    <p:sldId id="2134958810" r:id="rId27"/>
    <p:sldId id="301" r:id="rId28"/>
    <p:sldId id="2134958811" r:id="rId29"/>
    <p:sldId id="2134958816" r:id="rId30"/>
    <p:sldId id="2134958812" r:id="rId31"/>
    <p:sldId id="319" r:id="rId32"/>
    <p:sldId id="2134958813" r:id="rId33"/>
    <p:sldId id="2134958817" r:id="rId34"/>
    <p:sldId id="2134958814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5">
          <p15:clr>
            <a:srgbClr val="A4A3A4"/>
          </p15:clr>
        </p15:guide>
        <p15:guide id="4" orient="horz" pos="2674">
          <p15:clr>
            <a:srgbClr val="A4A3A4"/>
          </p15:clr>
        </p15:guide>
        <p15:guide id="6" pos="5523">
          <p15:clr>
            <a:srgbClr val="A4A3A4"/>
          </p15:clr>
        </p15:guide>
        <p15:guide id="7" pos="5300">
          <p15:clr>
            <a:srgbClr val="A4A3A4"/>
          </p15:clr>
        </p15:guide>
        <p15:guide id="8" pos="2880">
          <p15:clr>
            <a:srgbClr val="A4A3A4"/>
          </p15:clr>
        </p15:guide>
        <p15:guide id="9" pos="449">
          <p15:clr>
            <a:srgbClr val="A4A3A4"/>
          </p15:clr>
        </p15:guide>
        <p15:guide id="10" orient="horz" pos="3089">
          <p15:clr>
            <a:srgbClr val="A4A3A4"/>
          </p15:clr>
        </p15:guide>
        <p15:guide id="11" orient="horz" pos="223">
          <p15:clr>
            <a:srgbClr val="A4A3A4"/>
          </p15:clr>
        </p15:guide>
        <p15:guide id="12" orient="horz" pos="608">
          <p15:clr>
            <a:srgbClr val="A4A3A4"/>
          </p15:clr>
        </p15:guide>
        <p15:guide id="13" orient="horz" pos="2675">
          <p15:clr>
            <a:srgbClr val="A4A3A4"/>
          </p15:clr>
        </p15:guide>
        <p15:guide id="14" orient="horz" pos="1190">
          <p15:clr>
            <a:srgbClr val="A4A3A4"/>
          </p15:clr>
        </p15:guide>
        <p15:guide id="15" orient="horz" pos="818">
          <p15:clr>
            <a:srgbClr val="A4A3A4"/>
          </p15:clr>
        </p15:guide>
        <p15:guide id="16" pos="5527">
          <p15:clr>
            <a:srgbClr val="A4A3A4"/>
          </p15:clr>
        </p15:guide>
        <p15:guide id="17" pos="446">
          <p15:clr>
            <a:srgbClr val="A4A3A4"/>
          </p15:clr>
        </p15:guide>
        <p15:guide id="18" pos="2685">
          <p15:clr>
            <a:srgbClr val="A4A3A4"/>
          </p15:clr>
        </p15:guide>
        <p15:guide id="19" pos="3083">
          <p15:clr>
            <a:srgbClr val="A4A3A4"/>
          </p15:clr>
        </p15:guide>
        <p15:guide id="20" pos="228">
          <p15:clr>
            <a:srgbClr val="A4A3A4"/>
          </p15:clr>
        </p15:guide>
        <p15:guide id="21" pos="2879">
          <p15:clr>
            <a:srgbClr val="A4A3A4"/>
          </p15:clr>
        </p15:guide>
        <p15:guide id="22" orient="horz" pos="2594">
          <p15:clr>
            <a:srgbClr val="A4A3A4"/>
          </p15:clr>
        </p15:guide>
        <p15:guide id="23" orient="horz" pos="2943">
          <p15:clr>
            <a:srgbClr val="A4A3A4"/>
          </p15:clr>
        </p15:guide>
        <p15:guide id="24" orient="horz" pos="654">
          <p15:clr>
            <a:srgbClr val="A4A3A4"/>
          </p15:clr>
        </p15:guide>
        <p15:guide id="25" orient="horz" pos="2744">
          <p15:clr>
            <a:srgbClr val="A4A3A4"/>
          </p15:clr>
        </p15:guide>
        <p15:guide id="26" pos="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7A00"/>
    <a:srgbClr val="0046AD"/>
    <a:srgbClr val="0065F9"/>
    <a:srgbClr val="E94990"/>
    <a:srgbClr val="0046AE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0" autoAdjust="0"/>
    <p:restoredTop sz="91916" autoAdjust="0"/>
  </p:normalViewPr>
  <p:slideViewPr>
    <p:cSldViewPr snapToGrid="0" snapToObjects="1">
      <p:cViewPr varScale="1">
        <p:scale>
          <a:sx n="85" d="100"/>
          <a:sy n="85" d="100"/>
        </p:scale>
        <p:origin x="696" y="84"/>
      </p:cViewPr>
      <p:guideLst>
        <p:guide orient="horz" pos="3085"/>
        <p:guide orient="horz" pos="2674"/>
        <p:guide pos="5523"/>
        <p:guide pos="5300"/>
        <p:guide pos="2880"/>
        <p:guide pos="449"/>
        <p:guide orient="horz" pos="3089"/>
        <p:guide orient="horz" pos="223"/>
        <p:guide orient="horz" pos="608"/>
        <p:guide orient="horz" pos="2675"/>
        <p:guide orient="horz" pos="1190"/>
        <p:guide orient="horz" pos="818"/>
        <p:guide pos="5527"/>
        <p:guide pos="446"/>
        <p:guide pos="2685"/>
        <p:guide pos="3083"/>
        <p:guide pos="228"/>
        <p:guide pos="2879"/>
        <p:guide orient="horz" pos="2594"/>
        <p:guide orient="horz" pos="2943"/>
        <p:guide orient="horz" pos="654"/>
        <p:guide orient="horz" pos="2744"/>
        <p:guide pos="4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ancescobillari\Dropbox\Research\AISP\Popolazioneebilancio_revIstat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ucamaltauro\Desktop\Grafici%20OASI\Grafici%20OASI%20albi%20fina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occoni-my.sharepoint.com/personal/guerra_francesca_sdabocconi_it/Documents/Desktop/Grafici%20OASI%20albi%20fina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ucamaltauro\Desktop\Stage%20-%20OASI\Attivita&#768;%20con%20Francesca\Presentazione\Grafici%20OASI%20albi%20fina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soi\Dropbox\OASI\oasi%202012%20CONDIVISA\capitolo%202022\Internazionale\2022_07_19_spesa%20internaziona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Flussi!$B$25</c:f>
              <c:strCache>
                <c:ptCount val="1"/>
                <c:pt idx="0">
                  <c:v>Nati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Flussi!$A$26:$A$47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Flussi!$B$26:$B$47</c:f>
              <c:numCache>
                <c:formatCode>0</c:formatCode>
                <c:ptCount val="22"/>
                <c:pt idx="0">
                  <c:v>543.03899999999999</c:v>
                </c:pt>
                <c:pt idx="1">
                  <c:v>535.28200000000004</c:v>
                </c:pt>
                <c:pt idx="2">
                  <c:v>538.19799999999998</c:v>
                </c:pt>
                <c:pt idx="3">
                  <c:v>544.06299999999999</c:v>
                </c:pt>
                <c:pt idx="4">
                  <c:v>562.59900000000005</c:v>
                </c:pt>
                <c:pt idx="5">
                  <c:v>554.02200000000005</c:v>
                </c:pt>
                <c:pt idx="6">
                  <c:v>560.01</c:v>
                </c:pt>
                <c:pt idx="7">
                  <c:v>563.93299999999999</c:v>
                </c:pt>
                <c:pt idx="8">
                  <c:v>576.65899999999999</c:v>
                </c:pt>
                <c:pt idx="9">
                  <c:v>568.85699999999997</c:v>
                </c:pt>
                <c:pt idx="10">
                  <c:v>561.94399999999996</c:v>
                </c:pt>
                <c:pt idx="11">
                  <c:v>546.58500000000004</c:v>
                </c:pt>
                <c:pt idx="12">
                  <c:v>534.18600000000004</c:v>
                </c:pt>
                <c:pt idx="13">
                  <c:v>514.30799999999999</c:v>
                </c:pt>
                <c:pt idx="14">
                  <c:v>502.596</c:v>
                </c:pt>
                <c:pt idx="15">
                  <c:v>485.78</c:v>
                </c:pt>
                <c:pt idx="16">
                  <c:v>473.43799999999999</c:v>
                </c:pt>
                <c:pt idx="17">
                  <c:v>458.15100000000001</c:v>
                </c:pt>
                <c:pt idx="18">
                  <c:v>439.74700000000001</c:v>
                </c:pt>
                <c:pt idx="19">
                  <c:v>420.084</c:v>
                </c:pt>
                <c:pt idx="20">
                  <c:v>404.892</c:v>
                </c:pt>
                <c:pt idx="21">
                  <c:v>400.24900000000002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5-BA4E-9B73-F69175DC97A9}"/>
            </c:ext>
          </c:extLst>
        </c:ser>
        <c:ser>
          <c:idx val="1"/>
          <c:order val="1"/>
          <c:tx>
            <c:strRef>
              <c:f>Flussi!$C$25</c:f>
              <c:strCache>
                <c:ptCount val="1"/>
                <c:pt idx="0">
                  <c:v>Morti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Flussi!$A$26:$A$47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Flussi!$C$26:$C$47</c:f>
              <c:numCache>
                <c:formatCode>0</c:formatCode>
                <c:ptCount val="22"/>
                <c:pt idx="0">
                  <c:v>560.24099999999999</c:v>
                </c:pt>
                <c:pt idx="1">
                  <c:v>548.25400000000002</c:v>
                </c:pt>
                <c:pt idx="2">
                  <c:v>557.39300000000003</c:v>
                </c:pt>
                <c:pt idx="3">
                  <c:v>586.46799999999996</c:v>
                </c:pt>
                <c:pt idx="4">
                  <c:v>546.65800000000002</c:v>
                </c:pt>
                <c:pt idx="5">
                  <c:v>567.30399999999997</c:v>
                </c:pt>
                <c:pt idx="6">
                  <c:v>557.89200000000005</c:v>
                </c:pt>
                <c:pt idx="7">
                  <c:v>570.80100000000004</c:v>
                </c:pt>
                <c:pt idx="8">
                  <c:v>585.12599999999998</c:v>
                </c:pt>
                <c:pt idx="9">
                  <c:v>591.66300000000001</c:v>
                </c:pt>
                <c:pt idx="10">
                  <c:v>587.48800000000006</c:v>
                </c:pt>
                <c:pt idx="11">
                  <c:v>593.40200000000004</c:v>
                </c:pt>
                <c:pt idx="12">
                  <c:v>612.88300000000004</c:v>
                </c:pt>
                <c:pt idx="13">
                  <c:v>600.74400000000003</c:v>
                </c:pt>
                <c:pt idx="14">
                  <c:v>598.36400000000003</c:v>
                </c:pt>
                <c:pt idx="15">
                  <c:v>647.57100000000003</c:v>
                </c:pt>
                <c:pt idx="16">
                  <c:v>615.26099999999997</c:v>
                </c:pt>
                <c:pt idx="17">
                  <c:v>649.06100000000004</c:v>
                </c:pt>
                <c:pt idx="18">
                  <c:v>633.13300000000004</c:v>
                </c:pt>
                <c:pt idx="19">
                  <c:v>634.41700000000003</c:v>
                </c:pt>
                <c:pt idx="20">
                  <c:v>740.31700000000001</c:v>
                </c:pt>
                <c:pt idx="21">
                  <c:v>701.346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5-BA4E-9B73-F69175DC97A9}"/>
            </c:ext>
          </c:extLst>
        </c:ser>
        <c:ser>
          <c:idx val="2"/>
          <c:order val="2"/>
          <c:tx>
            <c:strRef>
              <c:f>Flussi!$D$25</c:f>
              <c:strCache>
                <c:ptCount val="1"/>
                <c:pt idx="0">
                  <c:v>Iscritti dall'estero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Flussi!$A$26:$A$47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Flussi!$D$26:$D$47</c:f>
              <c:numCache>
                <c:formatCode>0</c:formatCode>
                <c:ptCount val="22"/>
                <c:pt idx="0">
                  <c:v>226.96799999999999</c:v>
                </c:pt>
                <c:pt idx="1">
                  <c:v>208.25200000000001</c:v>
                </c:pt>
                <c:pt idx="2">
                  <c:v>318.53199999999998</c:v>
                </c:pt>
                <c:pt idx="3">
                  <c:v>567.45600000000002</c:v>
                </c:pt>
                <c:pt idx="4">
                  <c:v>533.52800000000002</c:v>
                </c:pt>
                <c:pt idx="5">
                  <c:v>394.01100000000002</c:v>
                </c:pt>
                <c:pt idx="6">
                  <c:v>368.93299999999999</c:v>
                </c:pt>
                <c:pt idx="7">
                  <c:v>629.07500000000005</c:v>
                </c:pt>
                <c:pt idx="8">
                  <c:v>596.42399999999998</c:v>
                </c:pt>
                <c:pt idx="9">
                  <c:v>497.89800000000002</c:v>
                </c:pt>
                <c:pt idx="10">
                  <c:v>511.53100000000001</c:v>
                </c:pt>
                <c:pt idx="11">
                  <c:v>413.71600000000001</c:v>
                </c:pt>
                <c:pt idx="12">
                  <c:v>350.77199999999999</c:v>
                </c:pt>
                <c:pt idx="13">
                  <c:v>307.45400000000001</c:v>
                </c:pt>
                <c:pt idx="14">
                  <c:v>277.63099999999997</c:v>
                </c:pt>
                <c:pt idx="15">
                  <c:v>280.07799999999997</c:v>
                </c:pt>
                <c:pt idx="16">
                  <c:v>300.82299999999998</c:v>
                </c:pt>
                <c:pt idx="17">
                  <c:v>343.44</c:v>
                </c:pt>
                <c:pt idx="18">
                  <c:v>332.32400000000001</c:v>
                </c:pt>
                <c:pt idx="19">
                  <c:v>332.77800000000002</c:v>
                </c:pt>
                <c:pt idx="20">
                  <c:v>247.52600000000001</c:v>
                </c:pt>
                <c:pt idx="21">
                  <c:v>318.36599999999999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5-BA4E-9B73-F69175DC97A9}"/>
            </c:ext>
          </c:extLst>
        </c:ser>
        <c:ser>
          <c:idx val="3"/>
          <c:order val="3"/>
          <c:tx>
            <c:strRef>
              <c:f>Flussi!$E$25</c:f>
              <c:strCache>
                <c:ptCount val="1"/>
                <c:pt idx="0">
                  <c:v>Cancellati per l'estero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Flussi!$A$26:$A$47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Flussi!$E$26:$E$47</c:f>
              <c:numCache>
                <c:formatCode>0</c:formatCode>
                <c:ptCount val="22"/>
                <c:pt idx="0">
                  <c:v>56.600999999999999</c:v>
                </c:pt>
                <c:pt idx="1">
                  <c:v>56.076999999999998</c:v>
                </c:pt>
                <c:pt idx="2">
                  <c:v>156.33799999999999</c:v>
                </c:pt>
                <c:pt idx="3">
                  <c:v>159.65700000000001</c:v>
                </c:pt>
                <c:pt idx="4">
                  <c:v>170.61600000000001</c:v>
                </c:pt>
                <c:pt idx="5">
                  <c:v>191.268</c:v>
                </c:pt>
                <c:pt idx="6">
                  <c:v>211.52099999999999</c:v>
                </c:pt>
                <c:pt idx="7">
                  <c:v>193.07599999999999</c:v>
                </c:pt>
                <c:pt idx="8">
                  <c:v>240.24600000000001</c:v>
                </c:pt>
                <c:pt idx="9">
                  <c:v>285.53500000000003</c:v>
                </c:pt>
                <c:pt idx="10">
                  <c:v>311.44</c:v>
                </c:pt>
                <c:pt idx="11">
                  <c:v>246.19</c:v>
                </c:pt>
                <c:pt idx="12">
                  <c:v>106.21599999999999</c:v>
                </c:pt>
                <c:pt idx="13">
                  <c:v>125.735</c:v>
                </c:pt>
                <c:pt idx="14">
                  <c:v>136.328</c:v>
                </c:pt>
                <c:pt idx="15">
                  <c:v>146.95500000000001</c:v>
                </c:pt>
                <c:pt idx="16">
                  <c:v>157.065</c:v>
                </c:pt>
                <c:pt idx="17">
                  <c:v>155.11000000000001</c:v>
                </c:pt>
                <c:pt idx="18">
                  <c:v>156.96</c:v>
                </c:pt>
                <c:pt idx="19">
                  <c:v>179.505</c:v>
                </c:pt>
                <c:pt idx="20">
                  <c:v>159.88399999999999</c:v>
                </c:pt>
                <c:pt idx="21">
                  <c:v>158.31200000000001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25-BA4E-9B73-F69175DC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507871"/>
        <c:axId val="304509519"/>
      </c:barChart>
      <c:catAx>
        <c:axId val="30450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304509519"/>
        <c:crosses val="autoZero"/>
        <c:auto val="1"/>
        <c:lblAlgn val="ctr"/>
        <c:lblOffset val="100"/>
        <c:noMultiLvlLbl val="0"/>
      </c:catAx>
      <c:valAx>
        <c:axId val="30450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30450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790890271544205E-2"/>
          <c:y val="4.1296364547781399E-2"/>
          <c:w val="0.81751385658143705"/>
          <c:h val="0.66333424536979901"/>
        </c:manualLayout>
      </c:layout>
      <c:lineChart>
        <c:grouping val="standard"/>
        <c:varyColors val="0"/>
        <c:ser>
          <c:idx val="1"/>
          <c:order val="0"/>
          <c:tx>
            <c:strRef>
              <c:f>'Cron_ età'!$C$23</c:f>
              <c:strCache>
                <c:ptCount val="1"/>
                <c:pt idx="0">
                  <c:v>Diabete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C9-460D-80DB-9275B6B63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'Cron_ età'!$A$24:$A$34</c:f>
              <c:strCache>
                <c:ptCount val="11"/>
                <c:pt idx="0">
                  <c:v>0-14 </c:v>
                </c:pt>
                <c:pt idx="1">
                  <c:v>15-17 </c:v>
                </c:pt>
                <c:pt idx="2">
                  <c:v>18-19 </c:v>
                </c:pt>
                <c:pt idx="3">
                  <c:v>20-24 </c:v>
                </c:pt>
                <c:pt idx="4">
                  <c:v>25-34 </c:v>
                </c:pt>
                <c:pt idx="5">
                  <c:v>35-44 </c:v>
                </c:pt>
                <c:pt idx="6">
                  <c:v>45-54 </c:v>
                </c:pt>
                <c:pt idx="7">
                  <c:v>55-59 </c:v>
                </c:pt>
                <c:pt idx="8">
                  <c:v>60-64 </c:v>
                </c:pt>
                <c:pt idx="9">
                  <c:v>65-74 </c:v>
                </c:pt>
                <c:pt idx="10">
                  <c:v>75+</c:v>
                </c:pt>
              </c:strCache>
            </c:strRef>
          </c:cat>
          <c:val>
            <c:numRef>
              <c:f>'Cron_ età'!$C$24:$C$34</c:f>
              <c:numCache>
                <c:formatCode>General</c:formatCode>
                <c:ptCount val="11"/>
                <c:pt idx="0">
                  <c:v>0.3</c:v>
                </c:pt>
                <c:pt idx="1">
                  <c:v>0.7</c:v>
                </c:pt>
                <c:pt idx="2">
                  <c:v>0.5</c:v>
                </c:pt>
                <c:pt idx="3">
                  <c:v>0.5</c:v>
                </c:pt>
                <c:pt idx="4">
                  <c:v>0.7</c:v>
                </c:pt>
                <c:pt idx="5">
                  <c:v>1.1000000000000001</c:v>
                </c:pt>
                <c:pt idx="6">
                  <c:v>2.8</c:v>
                </c:pt>
                <c:pt idx="7">
                  <c:v>5.9</c:v>
                </c:pt>
                <c:pt idx="8">
                  <c:v>8.7000000000000011</c:v>
                </c:pt>
                <c:pt idx="9">
                  <c:v>13.4</c:v>
                </c:pt>
                <c:pt idx="10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C9-460D-80DB-9275B6B63178}"/>
            </c:ext>
          </c:extLst>
        </c:ser>
        <c:ser>
          <c:idx val="2"/>
          <c:order val="1"/>
          <c:tx>
            <c:strRef>
              <c:f>'Cron_ età'!$D$23</c:f>
              <c:strCache>
                <c:ptCount val="1"/>
                <c:pt idx="0">
                  <c:v>Malattie cardiache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'Cron_ età'!$A$24:$A$34</c:f>
              <c:strCache>
                <c:ptCount val="11"/>
                <c:pt idx="0">
                  <c:v>0-14 </c:v>
                </c:pt>
                <c:pt idx="1">
                  <c:v>15-17 </c:v>
                </c:pt>
                <c:pt idx="2">
                  <c:v>18-19 </c:v>
                </c:pt>
                <c:pt idx="3">
                  <c:v>20-24 </c:v>
                </c:pt>
                <c:pt idx="4">
                  <c:v>25-34 </c:v>
                </c:pt>
                <c:pt idx="5">
                  <c:v>35-44 </c:v>
                </c:pt>
                <c:pt idx="6">
                  <c:v>45-54 </c:v>
                </c:pt>
                <c:pt idx="7">
                  <c:v>55-59 </c:v>
                </c:pt>
                <c:pt idx="8">
                  <c:v>60-64 </c:v>
                </c:pt>
                <c:pt idx="9">
                  <c:v>65-74 </c:v>
                </c:pt>
                <c:pt idx="10">
                  <c:v>75+</c:v>
                </c:pt>
              </c:strCache>
            </c:strRef>
          </c:cat>
          <c:val>
            <c:numRef>
              <c:f>'Cron_ età'!$D$24:$D$34</c:f>
              <c:numCache>
                <c:formatCode>General</c:formatCode>
                <c:ptCount val="11"/>
                <c:pt idx="0">
                  <c:v>0.4</c:v>
                </c:pt>
                <c:pt idx="1">
                  <c:v>0.7</c:v>
                </c:pt>
                <c:pt idx="2">
                  <c:v>0.1</c:v>
                </c:pt>
                <c:pt idx="3">
                  <c:v>0.8</c:v>
                </c:pt>
                <c:pt idx="4">
                  <c:v>0.3</c:v>
                </c:pt>
                <c:pt idx="5">
                  <c:v>0.7</c:v>
                </c:pt>
                <c:pt idx="6">
                  <c:v>2</c:v>
                </c:pt>
                <c:pt idx="7">
                  <c:v>2.9</c:v>
                </c:pt>
                <c:pt idx="8">
                  <c:v>5.4</c:v>
                </c:pt>
                <c:pt idx="9">
                  <c:v>9.3000000000000007</c:v>
                </c:pt>
                <c:pt idx="10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C9-460D-80DB-9275B6B63178}"/>
            </c:ext>
          </c:extLst>
        </c:ser>
        <c:ser>
          <c:idx val="4"/>
          <c:order val="2"/>
          <c:tx>
            <c:strRef>
              <c:f>'Cron_ età'!$E$23</c:f>
              <c:strCache>
                <c:ptCount val="1"/>
                <c:pt idx="0">
                  <c:v>Bronchite cronica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C9-460D-80DB-9275B6B63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'Cron_ età'!$A$24:$A$34</c:f>
              <c:strCache>
                <c:ptCount val="11"/>
                <c:pt idx="0">
                  <c:v>0-14 </c:v>
                </c:pt>
                <c:pt idx="1">
                  <c:v>15-17 </c:v>
                </c:pt>
                <c:pt idx="2">
                  <c:v>18-19 </c:v>
                </c:pt>
                <c:pt idx="3">
                  <c:v>20-24 </c:v>
                </c:pt>
                <c:pt idx="4">
                  <c:v>25-34 </c:v>
                </c:pt>
                <c:pt idx="5">
                  <c:v>35-44 </c:v>
                </c:pt>
                <c:pt idx="6">
                  <c:v>45-54 </c:v>
                </c:pt>
                <c:pt idx="7">
                  <c:v>55-59 </c:v>
                </c:pt>
                <c:pt idx="8">
                  <c:v>60-64 </c:v>
                </c:pt>
                <c:pt idx="9">
                  <c:v>65-74 </c:v>
                </c:pt>
                <c:pt idx="10">
                  <c:v>75+</c:v>
                </c:pt>
              </c:strCache>
            </c:strRef>
          </c:cat>
          <c:val>
            <c:numRef>
              <c:f>'Cron_ età'!$E$24:$E$34</c:f>
              <c:numCache>
                <c:formatCode>General</c:formatCode>
                <c:ptCount val="11"/>
                <c:pt idx="0">
                  <c:v>2.1</c:v>
                </c:pt>
                <c:pt idx="1">
                  <c:v>4.0999999999999996</c:v>
                </c:pt>
                <c:pt idx="2">
                  <c:v>2.5</c:v>
                </c:pt>
                <c:pt idx="3">
                  <c:v>2.8</c:v>
                </c:pt>
                <c:pt idx="4">
                  <c:v>2.9</c:v>
                </c:pt>
                <c:pt idx="5">
                  <c:v>3.2</c:v>
                </c:pt>
                <c:pt idx="6">
                  <c:v>4.0999999999999996</c:v>
                </c:pt>
                <c:pt idx="7">
                  <c:v>5.9</c:v>
                </c:pt>
                <c:pt idx="8">
                  <c:v>6.9</c:v>
                </c:pt>
                <c:pt idx="9">
                  <c:v>9.7000000000000011</c:v>
                </c:pt>
                <c:pt idx="10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C9-460D-80DB-9275B6B63178}"/>
            </c:ext>
          </c:extLst>
        </c:ser>
        <c:ser>
          <c:idx val="3"/>
          <c:order val="3"/>
          <c:tx>
            <c:strRef>
              <c:f>'Cron_ età'!$F$23</c:f>
              <c:strCache>
                <c:ptCount val="1"/>
                <c:pt idx="0">
                  <c:v>Disturbi nervosi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C9-460D-80DB-9275B6B63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'Cron_ età'!$A$24:$A$34</c:f>
              <c:strCache>
                <c:ptCount val="11"/>
                <c:pt idx="0">
                  <c:v>0-14 </c:v>
                </c:pt>
                <c:pt idx="1">
                  <c:v>15-17 </c:v>
                </c:pt>
                <c:pt idx="2">
                  <c:v>18-19 </c:v>
                </c:pt>
                <c:pt idx="3">
                  <c:v>20-24 </c:v>
                </c:pt>
                <c:pt idx="4">
                  <c:v>25-34 </c:v>
                </c:pt>
                <c:pt idx="5">
                  <c:v>35-44 </c:v>
                </c:pt>
                <c:pt idx="6">
                  <c:v>45-54 </c:v>
                </c:pt>
                <c:pt idx="7">
                  <c:v>55-59 </c:v>
                </c:pt>
                <c:pt idx="8">
                  <c:v>60-64 </c:v>
                </c:pt>
                <c:pt idx="9">
                  <c:v>65-74 </c:v>
                </c:pt>
                <c:pt idx="10">
                  <c:v>75+</c:v>
                </c:pt>
              </c:strCache>
            </c:strRef>
          </c:cat>
          <c:val>
            <c:numRef>
              <c:f>'Cron_ età'!$F$24:$F$34</c:f>
              <c:numCache>
                <c:formatCode>General</c:formatCode>
                <c:ptCount val="11"/>
                <c:pt idx="0">
                  <c:v>0.6</c:v>
                </c:pt>
                <c:pt idx="1">
                  <c:v>1.9</c:v>
                </c:pt>
                <c:pt idx="2">
                  <c:v>2.2000000000000002</c:v>
                </c:pt>
                <c:pt idx="3">
                  <c:v>3.1</c:v>
                </c:pt>
                <c:pt idx="4">
                  <c:v>2.6</c:v>
                </c:pt>
                <c:pt idx="5">
                  <c:v>2.7</c:v>
                </c:pt>
                <c:pt idx="6">
                  <c:v>4.3</c:v>
                </c:pt>
                <c:pt idx="7">
                  <c:v>5.7</c:v>
                </c:pt>
                <c:pt idx="8">
                  <c:v>5.7</c:v>
                </c:pt>
                <c:pt idx="9">
                  <c:v>7</c:v>
                </c:pt>
                <c:pt idx="10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C9-460D-80DB-9275B6B63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470088"/>
        <c:axId val="341466168"/>
      </c:lineChart>
      <c:catAx>
        <c:axId val="34147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it-IT"/>
          </a:p>
        </c:txPr>
        <c:crossAx val="341466168"/>
        <c:crosses val="autoZero"/>
        <c:auto val="1"/>
        <c:lblAlgn val="ctr"/>
        <c:lblOffset val="100"/>
        <c:noMultiLvlLbl val="0"/>
      </c:catAx>
      <c:valAx>
        <c:axId val="34146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it-IT"/>
          </a:p>
        </c:txPr>
        <c:crossAx val="34147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75047294875996"/>
          <c:w val="0.97379892575156302"/>
          <c:h val="0.13024952705123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aseline="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94462100109473"/>
          <c:y val="4.1061582252547038E-2"/>
          <c:w val="0.85857232247211679"/>
          <c:h val="0.75372214104281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'Previsioni demografiche-ind anz'!$A$49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'Previsioni demografiche-ind anz'!$B$47:$D$47</c:f>
              <c:numCache>
                <c:formatCode>General</c:formatCode>
                <c:ptCount val="3"/>
                <c:pt idx="0">
                  <c:v>2017</c:v>
                </c:pt>
                <c:pt idx="1">
                  <c:v>2046</c:v>
                </c:pt>
                <c:pt idx="2">
                  <c:v>2065</c:v>
                </c:pt>
              </c:numCache>
            </c:numRef>
          </c:cat>
          <c:val>
            <c:numRef>
              <c:f>'Previsioni demografiche-ind anz'!$B$49:$D$49</c:f>
              <c:numCache>
                <c:formatCode>General</c:formatCode>
                <c:ptCount val="3"/>
                <c:pt idx="0">
                  <c:v>37</c:v>
                </c:pt>
                <c:pt idx="1">
                  <c:v>62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E-42A6-A86E-D7FB7D7D283B}"/>
            </c:ext>
          </c:extLst>
        </c:ser>
        <c:ser>
          <c:idx val="1"/>
          <c:order val="1"/>
          <c:tx>
            <c:strRef>
              <c:f>'Previsioni demografiche-ind anz'!$A$50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'Previsioni demografiche-ind anz'!$B$47:$D$47</c:f>
              <c:numCache>
                <c:formatCode>General</c:formatCode>
                <c:ptCount val="3"/>
                <c:pt idx="0">
                  <c:v>2017</c:v>
                </c:pt>
                <c:pt idx="1">
                  <c:v>2046</c:v>
                </c:pt>
                <c:pt idx="2">
                  <c:v>2065</c:v>
                </c:pt>
              </c:numCache>
            </c:numRef>
          </c:cat>
          <c:val>
            <c:numRef>
              <c:f>'Previsioni demografiche-ind anz'!$B$50:$D$50</c:f>
              <c:numCache>
                <c:formatCode>General</c:formatCode>
                <c:ptCount val="3"/>
                <c:pt idx="0">
                  <c:v>36</c:v>
                </c:pt>
                <c:pt idx="1">
                  <c:v>60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E-42A6-A86E-D7FB7D7D283B}"/>
            </c:ext>
          </c:extLst>
        </c:ser>
        <c:ser>
          <c:idx val="2"/>
          <c:order val="2"/>
          <c:tx>
            <c:strRef>
              <c:f>'Previsioni demografiche-ind anz'!$A$51</c:f>
              <c:strCache>
                <c:ptCount val="1"/>
                <c:pt idx="0">
                  <c:v>Sud e isole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'Previsioni demografiche-ind anz'!$B$47:$D$47</c:f>
              <c:numCache>
                <c:formatCode>General</c:formatCode>
                <c:ptCount val="3"/>
                <c:pt idx="0">
                  <c:v>2017</c:v>
                </c:pt>
                <c:pt idx="1">
                  <c:v>2046</c:v>
                </c:pt>
                <c:pt idx="2">
                  <c:v>2065</c:v>
                </c:pt>
              </c:numCache>
            </c:numRef>
          </c:cat>
          <c:val>
            <c:numRef>
              <c:f>'Previsioni demografiche-ind anz'!$B$51:$D$51</c:f>
              <c:numCache>
                <c:formatCode>General</c:formatCode>
                <c:ptCount val="3"/>
                <c:pt idx="0">
                  <c:v>31</c:v>
                </c:pt>
                <c:pt idx="1">
                  <c:v>62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2E-42A6-A86E-D7FB7D7D28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1466560"/>
        <c:axId val="341466952"/>
      </c:barChart>
      <c:catAx>
        <c:axId val="3414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341466952"/>
        <c:crosses val="autoZero"/>
        <c:auto val="1"/>
        <c:lblAlgn val="ctr"/>
        <c:lblOffset val="100"/>
        <c:noMultiLvlLbl val="0"/>
      </c:catAx>
      <c:valAx>
        <c:axId val="34146695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34146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2060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'accesso a prest'!$B$1</c:f>
              <c:strCache>
                <c:ptCount val="1"/>
                <c:pt idx="0">
                  <c:v>Gratuita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'accesso a prest'!$A$2:$A$5</c:f>
              <c:strCache>
                <c:ptCount val="4"/>
                <c:pt idx="0">
                  <c:v>Accertamenti -2019</c:v>
                </c:pt>
                <c:pt idx="1">
                  <c:v>Accertamenti -2020</c:v>
                </c:pt>
                <c:pt idx="2">
                  <c:v>Visite - 2019</c:v>
                </c:pt>
                <c:pt idx="3">
                  <c:v>Visite - 2020</c:v>
                </c:pt>
              </c:strCache>
            </c:strRef>
          </c:cat>
          <c:val>
            <c:numRef>
              <c:f>'accesso a prest'!$B$2:$B$5</c:f>
              <c:numCache>
                <c:formatCode>0%</c:formatCode>
                <c:ptCount val="4"/>
                <c:pt idx="0">
                  <c:v>0.32</c:v>
                </c:pt>
                <c:pt idx="1">
                  <c:v>0.32</c:v>
                </c:pt>
                <c:pt idx="2">
                  <c:v>0.251</c:v>
                </c:pt>
                <c:pt idx="3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E-4C8B-85E3-CB441EEAE6A6}"/>
            </c:ext>
          </c:extLst>
        </c:ser>
        <c:ser>
          <c:idx val="1"/>
          <c:order val="1"/>
          <c:tx>
            <c:strRef>
              <c:f>'accesso a prest'!$C$1</c:f>
              <c:strCache>
                <c:ptCount val="1"/>
                <c:pt idx="0">
                  <c:v>Ticket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'accesso a prest'!$A$2:$A$5</c:f>
              <c:strCache>
                <c:ptCount val="4"/>
                <c:pt idx="0">
                  <c:v>Accertamenti -2019</c:v>
                </c:pt>
                <c:pt idx="1">
                  <c:v>Accertamenti -2020</c:v>
                </c:pt>
                <c:pt idx="2">
                  <c:v>Visite - 2019</c:v>
                </c:pt>
                <c:pt idx="3">
                  <c:v>Visite - 2020</c:v>
                </c:pt>
              </c:strCache>
            </c:strRef>
          </c:cat>
          <c:val>
            <c:numRef>
              <c:f>'accesso a prest'!$C$2:$C$5</c:f>
              <c:numCache>
                <c:formatCode>0%</c:formatCode>
                <c:ptCount val="4"/>
                <c:pt idx="0">
                  <c:v>0.41</c:v>
                </c:pt>
                <c:pt idx="1">
                  <c:v>0.4</c:v>
                </c:pt>
                <c:pt idx="2">
                  <c:v>0.32600000000000001</c:v>
                </c:pt>
                <c:pt idx="3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FE-4C8B-85E3-CB441EEAE6A6}"/>
            </c:ext>
          </c:extLst>
        </c:ser>
        <c:ser>
          <c:idx val="2"/>
          <c:order val="2"/>
          <c:tx>
            <c:strRef>
              <c:f>'accesso a prest'!$D$1</c:f>
              <c:strCache>
                <c:ptCount val="1"/>
                <c:pt idx="0">
                  <c:v>Out of pocket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'accesso a prest'!$A$2:$A$5</c:f>
              <c:strCache>
                <c:ptCount val="4"/>
                <c:pt idx="0">
                  <c:v>Accertamenti -2019</c:v>
                </c:pt>
                <c:pt idx="1">
                  <c:v>Accertamenti -2020</c:v>
                </c:pt>
                <c:pt idx="2">
                  <c:v>Visite - 2019</c:v>
                </c:pt>
                <c:pt idx="3">
                  <c:v>Visite - 2020</c:v>
                </c:pt>
              </c:strCache>
            </c:strRef>
          </c:cat>
          <c:val>
            <c:numRef>
              <c:f>'accesso a prest'!$D$2:$D$5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0.374</c:v>
                </c:pt>
                <c:pt idx="3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FE-4C8B-85E3-CB441EEAE6A6}"/>
            </c:ext>
          </c:extLst>
        </c:ser>
        <c:ser>
          <c:idx val="3"/>
          <c:order val="3"/>
          <c:tx>
            <c:strRef>
              <c:f>'accesso a prest'!$E$1</c:f>
              <c:strCache>
                <c:ptCount val="1"/>
                <c:pt idx="0">
                  <c:v>Rimborso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'accesso a prest'!$A$2:$A$5</c:f>
              <c:strCache>
                <c:ptCount val="4"/>
                <c:pt idx="0">
                  <c:v>Accertamenti -2019</c:v>
                </c:pt>
                <c:pt idx="1">
                  <c:v>Accertamenti -2020</c:v>
                </c:pt>
                <c:pt idx="2">
                  <c:v>Visite - 2019</c:v>
                </c:pt>
                <c:pt idx="3">
                  <c:v>Visite - 2020</c:v>
                </c:pt>
              </c:strCache>
            </c:strRef>
          </c:cat>
          <c:val>
            <c:numRef>
              <c:f>'accesso a prest'!$E$2:$E$5</c:f>
              <c:numCache>
                <c:formatCode>0%</c:formatCode>
                <c:ptCount val="4"/>
                <c:pt idx="0">
                  <c:v>0.04</c:v>
                </c:pt>
                <c:pt idx="1">
                  <c:v>0.05</c:v>
                </c:pt>
                <c:pt idx="2">
                  <c:v>0.05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FE-4C8B-85E3-CB441EEAE6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28527952"/>
        <c:axId val="847828528"/>
      </c:barChart>
      <c:catAx>
        <c:axId val="7285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47828528"/>
        <c:crosses val="autoZero"/>
        <c:auto val="1"/>
        <c:lblAlgn val="ctr"/>
        <c:lblOffset val="100"/>
        <c:noMultiLvlLbl val="0"/>
      </c:catAx>
      <c:valAx>
        <c:axId val="84782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72852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46A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46A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00503062117236"/>
          <c:y val="0.13289370078740156"/>
          <c:w val="0.68531649168853892"/>
          <c:h val="0.647076655610974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Foglio3!$A$13</c:f>
              <c:strCache>
                <c:ptCount val="1"/>
                <c:pt idx="0">
                  <c:v>20+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Foglio3!$B$12:$F$12</c:f>
              <c:strCache>
                <c:ptCount val="5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200-399</c:v>
                </c:pt>
                <c:pt idx="4">
                  <c:v>400+</c:v>
                </c:pt>
              </c:strCache>
            </c:strRef>
          </c:cat>
          <c:val>
            <c:numRef>
              <c:f>Foglio3!$B$13:$F$13</c:f>
              <c:numCache>
                <c:formatCode>General</c:formatCode>
                <c:ptCount val="5"/>
                <c:pt idx="2">
                  <c:v>1</c:v>
                </c:pt>
                <c:pt idx="3">
                  <c:v>44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5-431A-B378-5920BEC4B4C7}"/>
            </c:ext>
          </c:extLst>
        </c:ser>
        <c:ser>
          <c:idx val="1"/>
          <c:order val="1"/>
          <c:tx>
            <c:strRef>
              <c:f>Foglio3!$A$14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Foglio3!$B$12:$F$12</c:f>
              <c:strCache>
                <c:ptCount val="5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200-399</c:v>
                </c:pt>
                <c:pt idx="4">
                  <c:v>400+</c:v>
                </c:pt>
              </c:strCache>
            </c:strRef>
          </c:cat>
          <c:val>
            <c:numRef>
              <c:f>Foglio3!$B$14:$F$14</c:f>
              <c:numCache>
                <c:formatCode>General</c:formatCode>
                <c:ptCount val="5"/>
                <c:pt idx="2">
                  <c:v>21</c:v>
                </c:pt>
                <c:pt idx="3">
                  <c:v>57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5-431A-B378-5920BEC4B4C7}"/>
            </c:ext>
          </c:extLst>
        </c:ser>
        <c:ser>
          <c:idx val="2"/>
          <c:order val="2"/>
          <c:tx>
            <c:strRef>
              <c:f>Foglio3!$A$15</c:f>
              <c:strCache>
                <c:ptCount val="1"/>
                <c:pt idx="0">
                  <c:v>10-14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Foglio3!$B$12:$F$12</c:f>
              <c:strCache>
                <c:ptCount val="5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200-399</c:v>
                </c:pt>
                <c:pt idx="4">
                  <c:v>400+</c:v>
                </c:pt>
              </c:strCache>
            </c:strRef>
          </c:cat>
          <c:val>
            <c:numRef>
              <c:f>Foglio3!$B$15:$F$15</c:f>
              <c:numCache>
                <c:formatCode>General</c:formatCode>
                <c:ptCount val="5"/>
                <c:pt idx="1">
                  <c:v>9</c:v>
                </c:pt>
                <c:pt idx="2">
                  <c:v>68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35-431A-B378-5920BEC4B4C7}"/>
            </c:ext>
          </c:extLst>
        </c:ser>
        <c:ser>
          <c:idx val="3"/>
          <c:order val="3"/>
          <c:tx>
            <c:strRef>
              <c:f>Foglio3!$A$16</c:f>
              <c:strCache>
                <c:ptCount val="1"/>
                <c:pt idx="0">
                  <c:v>5-9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Foglio3!$B$12:$F$12</c:f>
              <c:strCache>
                <c:ptCount val="5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200-399</c:v>
                </c:pt>
                <c:pt idx="4">
                  <c:v>400+</c:v>
                </c:pt>
              </c:strCache>
            </c:strRef>
          </c:cat>
          <c:val>
            <c:numRef>
              <c:f>Foglio3!$B$16:$F$16</c:f>
              <c:numCache>
                <c:formatCode>General</c:formatCode>
                <c:ptCount val="5"/>
                <c:pt idx="0">
                  <c:v>9</c:v>
                </c:pt>
                <c:pt idx="1">
                  <c:v>84</c:v>
                </c:pt>
                <c:pt idx="2">
                  <c:v>62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35-431A-B378-5920BEC4B4C7}"/>
            </c:ext>
          </c:extLst>
        </c:ser>
        <c:ser>
          <c:idx val="4"/>
          <c:order val="4"/>
          <c:tx>
            <c:strRef>
              <c:f>Foglio3!$A$17</c:f>
              <c:strCache>
                <c:ptCount val="1"/>
                <c:pt idx="0">
                  <c:v>1-4</c:v>
                </c:pt>
              </c:strCache>
            </c:strRef>
          </c:tx>
          <c:spPr>
            <a:solidFill>
              <a:srgbClr val="0046AD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Foglio3!$B$12:$F$12</c:f>
              <c:strCache>
                <c:ptCount val="5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200-399</c:v>
                </c:pt>
                <c:pt idx="4">
                  <c:v>400+</c:v>
                </c:pt>
              </c:strCache>
            </c:strRef>
          </c:cat>
          <c:val>
            <c:numRef>
              <c:f>Foglio3!$B$17:$F$17</c:f>
              <c:numCache>
                <c:formatCode>General</c:formatCode>
                <c:ptCount val="5"/>
                <c:pt idx="0">
                  <c:v>111</c:v>
                </c:pt>
                <c:pt idx="1">
                  <c:v>42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5-431A-B378-5920BEC4B4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1108496"/>
        <c:axId val="977628320"/>
      </c:barChart>
      <c:lineChart>
        <c:grouping val="percentStacked"/>
        <c:varyColors val="0"/>
        <c:ser>
          <c:idx val="5"/>
          <c:order val="5"/>
          <c:tx>
            <c:strRef>
              <c:f>Foglio3!$A$18</c:f>
              <c:strCache>
                <c:ptCount val="1"/>
                <c:pt idx="0">
                  <c:v>Totale complessivo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Foglio3!$B$12:$F$12</c:f>
              <c:strCache>
                <c:ptCount val="5"/>
                <c:pt idx="0">
                  <c:v>1-49</c:v>
                </c:pt>
                <c:pt idx="1">
                  <c:v>50-99</c:v>
                </c:pt>
                <c:pt idx="2">
                  <c:v>100-199</c:v>
                </c:pt>
                <c:pt idx="3">
                  <c:v>200-399</c:v>
                </c:pt>
                <c:pt idx="4">
                  <c:v>400+</c:v>
                </c:pt>
              </c:strCache>
            </c:strRef>
          </c:cat>
          <c:val>
            <c:numRef>
              <c:f>Foglio3!$B$18:$F$18</c:f>
              <c:numCache>
                <c:formatCode>General</c:formatCode>
                <c:ptCount val="5"/>
                <c:pt idx="0">
                  <c:v>120</c:v>
                </c:pt>
                <c:pt idx="1">
                  <c:v>135</c:v>
                </c:pt>
                <c:pt idx="2">
                  <c:v>157</c:v>
                </c:pt>
                <c:pt idx="3">
                  <c:v>125</c:v>
                </c:pt>
                <c:pt idx="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835-431A-B378-5920BEC4B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108496"/>
        <c:axId val="977628320"/>
      </c:lineChart>
      <c:catAx>
        <c:axId val="991108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it-IT"/>
                  <a:t>Classe dimensionale (PL totali)</a:t>
                </a:r>
              </a:p>
            </c:rich>
          </c:tx>
          <c:layout>
            <c:manualLayout>
              <c:xMode val="edge"/>
              <c:yMode val="edge"/>
              <c:x val="0.26263151853387956"/>
              <c:y val="0.89638369158839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46A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77628320"/>
        <c:crosses val="autoZero"/>
        <c:auto val="1"/>
        <c:lblAlgn val="ctr"/>
        <c:lblOffset val="100"/>
        <c:noMultiLvlLbl val="0"/>
      </c:catAx>
      <c:valAx>
        <c:axId val="97762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9110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46A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46A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87561136034976"/>
          <c:y val="4.6766747645051669E-2"/>
          <c:w val="0.71777346346403048"/>
          <c:h val="0.83101283384707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PS!$A$3</c:f>
              <c:strCache>
                <c:ptCount val="1"/>
                <c:pt idx="0">
                  <c:v>Di cui codici bianchi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A9A591-D81F-4B28-8C75-3A6CC6AA8376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946-44A5-93C4-B4E9A78923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2D039A-E790-49E4-A20B-3D2871681DF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946-44A5-93C4-B4E9A7892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PS!$B$1:$C$1</c:f>
              <c:strCache>
                <c:ptCount val="2"/>
                <c:pt idx="0">
                  <c:v>Italia 2019</c:v>
                </c:pt>
                <c:pt idx="1">
                  <c:v>Italia 2020</c:v>
                </c:pt>
              </c:strCache>
            </c:strRef>
          </c:cat>
          <c:val>
            <c:numRef>
              <c:f>PS!$B$3:$C$3</c:f>
              <c:numCache>
                <c:formatCode>#,##0</c:formatCode>
                <c:ptCount val="2"/>
                <c:pt idx="0">
                  <c:v>3129961</c:v>
                </c:pt>
                <c:pt idx="1">
                  <c:v>1686577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PS!$G$3:$H$3</c15:f>
                <c15:dlblRangeCache>
                  <c:ptCount val="2"/>
                  <c:pt idx="0">
                    <c:v>15%</c:v>
                  </c:pt>
                  <c:pt idx="1">
                    <c:v>13%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8946-44A5-93C4-B4E9A78923AB}"/>
            </c:ext>
          </c:extLst>
        </c:ser>
        <c:ser>
          <c:idx val="1"/>
          <c:order val="1"/>
          <c:tx>
            <c:strRef>
              <c:f>PS!$A$4</c:f>
              <c:strCache>
                <c:ptCount val="1"/>
                <c:pt idx="0">
                  <c:v>Di cui codici verdi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D7E872-B413-4D70-937F-3289392CCBA2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946-44A5-93C4-B4E9A78923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F9D7A0-30D1-4393-8851-7C433403F444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946-44A5-93C4-B4E9A7892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PS!$B$1:$C$1</c:f>
              <c:strCache>
                <c:ptCount val="2"/>
                <c:pt idx="0">
                  <c:v>Italia 2019</c:v>
                </c:pt>
                <c:pt idx="1">
                  <c:v>Italia 2020</c:v>
                </c:pt>
              </c:strCache>
            </c:strRef>
          </c:cat>
          <c:val>
            <c:numRef>
              <c:f>PS!$B$4:$C$4</c:f>
              <c:numCache>
                <c:formatCode>#,##0</c:formatCode>
                <c:ptCount val="2"/>
                <c:pt idx="0">
                  <c:v>12854788</c:v>
                </c:pt>
                <c:pt idx="1">
                  <c:v>7470596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PS!$G$4:$H$4</c15:f>
                <c15:dlblRangeCache>
                  <c:ptCount val="2"/>
                  <c:pt idx="0">
                    <c:v>61%</c:v>
                  </c:pt>
                  <c:pt idx="1">
                    <c:v>57%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946-44A5-93C4-B4E9A78923AB}"/>
            </c:ext>
          </c:extLst>
        </c:ser>
        <c:ser>
          <c:idx val="2"/>
          <c:order val="2"/>
          <c:tx>
            <c:strRef>
              <c:f>PS!$A$5</c:f>
              <c:strCache>
                <c:ptCount val="1"/>
                <c:pt idx="0">
                  <c:v>Di cui codici gialli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EB0B5E-7F7F-4360-939D-B43FE832681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946-44A5-93C4-B4E9A78923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BB1CA4-961F-4901-8365-36B07A6E51DB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946-44A5-93C4-B4E9A7892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PS!$B$1:$C$1</c:f>
              <c:strCache>
                <c:ptCount val="2"/>
                <c:pt idx="0">
                  <c:v>Italia 2019</c:v>
                </c:pt>
                <c:pt idx="1">
                  <c:v>Italia 2020</c:v>
                </c:pt>
              </c:strCache>
            </c:strRef>
          </c:cat>
          <c:val>
            <c:numRef>
              <c:f>PS!$B$5:$C$5</c:f>
              <c:numCache>
                <c:formatCode>#,##0</c:formatCode>
                <c:ptCount val="2"/>
                <c:pt idx="0">
                  <c:v>4634452</c:v>
                </c:pt>
                <c:pt idx="1">
                  <c:v>3631955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PS!$G$5:$H$5</c15:f>
                <c15:dlblRangeCache>
                  <c:ptCount val="2"/>
                  <c:pt idx="0">
                    <c:v>22%</c:v>
                  </c:pt>
                  <c:pt idx="1">
                    <c:v>28%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946-44A5-93C4-B4E9A78923AB}"/>
            </c:ext>
          </c:extLst>
        </c:ser>
        <c:ser>
          <c:idx val="3"/>
          <c:order val="3"/>
          <c:tx>
            <c:strRef>
              <c:f>PS!$A$6</c:f>
              <c:strCache>
                <c:ptCount val="1"/>
                <c:pt idx="0">
                  <c:v>Di cui codici rossi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tx>
                <c:rich>
                  <a:bodyPr/>
                  <a:lstStyle/>
                  <a:p>
                    <a:fld id="{0FA0B9AD-1400-4136-ACD5-BBDB5F381E4A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946-44A5-93C4-B4E9A78923AB}"/>
                </c:ext>
              </c:extLst>
            </c:dLbl>
            <c:dLbl>
              <c:idx val="1"/>
              <c:layout>
                <c:manualLayout>
                  <c:x val="0"/>
                  <c:y val="-2.7777777777777776E-2"/>
                </c:manualLayout>
              </c:layout>
              <c:tx>
                <c:rich>
                  <a:bodyPr/>
                  <a:lstStyle/>
                  <a:p>
                    <a:fld id="{8FA47CD8-714E-4A0B-8A03-FB5C1ACACCDC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946-44A5-93C4-B4E9A7892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46A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PS!$B$1:$C$1</c:f>
              <c:strCache>
                <c:ptCount val="2"/>
                <c:pt idx="0">
                  <c:v>Italia 2019</c:v>
                </c:pt>
                <c:pt idx="1">
                  <c:v>Italia 2020</c:v>
                </c:pt>
              </c:strCache>
            </c:strRef>
          </c:cat>
          <c:val>
            <c:numRef>
              <c:f>PS!$B$6:$C$6</c:f>
              <c:numCache>
                <c:formatCode>#,##0</c:formatCode>
                <c:ptCount val="2"/>
                <c:pt idx="0">
                  <c:v>398993</c:v>
                </c:pt>
                <c:pt idx="1">
                  <c:v>333939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PS!$G$6:$H$6</c15:f>
                <c15:dlblRangeCache>
                  <c:ptCount val="2"/>
                  <c:pt idx="0">
                    <c:v>2%</c:v>
                  </c:pt>
                  <c:pt idx="1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8946-44A5-93C4-B4E9A78923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977778128"/>
        <c:axId val="720534880"/>
      </c:barChart>
      <c:catAx>
        <c:axId val="9777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720534880"/>
        <c:crosses val="autoZero"/>
        <c:auto val="1"/>
        <c:lblAlgn val="ctr"/>
        <c:lblOffset val="100"/>
        <c:noMultiLvlLbl val="0"/>
      </c:catAx>
      <c:valAx>
        <c:axId val="72053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7777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0046A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4494729769916"/>
          <c:y val="2.3899021096195495E-2"/>
          <c:w val="0.80584374603322173"/>
          <c:h val="0.66024967119861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'Invecchiamento e declino dem'!$N$2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'Invecchiamento e declino dem'!$M$3:$M$5</c:f>
              <c:strCache>
                <c:ptCount val="3"/>
                <c:pt idx="0">
                  <c:v>Under 15</c:v>
                </c:pt>
                <c:pt idx="1">
                  <c:v>15-65 anni</c:v>
                </c:pt>
                <c:pt idx="2">
                  <c:v>Over 65</c:v>
                </c:pt>
              </c:strCache>
            </c:strRef>
          </c:cat>
          <c:val>
            <c:numRef>
              <c:f>'Invecchiamento e declino dem'!$N$3:$N$5</c:f>
              <c:numCache>
                <c:formatCode>0.0</c:formatCode>
                <c:ptCount val="3"/>
                <c:pt idx="0">
                  <c:v>7.6368000000000009</c:v>
                </c:pt>
                <c:pt idx="1">
                  <c:v>37.651200000000003</c:v>
                </c:pt>
                <c:pt idx="2">
                  <c:v>13.911999999999999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7-1044-A6E5-F7F01CA6BC25}"/>
            </c:ext>
          </c:extLst>
        </c:ser>
        <c:ser>
          <c:idx val="1"/>
          <c:order val="1"/>
          <c:tx>
            <c:strRef>
              <c:f>'Invecchiamento e declino dem'!$O$2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'Invecchiamento e declino dem'!$M$3:$M$5</c:f>
              <c:strCache>
                <c:ptCount val="3"/>
                <c:pt idx="0">
                  <c:v>Under 15</c:v>
                </c:pt>
                <c:pt idx="1">
                  <c:v>15-65 anni</c:v>
                </c:pt>
                <c:pt idx="2">
                  <c:v>Over 65</c:v>
                </c:pt>
              </c:strCache>
            </c:strRef>
          </c:cat>
          <c:val>
            <c:numRef>
              <c:f>'Invecchiamento e declino dem'!$O$3:$O$5</c:f>
              <c:numCache>
                <c:formatCode>0.0</c:formatCode>
                <c:ptCount val="3"/>
                <c:pt idx="0">
                  <c:v>6.341400000000001</c:v>
                </c:pt>
                <c:pt idx="1">
                  <c:v>28.942800000000002</c:v>
                </c:pt>
                <c:pt idx="2">
                  <c:v>18.915800000000001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7-1044-A6E5-F7F01CA6BC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8154880"/>
        <c:axId val="628119088"/>
      </c:barChart>
      <c:catAx>
        <c:axId val="6281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28119088"/>
        <c:crosses val="autoZero"/>
        <c:auto val="1"/>
        <c:lblAlgn val="ctr"/>
        <c:lblOffset val="100"/>
        <c:noMultiLvlLbl val="0"/>
      </c:catAx>
      <c:valAx>
        <c:axId val="6281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2815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03913522782948"/>
          <c:y val="0.85777363385618299"/>
          <c:w val="0.37148027927486527"/>
          <c:h val="8.1811794934154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83659465185607E-2"/>
          <c:y val="3.9761510630013597E-2"/>
          <c:w val="0.83466302003594361"/>
          <c:h val="0.74604234928195889"/>
        </c:manualLayout>
      </c:layout>
      <c:lineChart>
        <c:grouping val="standard"/>
        <c:varyColors val="0"/>
        <c:ser>
          <c:idx val="0"/>
          <c:order val="0"/>
          <c:tx>
            <c:strRef>
              <c:f>'Invecchiamento e declino dem'!$B$1</c:f>
              <c:strCache>
                <c:ptCount val="1"/>
                <c:pt idx="0">
                  <c:v>Naturale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F0-451F-9255-453A1D7ED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'Invecchiamento e declino dem'!$A$2:$A$19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'Invecchiamento e declino dem'!$B$2:$B$19</c:f>
              <c:numCache>
                <c:formatCode>General</c:formatCode>
                <c:ptCount val="18"/>
                <c:pt idx="0">
                  <c:v>16</c:v>
                </c:pt>
                <c:pt idx="1">
                  <c:v>-13</c:v>
                </c:pt>
                <c:pt idx="2">
                  <c:v>2</c:v>
                </c:pt>
                <c:pt idx="3">
                  <c:v>-7</c:v>
                </c:pt>
                <c:pt idx="4">
                  <c:v>-8</c:v>
                </c:pt>
                <c:pt idx="5">
                  <c:v>-23</c:v>
                </c:pt>
                <c:pt idx="6">
                  <c:v>-26</c:v>
                </c:pt>
                <c:pt idx="7">
                  <c:v>-47</c:v>
                </c:pt>
                <c:pt idx="8">
                  <c:v>-79</c:v>
                </c:pt>
                <c:pt idx="9">
                  <c:v>-86</c:v>
                </c:pt>
                <c:pt idx="10">
                  <c:v>-96</c:v>
                </c:pt>
                <c:pt idx="11">
                  <c:v>-162</c:v>
                </c:pt>
                <c:pt idx="12">
                  <c:v>-142</c:v>
                </c:pt>
                <c:pt idx="13">
                  <c:v>-191</c:v>
                </c:pt>
                <c:pt idx="14">
                  <c:v>-193</c:v>
                </c:pt>
                <c:pt idx="15">
                  <c:v>-214</c:v>
                </c:pt>
                <c:pt idx="16">
                  <c:v>-335</c:v>
                </c:pt>
                <c:pt idx="17">
                  <c:v>-309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F0-451F-9255-453A1D7EDBE5}"/>
            </c:ext>
          </c:extLst>
        </c:ser>
        <c:ser>
          <c:idx val="1"/>
          <c:order val="1"/>
          <c:tx>
            <c:strRef>
              <c:f>'Invecchiamento e declino dem'!$C$1</c:f>
              <c:strCache>
                <c:ptCount val="1"/>
                <c:pt idx="0">
                  <c:v>Estero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F0-451F-9255-453A1D7ED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'Invecchiamento e declino dem'!$A$2:$A$19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'Invecchiamento e declino dem'!$C$2:$C$19</c:f>
              <c:numCache>
                <c:formatCode>General</c:formatCode>
                <c:ptCount val="18"/>
                <c:pt idx="0">
                  <c:v>416</c:v>
                </c:pt>
                <c:pt idx="1">
                  <c:v>258</c:v>
                </c:pt>
                <c:pt idx="2">
                  <c:v>220</c:v>
                </c:pt>
                <c:pt idx="3">
                  <c:v>498</c:v>
                </c:pt>
                <c:pt idx="4">
                  <c:v>427</c:v>
                </c:pt>
                <c:pt idx="5">
                  <c:v>293</c:v>
                </c:pt>
                <c:pt idx="6">
                  <c:v>284</c:v>
                </c:pt>
                <c:pt idx="7">
                  <c:v>204</c:v>
                </c:pt>
                <c:pt idx="8">
                  <c:v>251</c:v>
                </c:pt>
                <c:pt idx="9">
                  <c:v>155</c:v>
                </c:pt>
                <c:pt idx="10">
                  <c:v>45</c:v>
                </c:pt>
                <c:pt idx="11">
                  <c:v>30</c:v>
                </c:pt>
                <c:pt idx="12">
                  <c:v>45</c:v>
                </c:pt>
                <c:pt idx="13">
                  <c:v>62</c:v>
                </c:pt>
                <c:pt idx="14">
                  <c:v>72</c:v>
                </c:pt>
                <c:pt idx="15">
                  <c:v>153</c:v>
                </c:pt>
                <c:pt idx="16">
                  <c:v>88</c:v>
                </c:pt>
                <c:pt idx="17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F0-451F-9255-453A1D7EDBE5}"/>
            </c:ext>
          </c:extLst>
        </c:ser>
        <c:ser>
          <c:idx val="2"/>
          <c:order val="2"/>
          <c:tx>
            <c:strRef>
              <c:f>'Invecchiamento e declino dem'!$D$1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F0-451F-9255-453A1D7ED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'Invecchiamento e declino dem'!$A$2:$A$19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'Invecchiamento e declino dem'!$D$2:$D$19</c:f>
              <c:numCache>
                <c:formatCode>General</c:formatCode>
                <c:ptCount val="18"/>
                <c:pt idx="0">
                  <c:v>432</c:v>
                </c:pt>
                <c:pt idx="1">
                  <c:v>245</c:v>
                </c:pt>
                <c:pt idx="2">
                  <c:v>222</c:v>
                </c:pt>
                <c:pt idx="3">
                  <c:v>491</c:v>
                </c:pt>
                <c:pt idx="4">
                  <c:v>419</c:v>
                </c:pt>
                <c:pt idx="5">
                  <c:v>270</c:v>
                </c:pt>
                <c:pt idx="6">
                  <c:v>258</c:v>
                </c:pt>
                <c:pt idx="7">
                  <c:v>157</c:v>
                </c:pt>
                <c:pt idx="8">
                  <c:v>172</c:v>
                </c:pt>
                <c:pt idx="9">
                  <c:v>69</c:v>
                </c:pt>
                <c:pt idx="10">
                  <c:v>-51</c:v>
                </c:pt>
                <c:pt idx="11">
                  <c:v>-132</c:v>
                </c:pt>
                <c:pt idx="12">
                  <c:v>-97</c:v>
                </c:pt>
                <c:pt idx="13">
                  <c:v>-129</c:v>
                </c:pt>
                <c:pt idx="14">
                  <c:v>-121</c:v>
                </c:pt>
                <c:pt idx="15">
                  <c:v>-61</c:v>
                </c:pt>
                <c:pt idx="16">
                  <c:v>-247</c:v>
                </c:pt>
                <c:pt idx="17">
                  <c:v>-152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F0-451F-9255-453A1D7ED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0227920"/>
        <c:axId val="1464499968"/>
      </c:lineChart>
      <c:catAx>
        <c:axId val="131022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64499968"/>
        <c:crosses val="autoZero"/>
        <c:auto val="1"/>
        <c:lblAlgn val="ctr"/>
        <c:lblOffset val="100"/>
        <c:noMultiLvlLbl val="0"/>
      </c:catAx>
      <c:valAx>
        <c:axId val="146449996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1022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72452040444406"/>
          <c:y val="3.7339891723530784E-2"/>
          <c:w val="0.59618522804069052"/>
          <c:h val="8.1811794934154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Spopolamento!$C$11</c:f>
              <c:strCache>
                <c:ptCount val="1"/>
                <c:pt idx="0">
                  <c:v>Città o zone densamente popolate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Spopolamento!$B$12:$B$14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</c:strCache>
            </c:strRef>
          </c:cat>
          <c:val>
            <c:numRef>
              <c:f>Spopolamento!$C$12:$C$14</c:f>
              <c:numCache>
                <c:formatCode>General</c:formatCode>
                <c:ptCount val="3"/>
                <c:pt idx="0">
                  <c:v>8</c:v>
                </c:pt>
                <c:pt idx="1">
                  <c:v>-44</c:v>
                </c:pt>
                <c:pt idx="2">
                  <c:v>-335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8-8C4B-82E5-E06C010ACF07}"/>
            </c:ext>
          </c:extLst>
        </c:ser>
        <c:ser>
          <c:idx val="1"/>
          <c:order val="1"/>
          <c:tx>
            <c:strRef>
              <c:f>Spopolamento!$D$11</c:f>
              <c:strCache>
                <c:ptCount val="1"/>
                <c:pt idx="0">
                  <c:v>Piccole città e sobborghi, zone a densità intermedia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Spopolamento!$B$12:$B$14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</c:strCache>
            </c:strRef>
          </c:cat>
          <c:val>
            <c:numRef>
              <c:f>Spopolamento!$D$12:$D$14</c:f>
              <c:numCache>
                <c:formatCode>General</c:formatCode>
                <c:ptCount val="3"/>
                <c:pt idx="0">
                  <c:v>-97</c:v>
                </c:pt>
                <c:pt idx="1">
                  <c:v>-51</c:v>
                </c:pt>
                <c:pt idx="2">
                  <c:v>-395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8-8C4B-82E5-E06C010ACF07}"/>
            </c:ext>
          </c:extLst>
        </c:ser>
        <c:ser>
          <c:idx val="2"/>
          <c:order val="2"/>
          <c:tx>
            <c:strRef>
              <c:f>Spopolamento!$E$11</c:f>
              <c:strCache>
                <c:ptCount val="1"/>
                <c:pt idx="0">
                  <c:v>Zone rurali o scarsamente popolate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Spopolamento!$B$12:$B$14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</c:strCache>
            </c:strRef>
          </c:cat>
          <c:val>
            <c:numRef>
              <c:f>Spopolamento!$E$12:$E$14</c:f>
              <c:numCache>
                <c:formatCode>General</c:formatCode>
                <c:ptCount val="3"/>
                <c:pt idx="0">
                  <c:v>-166</c:v>
                </c:pt>
                <c:pt idx="1">
                  <c:v>-96</c:v>
                </c:pt>
                <c:pt idx="2">
                  <c:v>-294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8-8C4B-82E5-E06C010ACF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3028551"/>
        <c:axId val="63639559"/>
      </c:barChart>
      <c:catAx>
        <c:axId val="1973028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3639559"/>
        <c:crosses val="autoZero"/>
        <c:auto val="1"/>
        <c:lblAlgn val="ctr"/>
        <c:lblOffset val="100"/>
        <c:noMultiLvlLbl val="0"/>
      </c:catAx>
      <c:valAx>
        <c:axId val="63639559"/>
        <c:scaling>
          <c:orientation val="minMax"/>
          <c:min val="-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73028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849100600514099E-2"/>
          <c:y val="0.76081172366722682"/>
          <c:w val="0.91668838466553815"/>
          <c:h val="0.230288953909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103784493265"/>
          <c:y val="0.27973379373883472"/>
          <c:w val="0.81721694427950875"/>
          <c:h val="0.4001534383923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'Solitudine rev'!$A$3</c:f>
              <c:strCache>
                <c:ptCount val="1"/>
                <c:pt idx="0">
                  <c:v>Coppie con figli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Slab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'Solitudine rev'!$B$1:$C$2</c:f>
              <c:multiLvlStrCache>
                <c:ptCount val="2"/>
                <c:lvl>
                  <c:pt idx="0">
                    <c:v>2021</c:v>
                  </c:pt>
                  <c:pt idx="1">
                    <c:v>2031</c:v>
                  </c:pt>
                </c:lvl>
                <c:lvl>
                  <c:pt idx="0">
                    <c:v>Nord</c:v>
                  </c:pt>
                </c:lvl>
              </c:multiLvlStrCache>
            </c:multiLvlStrRef>
          </c:cat>
          <c:val>
            <c:numRef>
              <c:f>'Solitudine rev'!$B$3:$C$3</c:f>
              <c:numCache>
                <c:formatCode>General</c:formatCode>
                <c:ptCount val="2"/>
                <c:pt idx="0">
                  <c:v>30.7</c:v>
                </c:pt>
                <c:pt idx="1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8-4DF6-B962-B82D645F9CE2}"/>
            </c:ext>
          </c:extLst>
        </c:ser>
        <c:ser>
          <c:idx val="3"/>
          <c:order val="1"/>
          <c:tx>
            <c:strRef>
              <c:f>'Solitudine rev'!$A$6</c:f>
              <c:strCache>
                <c:ptCount val="1"/>
                <c:pt idx="0">
                  <c:v>Persone sole </c:v>
                </c:pt>
              </c:strCache>
            </c:strRef>
          </c:tx>
          <c:spPr>
            <a:solidFill>
              <a:srgbClr val="FFA2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Slab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'Solitudine rev'!$B$1:$C$2</c:f>
              <c:multiLvlStrCache>
                <c:ptCount val="2"/>
                <c:lvl>
                  <c:pt idx="0">
                    <c:v>2021</c:v>
                  </c:pt>
                  <c:pt idx="1">
                    <c:v>2031</c:v>
                  </c:pt>
                </c:lvl>
                <c:lvl>
                  <c:pt idx="0">
                    <c:v>Nord</c:v>
                  </c:pt>
                </c:lvl>
              </c:multiLvlStrCache>
            </c:multiLvlStrRef>
          </c:cat>
          <c:val>
            <c:numRef>
              <c:f>'Solitudine rev'!$B$6:$C$6</c:f>
              <c:numCache>
                <c:formatCode>General</c:formatCode>
                <c:ptCount val="2"/>
                <c:pt idx="0">
                  <c:v>34.299999999999997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38-4DF6-B962-B82D645F9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6467304"/>
        <c:axId val="353346040"/>
      </c:barChart>
      <c:catAx>
        <c:axId val="646467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3346040"/>
        <c:crosses val="autoZero"/>
        <c:auto val="1"/>
        <c:lblAlgn val="ctr"/>
        <c:lblOffset val="100"/>
        <c:noMultiLvlLbl val="0"/>
      </c:catAx>
      <c:valAx>
        <c:axId val="35334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it-IT"/>
          </a:p>
        </c:txPr>
        <c:crossAx val="64646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Roboto Slab" pitchFamily="2" charset="0"/>
          <a:ea typeface="Roboto Slab" pitchFamily="2" charset="0"/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18621689909007"/>
          <c:y val="0.15665713286753369"/>
          <c:w val="0.85826681016869166"/>
          <c:h val="0.53232983206838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'Solitudine rev'!$A$3</c:f>
              <c:strCache>
                <c:ptCount val="1"/>
                <c:pt idx="0">
                  <c:v>Coppie con figli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Slab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'Solitudine rev'!$E$1:$F$2</c:f>
              <c:multiLvlStrCache>
                <c:ptCount val="2"/>
                <c:lvl>
                  <c:pt idx="0">
                    <c:v>2021</c:v>
                  </c:pt>
                  <c:pt idx="1">
                    <c:v>2031</c:v>
                  </c:pt>
                </c:lvl>
                <c:lvl>
                  <c:pt idx="0">
                    <c:v>Centro</c:v>
                  </c:pt>
                </c:lvl>
              </c:multiLvlStrCache>
            </c:multiLvlStrRef>
          </c:cat>
          <c:val>
            <c:numRef>
              <c:f>'Solitudine rev'!$E$3:$F$3</c:f>
              <c:numCache>
                <c:formatCode>0</c:formatCode>
                <c:ptCount val="2"/>
                <c:pt idx="0">
                  <c:v>29.5</c:v>
                </c:pt>
                <c:pt idx="1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9-4AA2-80A2-0A1EE1149EAA}"/>
            </c:ext>
          </c:extLst>
        </c:ser>
        <c:ser>
          <c:idx val="3"/>
          <c:order val="1"/>
          <c:tx>
            <c:strRef>
              <c:f>'Solitudine rev'!$A$6</c:f>
              <c:strCache>
                <c:ptCount val="1"/>
                <c:pt idx="0">
                  <c:v>Persone sole </c:v>
                </c:pt>
              </c:strCache>
            </c:strRef>
          </c:tx>
          <c:spPr>
            <a:solidFill>
              <a:srgbClr val="FFA2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Slab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'Solitudine rev'!$E$1:$F$2</c:f>
              <c:multiLvlStrCache>
                <c:ptCount val="2"/>
                <c:lvl>
                  <c:pt idx="0">
                    <c:v>2021</c:v>
                  </c:pt>
                  <c:pt idx="1">
                    <c:v>2031</c:v>
                  </c:pt>
                </c:lvl>
                <c:lvl>
                  <c:pt idx="0">
                    <c:v>Centro</c:v>
                  </c:pt>
                </c:lvl>
              </c:multiLvlStrCache>
            </c:multiLvlStrRef>
          </c:cat>
          <c:val>
            <c:numRef>
              <c:f>'Solitudine rev'!$E$6:$F$6</c:f>
              <c:numCache>
                <c:formatCode>0</c:formatCode>
                <c:ptCount val="2"/>
                <c:pt idx="0">
                  <c:v>35.9</c:v>
                </c:pt>
                <c:pt idx="1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9-4AA2-80A2-0A1EE1149E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6449416"/>
        <c:axId val="353276920"/>
      </c:barChart>
      <c:catAx>
        <c:axId val="646449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3276920"/>
        <c:crosses val="autoZero"/>
        <c:auto val="1"/>
        <c:lblAlgn val="ctr"/>
        <c:lblOffset val="100"/>
        <c:noMultiLvlLbl val="0"/>
      </c:catAx>
      <c:valAx>
        <c:axId val="35327692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it-IT"/>
          </a:p>
        </c:txPr>
        <c:crossAx val="646449416"/>
        <c:crosses val="autoZero"/>
        <c:crossBetween val="between"/>
        <c:majorUnit val="2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Roboto Slab" pitchFamily="2" charset="0"/>
          <a:ea typeface="Roboto Slab" pitchFamily="2" charset="0"/>
        </a:defRPr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9298774139764"/>
          <c:y val="0.18376926213139852"/>
          <c:w val="0.85556278637997052"/>
          <c:h val="0.44575172568074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'Solitudine rev'!$A$3</c:f>
              <c:strCache>
                <c:ptCount val="1"/>
                <c:pt idx="0">
                  <c:v>Coppie con figli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Slab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'Solitudine rev'!$H$1:$I$2</c:f>
              <c:multiLvlStrCache>
                <c:ptCount val="2"/>
                <c:lvl>
                  <c:pt idx="0">
                    <c:v>2021</c:v>
                  </c:pt>
                  <c:pt idx="1">
                    <c:v>2031</c:v>
                  </c:pt>
                </c:lvl>
                <c:lvl>
                  <c:pt idx="0">
                    <c:v>Mezzogiorno</c:v>
                  </c:pt>
                </c:lvl>
              </c:multiLvlStrCache>
            </c:multiLvlStrRef>
          </c:cat>
          <c:val>
            <c:numRef>
              <c:f>'Solitudine rev'!$H$3:$I$3</c:f>
              <c:numCache>
                <c:formatCode>0</c:formatCode>
                <c:ptCount val="2"/>
                <c:pt idx="0">
                  <c:v>37.200000000000003</c:v>
                </c:pt>
                <c:pt idx="1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8-4278-910E-41791CA37D18}"/>
            </c:ext>
          </c:extLst>
        </c:ser>
        <c:ser>
          <c:idx val="3"/>
          <c:order val="1"/>
          <c:tx>
            <c:strRef>
              <c:f>'Solitudine rev'!$A$6</c:f>
              <c:strCache>
                <c:ptCount val="1"/>
                <c:pt idx="0">
                  <c:v>Persone sole </c:v>
                </c:pt>
              </c:strCache>
            </c:strRef>
          </c:tx>
          <c:spPr>
            <a:solidFill>
              <a:srgbClr val="FFA2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Slab" pitchFamily="2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'Solitudine rev'!$H$1:$I$2</c:f>
              <c:multiLvlStrCache>
                <c:ptCount val="2"/>
                <c:lvl>
                  <c:pt idx="0">
                    <c:v>2021</c:v>
                  </c:pt>
                  <c:pt idx="1">
                    <c:v>2031</c:v>
                  </c:pt>
                </c:lvl>
                <c:lvl>
                  <c:pt idx="0">
                    <c:v>Mezzogiorno</c:v>
                  </c:pt>
                </c:lvl>
              </c:multiLvlStrCache>
            </c:multiLvlStrRef>
          </c:cat>
          <c:val>
            <c:numRef>
              <c:f>'Solitudine rev'!$H$6:$I$6</c:f>
              <c:numCache>
                <c:formatCode>0</c:formatCode>
                <c:ptCount val="2"/>
                <c:pt idx="0">
                  <c:v>30.5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8-4278-910E-41791CA37D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9877143"/>
        <c:axId val="902863303"/>
      </c:barChart>
      <c:catAx>
        <c:axId val="1309877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2863303"/>
        <c:crosses val="autoZero"/>
        <c:auto val="1"/>
        <c:lblAlgn val="ctr"/>
        <c:lblOffset val="100"/>
        <c:noMultiLvlLbl val="0"/>
      </c:catAx>
      <c:valAx>
        <c:axId val="902863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pPr>
            <a:endParaRPr lang="it-IT"/>
          </a:p>
        </c:txPr>
        <c:crossAx val="1309877143"/>
        <c:crosses val="autoZero"/>
        <c:crossBetween val="between"/>
        <c:majorUnit val="20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89094933318974"/>
          <c:y val="0.81072430135607854"/>
          <c:w val="0.77376118959710383"/>
          <c:h val="0.12770431947734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Roboto Slab" pitchFamily="2" charset="0"/>
          <a:ea typeface="Roboto Slab" pitchFamily="2" charset="0"/>
        </a:defRPr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'Fig 3.1 (alternativa)'!$D$5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3196544276457886E-3"/>
                  <c:y val="-7.51827844447417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7A-467A-9F1E-080C31FD7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3.1 (alternativa)'!$E$4:$Y$4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'Fig 3.1 (alternativa)'!$E$5:$Y$5</c:f>
              <c:numCache>
                <c:formatCode>0.0</c:formatCode>
                <c:ptCount val="9"/>
                <c:pt idx="0">
                  <c:v>7.56</c:v>
                </c:pt>
                <c:pt idx="1">
                  <c:v>8.0380000000000003</c:v>
                </c:pt>
                <c:pt idx="2">
                  <c:v>8.5609999999999999</c:v>
                </c:pt>
                <c:pt idx="3">
                  <c:v>9.4380000000000006</c:v>
                </c:pt>
                <c:pt idx="4">
                  <c:v>9.5210000000000008</c:v>
                </c:pt>
                <c:pt idx="5">
                  <c:v>9.43</c:v>
                </c:pt>
                <c:pt idx="6">
                  <c:v>9.3450000000000006</c:v>
                </c:pt>
                <c:pt idx="7">
                  <c:v>9.2729999999999997</c:v>
                </c:pt>
                <c:pt idx="8">
                  <c:v>10.337999999999999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7A-467A-9F1E-080C31FD7586}"/>
            </c:ext>
          </c:extLst>
        </c:ser>
        <c:ser>
          <c:idx val="2"/>
          <c:order val="1"/>
          <c:tx>
            <c:strRef>
              <c:f>'Fig 3.1 (alternativa)'!$D$6</c:f>
              <c:strCache>
                <c:ptCount val="1"/>
                <c:pt idx="0">
                  <c:v>Germania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8797696184306313E-3"/>
                  <c:y val="-2.6313974555659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7A-467A-9F1E-080C31FD7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3.1 (alternativa)'!$E$4:$Y$4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'Fig 3.1 (alternativa)'!$E$6:$Y$6</c:f>
              <c:numCache>
                <c:formatCode>0.0</c:formatCode>
                <c:ptCount val="9"/>
                <c:pt idx="0">
                  <c:v>7.7220000000000004</c:v>
                </c:pt>
                <c:pt idx="1">
                  <c:v>7.7690000000000001</c:v>
                </c:pt>
                <c:pt idx="2">
                  <c:v>9.2360000000000007</c:v>
                </c:pt>
                <c:pt idx="3">
                  <c:v>9.4139999999999997</c:v>
                </c:pt>
                <c:pt idx="4">
                  <c:v>9.4730000000000008</c:v>
                </c:pt>
                <c:pt idx="5">
                  <c:v>9.5540000000000003</c:v>
                </c:pt>
                <c:pt idx="6">
                  <c:v>9.6379999999999999</c:v>
                </c:pt>
                <c:pt idx="7">
                  <c:v>9.827</c:v>
                </c:pt>
                <c:pt idx="8">
                  <c:v>10.911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7A-467A-9F1E-080C31FD7586}"/>
            </c:ext>
          </c:extLst>
        </c:ser>
        <c:ser>
          <c:idx val="3"/>
          <c:order val="2"/>
          <c:tx>
            <c:strRef>
              <c:f>'Fig 3.1 (alternativa)'!$D$7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EF7A00"/>
              </a:solidFill>
              <a:prstDash val="sysDash"/>
              <a:round/>
            </a:ln>
            <a:effectLst/>
          </c:spPr>
          <c:marker>
            <c:symbol val="square"/>
            <c:size val="10"/>
            <c:spPr>
              <a:solidFill>
                <a:srgbClr val="EF7A00"/>
              </a:solidFill>
              <a:ln w="9525">
                <a:solidFill>
                  <a:srgbClr val="EF7A00"/>
                </a:solidFill>
                <a:prstDash val="sysDash"/>
              </a:ln>
              <a:effectLst/>
            </c:spPr>
          </c:marker>
          <c:dLbls>
            <c:dLbl>
              <c:idx val="8"/>
              <c:layout>
                <c:manualLayout>
                  <c:x val="-1.0559033288725005E-16"/>
                  <c:y val="1.1277417666711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7A-467A-9F1E-080C31FD7586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F7A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3.1 (alternativa)'!$E$4:$Y$4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'Fig 3.1 (alternativa)'!$E$7:$Y$7</c:f>
              <c:numCache>
                <c:formatCode>0.0</c:formatCode>
                <c:ptCount val="9"/>
                <c:pt idx="0">
                  <c:v>5.4960000000000004</c:v>
                </c:pt>
                <c:pt idx="1">
                  <c:v>6.4619999999999997</c:v>
                </c:pt>
                <c:pt idx="2">
                  <c:v>6.9950000000000001</c:v>
                </c:pt>
                <c:pt idx="3">
                  <c:v>6.593</c:v>
                </c:pt>
                <c:pt idx="4">
                  <c:v>6.492</c:v>
                </c:pt>
                <c:pt idx="5">
                  <c:v>6.399</c:v>
                </c:pt>
                <c:pt idx="6">
                  <c:v>6.4130000000000003</c:v>
                </c:pt>
                <c:pt idx="7">
                  <c:v>6.3840000000000003</c:v>
                </c:pt>
                <c:pt idx="8">
                  <c:v>7.3289999999999997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7A-467A-9F1E-080C31FD7586}"/>
            </c:ext>
          </c:extLst>
        </c:ser>
        <c:ser>
          <c:idx val="4"/>
          <c:order val="3"/>
          <c:tx>
            <c:strRef>
              <c:f>'Fig 3.1 (alternativa)'!$D$8</c:f>
              <c:strCache>
                <c:ptCount val="1"/>
                <c:pt idx="0">
                  <c:v>Spagna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4398848092152627E-3"/>
                  <c:y val="-1.5036556888948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7A-467A-9F1E-080C31FD7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3.1 (alternativa)'!$E$4:$Y$4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'Fig 3.1 (alternativa)'!$E$8:$Y$8</c:f>
              <c:numCache>
                <c:formatCode>0.0</c:formatCode>
                <c:ptCount val="9"/>
                <c:pt idx="0">
                  <c:v>4.8520000000000003</c:v>
                </c:pt>
                <c:pt idx="1">
                  <c:v>5.5330000000000004</c:v>
                </c:pt>
                <c:pt idx="2">
                  <c:v>6.7889999999999997</c:v>
                </c:pt>
                <c:pt idx="3">
                  <c:v>6.5090000000000003</c:v>
                </c:pt>
                <c:pt idx="4">
                  <c:v>6.4050000000000002</c:v>
                </c:pt>
                <c:pt idx="5">
                  <c:v>6.31</c:v>
                </c:pt>
                <c:pt idx="6">
                  <c:v>6.3209999999999997</c:v>
                </c:pt>
                <c:pt idx="7">
                  <c:v>6.4539999999999997</c:v>
                </c:pt>
                <c:pt idx="8">
                  <c:v>7.8490000000000002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7A-467A-9F1E-080C31FD7586}"/>
            </c:ext>
          </c:extLst>
        </c:ser>
        <c:ser>
          <c:idx val="5"/>
          <c:order val="4"/>
          <c:tx>
            <c:strRef>
              <c:f>'Fig 3.1 (alternativa)'!$D$9</c:f>
              <c:strCache>
                <c:ptCount val="1"/>
                <c:pt idx="0">
                  <c:v>Regno Unito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0559033288725005E-16"/>
                  <c:y val="2.2554835333422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7A-467A-9F1E-080C31FD7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3.1 (alternativa)'!$E$4:$Y$4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'Fig 3.1 (alternativa)'!$E$9:$Y$9</c:f>
              <c:numCache>
                <c:formatCode>0.0</c:formatCode>
                <c:ptCount val="9"/>
                <c:pt idx="0">
                  <c:v>5.476</c:v>
                </c:pt>
                <c:pt idx="1">
                  <c:v>6.7919999999999998</c:v>
                </c:pt>
                <c:pt idx="2">
                  <c:v>8.0060000000000002</c:v>
                </c:pt>
                <c:pt idx="3">
                  <c:v>7.7789999999999999</c:v>
                </c:pt>
                <c:pt idx="4">
                  <c:v>7.7720000000000002</c:v>
                </c:pt>
                <c:pt idx="5">
                  <c:v>7.6310000000000002</c:v>
                </c:pt>
                <c:pt idx="6">
                  <c:v>7.6580000000000004</c:v>
                </c:pt>
                <c:pt idx="7">
                  <c:v>7.8360000000000003</c:v>
                </c:pt>
                <c:pt idx="8">
                  <c:v>9.923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7A-467A-9F1E-080C31FD7586}"/>
            </c:ext>
          </c:extLst>
        </c:ser>
        <c:ser>
          <c:idx val="6"/>
          <c:order val="5"/>
          <c:tx>
            <c:strRef>
              <c:f>'Fig 3.1 (alternativa)'!$D$10</c:f>
              <c:strCache>
                <c:ptCount val="1"/>
                <c:pt idx="0">
                  <c:v>Stati Uniti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7A-467A-9F1E-080C31FD7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3.1 (alternativa)'!$E$4:$Y$4</c:f>
              <c:numCache>
                <c:formatCode>General</c:formatCode>
                <c:ptCount val="9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'Fig 3.1 (alternativa)'!$E$10:$Y$10</c:f>
              <c:numCache>
                <c:formatCode>0.0</c:formatCode>
                <c:ptCount val="9"/>
                <c:pt idx="0">
                  <c:v>5.5430000000000001</c:v>
                </c:pt>
                <c:pt idx="1">
                  <c:v>6.6280000000000001</c:v>
                </c:pt>
                <c:pt idx="2">
                  <c:v>7.8890000000000002</c:v>
                </c:pt>
                <c:pt idx="3">
                  <c:v>13.664</c:v>
                </c:pt>
                <c:pt idx="4">
                  <c:v>13.912000000000001</c:v>
                </c:pt>
                <c:pt idx="5">
                  <c:v>13.89</c:v>
                </c:pt>
                <c:pt idx="6">
                  <c:v>13.795999999999999</c:v>
                </c:pt>
                <c:pt idx="7">
                  <c:v>13.813000000000001</c:v>
                </c:pt>
                <c:pt idx="8">
                  <c:v>15.949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7A-467A-9F1E-080C31FD7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168568"/>
        <c:axId val="508168896"/>
        <c:extLst/>
      </c:lineChart>
      <c:catAx>
        <c:axId val="50816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8168896"/>
        <c:crosses val="autoZero"/>
        <c:auto val="1"/>
        <c:lblAlgn val="ctr"/>
        <c:lblOffset val="100"/>
        <c:noMultiLvlLbl val="0"/>
      </c:catAx>
      <c:valAx>
        <c:axId val="50816889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816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'Tasso di copertura del bisogno'!$D$2</c:f>
              <c:strCache>
                <c:ptCount val="1"/>
                <c:pt idx="0">
                  <c:v>Tasso di copertura servizi socio-sanitari</c:v>
                </c:pt>
              </c:strCache>
            </c:strRef>
          </c:tx>
          <c:spPr>
            <a:solidFill>
              <a:srgbClr val="FFA24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24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46-BE43-95C8-A67E3AD23B9C}"/>
              </c:ext>
            </c:extLst>
          </c:dPt>
          <c:dPt>
            <c:idx val="2"/>
            <c:invertIfNegative val="0"/>
            <c:bubble3D val="0"/>
            <c:spPr>
              <a:solidFill>
                <a:srgbClr val="F07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6-BE43-95C8-A67E3AD23B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46AD"/>
                        </a:solidFill>
                      </a:rPr>
                      <a:t>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E46-BE43-95C8-A67E3AD23B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46AD"/>
                        </a:solidFill>
                      </a:rPr>
                      <a:t>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46-BE43-95C8-A67E3AD23B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46AD"/>
                        </a:solidFill>
                      </a:rPr>
                      <a:t>21,5%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46-BE43-95C8-A67E3AD23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65F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'Tasso di copertura del bisogno'!$B$3:$B$5</c:f>
              <c:strCache>
                <c:ptCount val="3"/>
                <c:pt idx="0">
                  <c:v>Residenziale</c:v>
                </c:pt>
                <c:pt idx="1">
                  <c:v>Semiresidenziale</c:v>
                </c:pt>
                <c:pt idx="2">
                  <c:v>Domiciliare (ADI)</c:v>
                </c:pt>
              </c:strCache>
            </c:strRef>
          </c:cat>
          <c:val>
            <c:numRef>
              <c:f>'Tasso di copertura del bisogno'!$D$3:$D$5</c:f>
              <c:numCache>
                <c:formatCode>0%</c:formatCode>
                <c:ptCount val="3"/>
                <c:pt idx="0">
                  <c:v>7.6127452717626123E-2</c:v>
                </c:pt>
                <c:pt idx="1">
                  <c:v>7.3165154945942111E-3</c:v>
                </c:pt>
                <c:pt idx="2">
                  <c:v>0.22085987039134664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6-BE43-95C8-A67E3AD23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74255"/>
        <c:axId val="202777167"/>
      </c:barChart>
      <c:catAx>
        <c:axId val="20277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4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2777167"/>
        <c:crosses val="autoZero"/>
        <c:auto val="1"/>
        <c:lblAlgn val="ctr"/>
        <c:lblOffset val="100"/>
        <c:noMultiLvlLbl val="0"/>
      </c:catAx>
      <c:valAx>
        <c:axId val="2027771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77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C462C-C373-4709-8F1C-0A32AEE72686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0006-3C10-40AE-9AAD-5B47A6366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65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1E2B-E535-B045-B43C-3312BDDB5282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45D-5E7F-D44E-82F5-EDC4F432A4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0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1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1a014e7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1a014e7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2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7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31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162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4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81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18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36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46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25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2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0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55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chivio/Archivio_Graphicamente/BOCCONI/REBRANDING%202017/LOGHI%202017/BRAND%20NAME/PNG/BRAND%20NAME_RGB_pos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Macintosh%20HD/Users/Valentina/Documents/%E2%80%A2%20vale_IN%20CORSO%20%E2%80%A2/BOCCONI%20Rebranding%202017/3-PPT/progetto/img/4-3/Quote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635" y="2221312"/>
            <a:ext cx="4426989" cy="692497"/>
          </a:xfrm>
        </p:spPr>
        <p:txBody>
          <a:bodyPr wrap="square" lIns="0" tIns="0" rIns="0" bIns="0" anchor="b" anchorCtr="0">
            <a:spAutoFit/>
          </a:bodyPr>
          <a:lstStyle>
            <a:lvl1pPr algn="r">
              <a:lnSpc>
                <a:spcPts val="2700"/>
              </a:lnSpc>
              <a:defRPr sz="2300" b="1" i="0" cap="all" spc="100">
                <a:solidFill>
                  <a:srgbClr val="0046AD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4503" y="3009351"/>
            <a:ext cx="4020121" cy="246221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600" b="0" i="0">
                <a:solidFill>
                  <a:srgbClr val="0046AD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cover-brandnam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91" y="-168833"/>
            <a:ext cx="3478963" cy="1580929"/>
          </a:xfrm>
          <a:prstGeom prst="rect">
            <a:avLst/>
          </a:prstGeom>
        </p:spPr>
      </p:pic>
      <p:pic>
        <p:nvPicPr>
          <p:cNvPr id="9" name="masterbran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195842"/>
            <a:ext cx="1871388" cy="7955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12" y="4546422"/>
            <a:ext cx="1552297" cy="3287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6" y="1137065"/>
            <a:ext cx="3126990" cy="30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2" y="1303200"/>
            <a:ext cx="3645631" cy="13234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7826"/>
            <a:ext cx="3765550" cy="13234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olo 22"/>
          <p:cNvSpPr>
            <a:spLocks noGrp="1"/>
          </p:cNvSpPr>
          <p:nvPr userDrawn="1">
            <p:ph type="title"/>
          </p:nvPr>
        </p:nvSpPr>
        <p:spPr>
          <a:xfrm>
            <a:off x="712788" y="497392"/>
            <a:ext cx="8229600" cy="538609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8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6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12792" y="1893175"/>
            <a:ext cx="3645631" cy="73866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200"/>
            </a:lvl2pPr>
            <a:lvl3pPr marL="446088" indent="-171450">
              <a:buClr>
                <a:schemeClr val="tx2"/>
              </a:buClr>
              <a:buSzPct val="120000"/>
              <a:buFont typeface="Arial"/>
              <a:buChar char="•"/>
              <a:defRPr sz="1200"/>
            </a:lvl3pPr>
            <a:lvl4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4pPr>
            <a:lvl5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olo 22"/>
          <p:cNvSpPr>
            <a:spLocks noGrp="1"/>
          </p:cNvSpPr>
          <p:nvPr userDrawn="1">
            <p:ph type="title" hasCustomPrompt="1"/>
          </p:nvPr>
        </p:nvSpPr>
        <p:spPr>
          <a:xfrm>
            <a:off x="712788" y="498533"/>
            <a:ext cx="8229600" cy="538609"/>
          </a:xfrm>
        </p:spPr>
        <p:txBody>
          <a:bodyPr/>
          <a:lstStyle/>
          <a:p>
            <a:r>
              <a:rPr lang="it-IT" dirty="0"/>
              <a:t>Layout List</a:t>
            </a:r>
          </a:p>
        </p:txBody>
      </p:sp>
      <p:sp>
        <p:nvSpPr>
          <p:cNvPr id="11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3" y="1298575"/>
            <a:ext cx="7351183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2" name="Content Placeholder 2"/>
          <p:cNvSpPr>
            <a:spLocks noGrp="1"/>
          </p:cNvSpPr>
          <p:nvPr userDrawn="1">
            <p:ph sz="half" idx="14" hasCustomPrompt="1"/>
          </p:nvPr>
        </p:nvSpPr>
        <p:spPr>
          <a:xfrm>
            <a:off x="4894266" y="1893175"/>
            <a:ext cx="3645631" cy="73866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  <a:lvl2pPr marL="0" indent="0">
              <a:buNone/>
              <a:defRPr sz="1200"/>
            </a:lvl2pPr>
            <a:lvl3pPr marL="446088" indent="-171450">
              <a:buClr>
                <a:schemeClr val="tx2"/>
              </a:buClr>
              <a:buSzPct val="120000"/>
              <a:buFont typeface="Arial"/>
              <a:buChar char="•"/>
              <a:defRPr sz="1200"/>
            </a:lvl3pPr>
            <a:lvl4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4pPr>
            <a:lvl5pPr marL="620713" indent="-171450">
              <a:buFont typeface="Arial"/>
              <a:buChar char="•"/>
              <a:defRPr sz="1000">
                <a:latin typeface="Roboto Slab Regular"/>
                <a:cs typeface="Roboto Slab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Rettangolo 17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9" name="Rettangolo 18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1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7553" y="501581"/>
            <a:ext cx="8229600" cy="53860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Title Slide Layout 2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2791" y="1898739"/>
            <a:ext cx="3488971" cy="200055"/>
          </a:xfrm>
        </p:spPr>
        <p:txBody>
          <a:bodyPr anchor="t" anchorCtr="0"/>
          <a:lstStyle>
            <a:lvl1pPr marL="0" indent="0">
              <a:buNone/>
              <a:defRPr sz="13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2791" y="2209933"/>
            <a:ext cx="3488971" cy="1477328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900616" y="1898738"/>
            <a:ext cx="3513137" cy="200055"/>
          </a:xfrm>
        </p:spPr>
        <p:txBody>
          <a:bodyPr anchor="t" anchorCtr="0"/>
          <a:lstStyle>
            <a:lvl1pPr marL="0" indent="0">
              <a:buNone/>
              <a:defRPr sz="13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2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94263" y="2209932"/>
            <a:ext cx="3453870" cy="1477328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7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298575"/>
            <a:ext cx="7766050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20" name="Rettangolo 19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4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497582"/>
            <a:ext cx="8229600" cy="53860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Layout 3 </a:t>
            </a:r>
            <a:r>
              <a:rPr lang="it-IT" dirty="0" err="1"/>
              <a:t>columns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2791" y="1889126"/>
            <a:ext cx="2250545" cy="477054"/>
          </a:xfrm>
        </p:spPr>
        <p:txBody>
          <a:bodyPr anchor="t" anchorCtr="0"/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2791" y="2445885"/>
            <a:ext cx="2250545" cy="89255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949" y="1889125"/>
            <a:ext cx="2236787" cy="477054"/>
          </a:xfrm>
        </p:spPr>
        <p:txBody>
          <a:bodyPr anchor="t" anchorCtr="0"/>
          <a:lstStyle>
            <a:lvl1pPr marL="0" indent="0">
              <a:buNone/>
              <a:defRPr sz="13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2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291949" y="2445885"/>
            <a:ext cx="2236787" cy="89255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1" hasCustomPrompt="1"/>
          </p:nvPr>
        </p:nvSpPr>
        <p:spPr>
          <a:xfrm>
            <a:off x="5860524" y="1889126"/>
            <a:ext cx="2250545" cy="477054"/>
          </a:xfrm>
        </p:spPr>
        <p:txBody>
          <a:bodyPr anchor="t" anchorCtr="0"/>
          <a:lstStyle>
            <a:lvl1pPr marL="0" indent="0">
              <a:buNone/>
              <a:defRPr sz="13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3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5"/>
          <p:cNvSpPr>
            <a:spLocks noGrp="1"/>
          </p:cNvSpPr>
          <p:nvPr userDrawn="1">
            <p:ph sz="quarter" idx="12"/>
          </p:nvPr>
        </p:nvSpPr>
        <p:spPr>
          <a:xfrm>
            <a:off x="5860524" y="2445885"/>
            <a:ext cx="2250545" cy="89255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313994"/>
            <a:ext cx="7766050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20" name="Rettangolo 19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21" name="Rettangolo 20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6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497582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image 1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46662" y="2742111"/>
            <a:ext cx="1267091" cy="769441"/>
          </a:xfrm>
        </p:spPr>
        <p:txBody>
          <a:bodyPr anchor="b" anchorCtr="0"/>
          <a:lstStyle>
            <a:lvl1pPr marL="0" indent="0">
              <a:buNone/>
              <a:defRPr sz="5000" b="0" baseline="0">
                <a:solidFill>
                  <a:srgbClr val="0046AD"/>
                </a:solidFill>
                <a:latin typeface="Roboto Slab Light"/>
                <a:cs typeface="Roboto Slab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46662" y="3638552"/>
            <a:ext cx="1267091" cy="615553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850900" indent="0">
              <a:buNone/>
              <a:defRPr sz="10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298575"/>
            <a:ext cx="7766050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4"/>
          </p:nvPr>
        </p:nvSpPr>
        <p:spPr>
          <a:xfrm>
            <a:off x="717550" y="1736725"/>
            <a:ext cx="6089650" cy="2509838"/>
          </a:xfrm>
          <a:solidFill>
            <a:srgbClr val="D9D9D9"/>
          </a:solidFill>
        </p:spPr>
        <p:txBody>
          <a:bodyPr>
            <a:noAutofit/>
          </a:bodyPr>
          <a:lstStyle/>
          <a:p>
            <a:endParaRPr lang="it-IT"/>
          </a:p>
        </p:txBody>
      </p:sp>
      <p:sp>
        <p:nvSpPr>
          <p:cNvPr id="17" name="Rettangolo 16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8" name="Rettangolo 17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496441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image 2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300218"/>
            <a:ext cx="7766050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4"/>
          </p:nvPr>
        </p:nvSpPr>
        <p:spPr>
          <a:xfrm>
            <a:off x="3293535" y="1889125"/>
            <a:ext cx="5120217" cy="2357438"/>
          </a:xfrm>
          <a:solidFill>
            <a:srgbClr val="D9D9D9"/>
          </a:solidFill>
        </p:spPr>
        <p:txBody>
          <a:bodyPr>
            <a:noAutofit/>
          </a:bodyPr>
          <a:lstStyle/>
          <a:p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" hasCustomPrompt="1"/>
          </p:nvPr>
        </p:nvSpPr>
        <p:spPr>
          <a:xfrm>
            <a:off x="712791" y="1899762"/>
            <a:ext cx="2250545" cy="477054"/>
          </a:xfrm>
        </p:spPr>
        <p:txBody>
          <a:bodyPr anchor="t" anchorCtr="0"/>
          <a:lstStyle>
            <a:lvl1pPr marL="0" indent="0">
              <a:buNone/>
              <a:defRPr sz="13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3"/>
          <p:cNvSpPr>
            <a:spLocks noGrp="1"/>
          </p:cNvSpPr>
          <p:nvPr userDrawn="1">
            <p:ph sz="half" idx="2"/>
          </p:nvPr>
        </p:nvSpPr>
        <p:spPr>
          <a:xfrm>
            <a:off x="712791" y="2456521"/>
            <a:ext cx="2250545" cy="89255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20" name="Rettangolo 19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501045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Chart</a:t>
            </a:r>
          </a:p>
        </p:txBody>
      </p:sp>
      <p:sp>
        <p:nvSpPr>
          <p:cNvPr id="9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298575"/>
            <a:ext cx="7766050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7" name="Segnaposto testo 2"/>
          <p:cNvSpPr>
            <a:spLocks noGrp="1"/>
          </p:cNvSpPr>
          <p:nvPr userDrawn="1">
            <p:ph type="body" idx="1" hasCustomPrompt="1"/>
          </p:nvPr>
        </p:nvSpPr>
        <p:spPr>
          <a:xfrm>
            <a:off x="6798736" y="3030471"/>
            <a:ext cx="1615017" cy="446276"/>
          </a:xfrm>
        </p:spPr>
        <p:txBody>
          <a:bodyPr anchor="t" anchorCtr="0"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SUBTITLE 1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8" name="Segnaposto contenuto 3"/>
          <p:cNvSpPr>
            <a:spLocks noGrp="1"/>
          </p:cNvSpPr>
          <p:nvPr userDrawn="1">
            <p:ph sz="half" idx="2"/>
          </p:nvPr>
        </p:nvSpPr>
        <p:spPr>
          <a:xfrm>
            <a:off x="6798736" y="3692565"/>
            <a:ext cx="1615017" cy="553998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8509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grafico 3"/>
          <p:cNvSpPr>
            <a:spLocks noGrp="1"/>
          </p:cNvSpPr>
          <p:nvPr userDrawn="1">
            <p:ph type="chart" sz="quarter" idx="14"/>
          </p:nvPr>
        </p:nvSpPr>
        <p:spPr>
          <a:xfrm>
            <a:off x="717550" y="1714500"/>
            <a:ext cx="5734050" cy="2532063"/>
          </a:xfrm>
          <a:solidFill>
            <a:srgbClr val="D9D9D9"/>
          </a:solidFill>
        </p:spPr>
        <p:txBody>
          <a:bodyPr>
            <a:noAutofit/>
          </a:bodyPr>
          <a:lstStyle/>
          <a:p>
            <a:endParaRPr lang="it-IT"/>
          </a:p>
        </p:txBody>
      </p:sp>
      <p:sp>
        <p:nvSpPr>
          <p:cNvPr id="19" name="Rettangolo 18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20" name="Rettangolo 19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88" y="496441"/>
            <a:ext cx="8229600" cy="5386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Layout with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 userDrawn="1">
            <p:ph type="tbl" sz="quarter" idx="14"/>
          </p:nvPr>
        </p:nvSpPr>
        <p:spPr>
          <a:xfrm>
            <a:off x="712788" y="1298576"/>
            <a:ext cx="7700962" cy="2947988"/>
          </a:xfrm>
          <a:solidFill>
            <a:srgbClr val="D9D9D9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8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0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505790"/>
            <a:ext cx="8229600" cy="538609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4" name="Rettangolo 13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0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582307"/>
            <a:ext cx="7584138" cy="463802"/>
          </a:xfrm>
        </p:spPr>
        <p:txBody>
          <a:bodyPr/>
          <a:lstStyle>
            <a:lvl1pPr>
              <a:lnSpc>
                <a:spcPts val="35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298575"/>
            <a:ext cx="7584138" cy="1246495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7660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D284-FC80-F341-9EB0-EC979963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3074-645A-5F4E-9320-4CBFE7279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8106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1D334A78-3BF1-4B7B-BFD7-F568CAE7D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9569" y="114300"/>
            <a:ext cx="6642702" cy="7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317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85788" y="449153"/>
            <a:ext cx="8143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785813" y="964396"/>
            <a:ext cx="8143875" cy="124649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089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2339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9569" y="1005576"/>
            <a:ext cx="8335142" cy="1246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140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425210"/>
            <a:ext cx="7584138" cy="463802"/>
          </a:xfrm>
        </p:spPr>
        <p:txBody>
          <a:bodyPr anchor="t" anchorCtr="0"/>
          <a:lstStyle>
            <a:lvl1pPr>
              <a:lnSpc>
                <a:spcPts val="35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659336"/>
            <a:ext cx="7584138" cy="1246495"/>
          </a:xfr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902763"/>
            <a:ext cx="7584138" cy="276999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9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it-IT" dirty="0"/>
              <a:t>CLICK TO EDIT SUBTITLE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708025" y="1302147"/>
            <a:ext cx="3100388" cy="20005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 b="1">
                <a:solidFill>
                  <a:schemeClr val="tx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TITLE PARAGRAPH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8" name="Rettangolo 17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2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88" y="571248"/>
            <a:ext cx="7584138" cy="463802"/>
          </a:xfrm>
        </p:spPr>
        <p:txBody>
          <a:bodyPr/>
          <a:lstStyle>
            <a:lvl1pPr>
              <a:lnSpc>
                <a:spcPts val="35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Bullet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889522"/>
            <a:ext cx="7584138" cy="1261884"/>
          </a:xfrm>
        </p:spPr>
        <p:txBody>
          <a:bodyPr wrap="square" lIns="0" tIns="0" rIns="0" bIns="0">
            <a:spAutoFit/>
          </a:bodyPr>
          <a:lstStyle>
            <a:lvl1pPr>
              <a:buClr>
                <a:schemeClr val="tx2"/>
              </a:buClr>
              <a:defRPr sz="1300">
                <a:solidFill>
                  <a:schemeClr val="tx2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egnaposto testo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7550" y="1307511"/>
            <a:ext cx="7766050" cy="215444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500"/>
            </a:lvl2pPr>
            <a:lvl3pPr marL="8509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Standfirst</a:t>
            </a:r>
            <a:r>
              <a:rPr lang="it-IT" dirty="0"/>
              <a:t> text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7" name="Rettangolo 16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90" y="575957"/>
            <a:ext cx="5552545" cy="463802"/>
          </a:xfrm>
        </p:spPr>
        <p:txBody>
          <a:bodyPr/>
          <a:lstStyle>
            <a:lvl1pPr>
              <a:lnSpc>
                <a:spcPts val="3500"/>
              </a:lnSpc>
              <a:defRPr sz="30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Index Layout 1</a:t>
            </a: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8028" y="1309758"/>
            <a:ext cx="3432175" cy="1261884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93663" indent="-93663">
              <a:spcAft>
                <a:spcPts val="1200"/>
              </a:spcAft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97441" y="1309758"/>
            <a:ext cx="3432175" cy="1184940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93663" indent="-93663">
              <a:buFont typeface="Arial"/>
              <a:buChar char="–"/>
              <a:defRPr sz="12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3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-3175" y="207750"/>
            <a:ext cx="3296708" cy="4935750"/>
          </a:xfrm>
          <a:prstGeom prst="rect">
            <a:avLst/>
          </a:prstGeom>
          <a:solidFill>
            <a:srgbClr val="006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2790" y="597298"/>
            <a:ext cx="2419879" cy="876308"/>
          </a:xfrm>
        </p:spPr>
        <p:txBody>
          <a:bodyPr anchor="t" anchorCtr="0"/>
          <a:lstStyle>
            <a:lvl1pPr>
              <a:lnSpc>
                <a:spcPts val="34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Index </a:t>
            </a:r>
            <a:br>
              <a:rPr lang="en-US" dirty="0"/>
            </a:br>
            <a:r>
              <a:rPr lang="en-US" dirty="0"/>
              <a:t>Layout 2</a:t>
            </a:r>
          </a:p>
        </p:txBody>
      </p:sp>
      <p:sp>
        <p:nvSpPr>
          <p:cNvPr id="16" name="Segnaposto testo 15"/>
          <p:cNvSpPr>
            <a:spLocks noGrp="1"/>
          </p:cNvSpPr>
          <p:nvPr userDrawn="1">
            <p:ph type="body" sz="quarter" idx="10"/>
          </p:nvPr>
        </p:nvSpPr>
        <p:spPr>
          <a:xfrm>
            <a:off x="712788" y="2297067"/>
            <a:ext cx="2487612" cy="40011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9" name="Segnaposto testo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38550" y="798666"/>
            <a:ext cx="4775200" cy="1215717"/>
          </a:xfrm>
        </p:spPr>
        <p:txBody>
          <a:bodyPr/>
          <a:lstStyle>
            <a:lvl1pPr marL="0" indent="0">
              <a:buNone/>
              <a:defRPr sz="1300" b="1">
                <a:latin typeface="Open Sans"/>
                <a:cs typeface="Open Sans"/>
              </a:defRPr>
            </a:lvl1pPr>
            <a:lvl2pPr marL="180975" indent="-180975">
              <a:buFont typeface="Arial"/>
              <a:buChar char="–"/>
              <a:defRPr sz="1300"/>
            </a:lvl2pPr>
            <a:lvl3pPr marL="541338" indent="-92075">
              <a:buClr>
                <a:schemeClr val="tx2"/>
              </a:buClr>
              <a:defRPr sz="1200"/>
            </a:lvl3pPr>
            <a:lvl4pPr marL="896938" indent="-177800">
              <a:defRPr sz="1000"/>
            </a:lvl4pPr>
            <a:lvl5pPr marL="896938" indent="-177800">
              <a:defRPr sz="1000"/>
            </a:lvl5pPr>
          </a:lstStyle>
          <a:p>
            <a:pPr lvl="0"/>
            <a:r>
              <a:rPr lang="it-IT" dirty="0"/>
              <a:t>CHAPTER TITLE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5" name="Segnaposto tes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717553" y="53675"/>
            <a:ext cx="2997197" cy="153888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8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5" y="4225786"/>
            <a:ext cx="1871389" cy="79551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2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2670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23" y="2281761"/>
            <a:ext cx="7772400" cy="353943"/>
          </a:xfrm>
        </p:spPr>
        <p:txBody>
          <a:bodyPr anchor="t"/>
          <a:lstStyle>
            <a:lvl1pPr algn="r">
              <a:defRPr sz="2300" b="1" cap="all" spc="1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5363" y="1036150"/>
            <a:ext cx="7772400" cy="1231106"/>
          </a:xfrm>
        </p:spPr>
        <p:txBody>
          <a:bodyPr lIns="0" tIns="0" rIns="0" bIns="0" anchor="b" anchorCtr="0">
            <a:spAutoFit/>
          </a:bodyPr>
          <a:lstStyle>
            <a:lvl1pPr marL="0" indent="0" algn="r">
              <a:buNone/>
              <a:defRPr sz="8000">
                <a:solidFill>
                  <a:srgbClr val="0046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0.0</a:t>
            </a:r>
          </a:p>
        </p:txBody>
      </p:sp>
      <p:pic>
        <p:nvPicPr>
          <p:cNvPr id="9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361949" y="354013"/>
            <a:ext cx="8412163" cy="4549775"/>
          </a:xfrm>
          <a:prstGeom prst="rect">
            <a:avLst/>
          </a:prstGeom>
          <a:solidFill>
            <a:srgbClr val="0065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Quote.png" descr="/Volumes/Macintosh HD/Users/Valentina/Documents/• vale_IN CORSO •/BOCCONI Rebranding 2017/3-PPT/progetto/img/4-3/Quote.png"/>
          <p:cNvPicPr>
            <a:picLocks noChangeAspect="1"/>
          </p:cNvPicPr>
          <p:nvPr userDrawn="1"/>
        </p:nvPicPr>
        <p:blipFill>
          <a:blip r:embed="rId2" r:link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40" y="-158757"/>
            <a:ext cx="5735574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025" y="2523058"/>
            <a:ext cx="4475427" cy="403529"/>
          </a:xfrm>
        </p:spPr>
        <p:txBody>
          <a:bodyPr anchor="t"/>
          <a:lstStyle>
            <a:lvl1pPr algn="l">
              <a:lnSpc>
                <a:spcPts val="3200"/>
              </a:lnSpc>
              <a:defRPr sz="2400" b="0" cap="none" spc="0">
                <a:solidFill>
                  <a:schemeClr val="bg1"/>
                </a:solidFill>
                <a:latin typeface="Roboto Slab Light"/>
                <a:cs typeface="Roboto Slab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748" y="3492502"/>
            <a:ext cx="4321704" cy="184666"/>
          </a:xfrm>
        </p:spPr>
        <p:txBody>
          <a:bodyPr wrap="square" lIns="0" tIns="0" rIns="0" bIns="0" anchor="b" anchorCtr="0">
            <a:sp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| NAME SURNAME</a:t>
            </a:r>
          </a:p>
        </p:txBody>
      </p:sp>
    </p:spTree>
    <p:extLst>
      <p:ext uri="{BB962C8B-B14F-4D97-AF65-F5344CB8AC3E}">
        <p14:creationId xmlns:p14="http://schemas.microsoft.com/office/powerpoint/2010/main" val="135371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12791" y="568715"/>
            <a:ext cx="3215745" cy="53860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Title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12791" y="370566"/>
            <a:ext cx="3488971" cy="215444"/>
          </a:xfrm>
        </p:spPr>
        <p:txBody>
          <a:bodyPr anchor="t" anchorCtr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EYELET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2788" y="1298575"/>
            <a:ext cx="3601764" cy="430887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err="1"/>
              <a:t>Summary</a:t>
            </a:r>
            <a:r>
              <a:rPr lang="it-IT" dirty="0"/>
              <a:t> - Fare clic per modificare gli stili del testo dello schema</a:t>
            </a:r>
          </a:p>
        </p:txBody>
      </p:sp>
      <p:sp>
        <p:nvSpPr>
          <p:cNvPr id="8" name="Segnaposto immagine 7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2" y="287999"/>
            <a:ext cx="4202113" cy="389160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it-IT" dirty="0"/>
              <a:t>Trascinare l’immagine su un segnaposto o fare click sull’icona per aggiungerla</a:t>
            </a:r>
          </a:p>
        </p:txBody>
      </p:sp>
      <p:sp>
        <p:nvSpPr>
          <p:cNvPr id="20" name="Rettangolo 19"/>
          <p:cNvSpPr/>
          <p:nvPr userDrawn="1"/>
        </p:nvSpPr>
        <p:spPr>
          <a:xfrm>
            <a:off x="0" y="0"/>
            <a:ext cx="8413750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indent="0" algn="l"/>
            <a:endParaRPr lang="it-IT" sz="1200" dirty="0">
              <a:latin typeface="Open Sans"/>
              <a:cs typeface="Open Sans"/>
            </a:endParaRPr>
          </a:p>
        </p:txBody>
      </p:sp>
      <p:sp>
        <p:nvSpPr>
          <p:cNvPr id="21" name="Rettangolo 20"/>
          <p:cNvSpPr/>
          <p:nvPr userDrawn="1"/>
        </p:nvSpPr>
        <p:spPr>
          <a:xfrm>
            <a:off x="8413750" y="0"/>
            <a:ext cx="730250" cy="28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8413750" y="-1"/>
            <a:ext cx="73025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000" smtClean="0">
                <a:solidFill>
                  <a:schemeClr val="bg1"/>
                </a:solidFill>
                <a:latin typeface="Open Sans"/>
                <a:cs typeface="Open Sans"/>
              </a:rPr>
              <a:t>‹N›</a:t>
            </a:fld>
            <a:endParaRPr lang="it-IT" sz="1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7553" y="67055"/>
            <a:ext cx="2997197" cy="153888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None/>
              <a:defRPr/>
            </a:lvl2pPr>
            <a:lvl3pPr marL="8509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CLICK TO EDIT CHAPTER TITLE</a:t>
            </a:r>
          </a:p>
        </p:txBody>
      </p:sp>
      <p:pic>
        <p:nvPicPr>
          <p:cNvPr id="14" name="masterbr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" y="4433616"/>
            <a:ext cx="1619328" cy="6883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5" y="4770220"/>
            <a:ext cx="948498" cy="2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3" y="573385"/>
            <a:ext cx="8229600" cy="461665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2" y="1298575"/>
            <a:ext cx="7523547" cy="12464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  <p:sldLayoutId id="2147493457" r:id="rId2"/>
    <p:sldLayoutId id="2147493480" r:id="rId3"/>
    <p:sldLayoutId id="2147493474" r:id="rId4"/>
    <p:sldLayoutId id="2147493470" r:id="rId5"/>
    <p:sldLayoutId id="2147493469" r:id="rId6"/>
    <p:sldLayoutId id="2147493460" r:id="rId7"/>
    <p:sldLayoutId id="2147493467" r:id="rId8"/>
    <p:sldLayoutId id="2147493468" r:id="rId9"/>
    <p:sldLayoutId id="2147493459" r:id="rId10"/>
    <p:sldLayoutId id="2147493475" r:id="rId11"/>
    <p:sldLayoutId id="2147493465" r:id="rId12"/>
    <p:sldLayoutId id="2147493471" r:id="rId13"/>
    <p:sldLayoutId id="2147493472" r:id="rId14"/>
    <p:sldLayoutId id="2147493473" r:id="rId15"/>
    <p:sldLayoutId id="2147493476" r:id="rId16"/>
    <p:sldLayoutId id="2147493477" r:id="rId17"/>
    <p:sldLayoutId id="2147493463" r:id="rId18"/>
    <p:sldLayoutId id="2147493464" r:id="rId19"/>
    <p:sldLayoutId id="2147493481" r:id="rId20"/>
    <p:sldLayoutId id="2147493488" r:id="rId21"/>
    <p:sldLayoutId id="2147493492" r:id="rId22"/>
    <p:sldLayoutId id="2147493494" r:id="rId23"/>
    <p:sldLayoutId id="2147493495" r:id="rId24"/>
    <p:sldLayoutId id="2147493496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68288" indent="-26828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Lucida Grande"/>
        <a:buChar char="—"/>
        <a:defRPr sz="1300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63023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Arial"/>
        <a:buChar char="•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987425" indent="-136525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‑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1525588" indent="-1539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1973263" indent="-1444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chart" Target="../charts/chart9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63152" y="2370553"/>
            <a:ext cx="5773271" cy="718787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it-IT" sz="2000" b="1" cap="all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EVIDENZE SU SOCIETA’ E SSN:</a:t>
            </a:r>
          </a:p>
          <a:p>
            <a:pPr>
              <a:lnSpc>
                <a:spcPts val="2600"/>
              </a:lnSpc>
            </a:pPr>
            <a:r>
              <a:rPr lang="it-IT" sz="2000" b="1" cap="all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 PRIORITA’?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59651" y="3752205"/>
            <a:ext cx="3398268" cy="6924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ts val="1780"/>
              </a:lnSpc>
            </a:pPr>
            <a:r>
              <a:rPr lang="it-IT" sz="1500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Francesco Longo</a:t>
            </a:r>
          </a:p>
          <a:p>
            <a:pPr algn="r">
              <a:lnSpc>
                <a:spcPts val="1780"/>
              </a:lnSpc>
            </a:pPr>
            <a:r>
              <a:rPr lang="it-IT" sz="1500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CERGAS, SDA Bocconi</a:t>
            </a:r>
          </a:p>
          <a:p>
            <a:pPr algn="r">
              <a:lnSpc>
                <a:spcPts val="1780"/>
              </a:lnSpc>
            </a:pPr>
            <a:r>
              <a:rPr lang="it-IT" sz="1500" dirty="0" err="1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FNOMCeO</a:t>
            </a:r>
            <a:r>
              <a:rPr lang="it-IT" sz="1500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Roma, 23 ottobre 2023</a:t>
            </a:r>
          </a:p>
        </p:txBody>
      </p:sp>
    </p:spTree>
    <p:extLst>
      <p:ext uri="{BB962C8B-B14F-4D97-AF65-F5344CB8AC3E}">
        <p14:creationId xmlns:p14="http://schemas.microsoft.com/office/powerpoint/2010/main" val="166422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748" y="328077"/>
            <a:ext cx="8759852" cy="416076"/>
          </a:xfrm>
        </p:spPr>
        <p:txBody>
          <a:bodyPr/>
          <a:lstStyle/>
          <a:p>
            <a:r>
              <a:rPr lang="it-IT" sz="2400" b="1" dirty="0">
                <a:solidFill>
                  <a:srgbClr val="0046AD"/>
                </a:solidFill>
              </a:rPr>
              <a:t>..E la finanza pubblica ha altri «sentieri obbligati»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63E6E74-8468-41DD-BDF9-841FF7EA8B0D}"/>
              </a:ext>
            </a:extLst>
          </p:cNvPr>
          <p:cNvSpPr txBox="1"/>
          <p:nvPr/>
        </p:nvSpPr>
        <p:spPr>
          <a:xfrm>
            <a:off x="6460828" y="1765914"/>
            <a:ext cx="1045802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+69 </a:t>
            </a:r>
            <a:r>
              <a:rPr lang="it-IT" sz="1600" b="1" dirty="0" err="1">
                <a:solidFill>
                  <a:srgbClr val="C00000"/>
                </a:solidFill>
              </a:rPr>
              <a:t>mld</a:t>
            </a:r>
            <a:r>
              <a:rPr lang="it-IT" sz="1600" b="1" dirty="0">
                <a:solidFill>
                  <a:srgbClr val="C00000"/>
                </a:solidFill>
              </a:rPr>
              <a:t>€, + 24%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11A2C6C-9B40-4ABF-AB8A-A88C4C9ED756}"/>
              </a:ext>
            </a:extLst>
          </p:cNvPr>
          <p:cNvSpPr txBox="1"/>
          <p:nvPr/>
        </p:nvSpPr>
        <p:spPr>
          <a:xfrm>
            <a:off x="6530655" y="2562277"/>
            <a:ext cx="90614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+23 </a:t>
            </a:r>
            <a:r>
              <a:rPr lang="it-IT" sz="1600" b="1" dirty="0" err="1">
                <a:solidFill>
                  <a:srgbClr val="C00000"/>
                </a:solidFill>
              </a:rPr>
              <a:t>mld</a:t>
            </a:r>
            <a:r>
              <a:rPr lang="it-IT" sz="1600" b="1" dirty="0">
                <a:solidFill>
                  <a:srgbClr val="C00000"/>
                </a:solidFill>
              </a:rPr>
              <a:t>€, + 36%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8B4858A-009F-4084-853A-87B17BE680DD}"/>
              </a:ext>
            </a:extLst>
          </p:cNvPr>
          <p:cNvSpPr txBox="1"/>
          <p:nvPr/>
        </p:nvSpPr>
        <p:spPr>
          <a:xfrm>
            <a:off x="6522532" y="3092520"/>
            <a:ext cx="922395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+2 </a:t>
            </a:r>
            <a:r>
              <a:rPr lang="it-IT" sz="1600" b="1" dirty="0" err="1">
                <a:solidFill>
                  <a:srgbClr val="C00000"/>
                </a:solidFill>
              </a:rPr>
              <a:t>mld</a:t>
            </a:r>
            <a:r>
              <a:rPr lang="it-IT" sz="1600" b="1" dirty="0">
                <a:solidFill>
                  <a:srgbClr val="C00000"/>
                </a:solidFill>
              </a:rPr>
              <a:t>€, </a:t>
            </a:r>
          </a:p>
          <a:p>
            <a:pPr algn="ctr"/>
            <a:r>
              <a:rPr lang="it-IT" sz="1600" b="1" dirty="0">
                <a:solidFill>
                  <a:srgbClr val="C00000"/>
                </a:solidFill>
              </a:rPr>
              <a:t>+2%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FD0FEE6-A189-454B-B495-4B98C2B59F7B}"/>
              </a:ext>
            </a:extLst>
          </p:cNvPr>
          <p:cNvSpPr txBox="1"/>
          <p:nvPr/>
        </p:nvSpPr>
        <p:spPr>
          <a:xfrm>
            <a:off x="6529780" y="796825"/>
            <a:ext cx="907899" cy="73866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Delta e Delta % 21-25</a:t>
            </a:r>
          </a:p>
        </p:txBody>
      </p:sp>
      <p:sp>
        <p:nvSpPr>
          <p:cNvPr id="13" name="CasellaDiTesto 13">
            <a:extLst>
              <a:ext uri="{FF2B5EF4-FFF2-40B4-BE49-F238E27FC236}">
                <a16:creationId xmlns:a16="http://schemas.microsoft.com/office/drawing/2014/main" id="{203A00DC-E471-4631-A1B1-9A58EC3E8DFF}"/>
              </a:ext>
            </a:extLst>
          </p:cNvPr>
          <p:cNvSpPr txBox="1"/>
          <p:nvPr/>
        </p:nvSpPr>
        <p:spPr bwMode="auto">
          <a:xfrm>
            <a:off x="1944158" y="4711767"/>
            <a:ext cx="39143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>
                <a:solidFill>
                  <a:srgbClr val="003399"/>
                </a:solidFill>
                <a:cs typeface="Arial" charset="0"/>
              </a:rPr>
              <a:t>Fonte: NADEF novembre 2022, p. 13; Documento programmatico di Bilancio 2023 p. 25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26E75805-C8F9-4BD5-85F7-F996C93FE5B3}"/>
              </a:ext>
            </a:extLst>
          </p:cNvPr>
          <p:cNvSpPr txBox="1"/>
          <p:nvPr/>
        </p:nvSpPr>
        <p:spPr>
          <a:xfrm>
            <a:off x="6116054" y="3860861"/>
            <a:ext cx="264149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dirty="0">
                <a:solidFill>
                  <a:srgbClr val="0046AD"/>
                </a:solidFill>
                <a:latin typeface="Open Sans"/>
                <a:ea typeface="+mj-ea"/>
                <a:cs typeface="Open Sans"/>
              </a:rPr>
              <a:t>La Legge di Bilancio prevede un incremento del FSN di 2,15, 2,3 e 2,6 </a:t>
            </a:r>
            <a:r>
              <a:rPr lang="it-IT" sz="1200" dirty="0" err="1">
                <a:solidFill>
                  <a:srgbClr val="0046AD"/>
                </a:solidFill>
                <a:latin typeface="Open Sans"/>
                <a:ea typeface="+mj-ea"/>
                <a:cs typeface="Open Sans"/>
              </a:rPr>
              <a:t>mld</a:t>
            </a:r>
            <a:r>
              <a:rPr lang="it-IT" sz="1200" dirty="0">
                <a:solidFill>
                  <a:srgbClr val="0046AD"/>
                </a:solidFill>
                <a:latin typeface="Open Sans"/>
                <a:ea typeface="+mj-ea"/>
                <a:cs typeface="Open Sans"/>
              </a:rPr>
              <a:t> per gli anni 2023-24-25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F82BE0-7928-40D7-AE37-26E5E2B49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1" t="22668" r="25930"/>
          <a:stretch/>
        </p:blipFill>
        <p:spPr>
          <a:xfrm>
            <a:off x="507422" y="796825"/>
            <a:ext cx="5480126" cy="3844628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F663E93-9C8C-4515-B68A-EBEB8974C025}"/>
              </a:ext>
            </a:extLst>
          </p:cNvPr>
          <p:cNvSpPr/>
          <p:nvPr/>
        </p:nvSpPr>
        <p:spPr>
          <a:xfrm>
            <a:off x="913472" y="1926971"/>
            <a:ext cx="5480127" cy="1703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C9C9AF6-FFAE-47F3-AF9E-F8449193B07F}"/>
              </a:ext>
            </a:extLst>
          </p:cNvPr>
          <p:cNvSpPr/>
          <p:nvPr/>
        </p:nvSpPr>
        <p:spPr>
          <a:xfrm>
            <a:off x="999460" y="3148101"/>
            <a:ext cx="5318869" cy="1703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49B25AD-DCF3-4284-A0EB-4C49F00C5232}"/>
              </a:ext>
            </a:extLst>
          </p:cNvPr>
          <p:cNvSpPr/>
          <p:nvPr/>
        </p:nvSpPr>
        <p:spPr>
          <a:xfrm>
            <a:off x="507421" y="2765345"/>
            <a:ext cx="5813627" cy="17032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8E8D281A-A741-4B7C-A933-CEC1ED584D54}"/>
              </a:ext>
            </a:extLst>
          </p:cNvPr>
          <p:cNvSpPr txBox="1"/>
          <p:nvPr/>
        </p:nvSpPr>
        <p:spPr>
          <a:xfrm>
            <a:off x="7667250" y="919935"/>
            <a:ext cx="90789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%  PIL, 2025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61B29AD2-D653-4484-B778-CF04F06D6E72}"/>
              </a:ext>
            </a:extLst>
          </p:cNvPr>
          <p:cNvSpPr txBox="1"/>
          <p:nvPr/>
        </p:nvSpPr>
        <p:spPr>
          <a:xfrm>
            <a:off x="7598298" y="1796618"/>
            <a:ext cx="104580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16,5%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00527994-DFA1-4814-A018-E87221F70937}"/>
              </a:ext>
            </a:extLst>
          </p:cNvPr>
          <p:cNvSpPr txBox="1"/>
          <p:nvPr/>
        </p:nvSpPr>
        <p:spPr>
          <a:xfrm>
            <a:off x="7598298" y="2661730"/>
            <a:ext cx="104580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4%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0A306286-B32C-4084-A484-BEC226E9AFFF}"/>
              </a:ext>
            </a:extLst>
          </p:cNvPr>
          <p:cNvSpPr txBox="1"/>
          <p:nvPr/>
        </p:nvSpPr>
        <p:spPr>
          <a:xfrm>
            <a:off x="7598298" y="3164312"/>
            <a:ext cx="104580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6%</a:t>
            </a: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5706D6CC-D08C-4A0E-B72A-2CA9D0E8FF8F}"/>
              </a:ext>
            </a:extLst>
          </p:cNvPr>
          <p:cNvSpPr/>
          <p:nvPr/>
        </p:nvSpPr>
        <p:spPr>
          <a:xfrm rot="10800000">
            <a:off x="6530655" y="3622763"/>
            <a:ext cx="1443764" cy="1190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F3D565B1-4FA1-4EB8-AF54-8416632495C6}"/>
              </a:ext>
            </a:extLst>
          </p:cNvPr>
          <p:cNvSpPr txBox="1"/>
          <p:nvPr/>
        </p:nvSpPr>
        <p:spPr>
          <a:xfrm>
            <a:off x="6116054" y="4580037"/>
            <a:ext cx="26414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dirty="0">
                <a:solidFill>
                  <a:srgbClr val="0046AD"/>
                </a:solidFill>
                <a:latin typeface="Open Sans"/>
                <a:ea typeface="+mj-ea"/>
                <a:cs typeface="Open Sans"/>
              </a:rPr>
              <a:t>Per il 2023 1,4 </a:t>
            </a:r>
            <a:r>
              <a:rPr lang="it-IT" sz="1200" dirty="0" err="1">
                <a:solidFill>
                  <a:srgbClr val="0046AD"/>
                </a:solidFill>
                <a:latin typeface="Open Sans"/>
                <a:ea typeface="+mj-ea"/>
                <a:cs typeface="Open Sans"/>
              </a:rPr>
              <a:t>mld</a:t>
            </a:r>
            <a:r>
              <a:rPr lang="it-IT" sz="1200" dirty="0">
                <a:solidFill>
                  <a:srgbClr val="0046AD"/>
                </a:solidFill>
                <a:latin typeface="Open Sans"/>
                <a:ea typeface="+mj-ea"/>
                <a:cs typeface="Open Sans"/>
              </a:rPr>
              <a:t> sono destinati alla copertura del «caro energia».</a:t>
            </a:r>
          </a:p>
        </p:txBody>
      </p: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6E0116D9-F880-4712-9534-F37A7727283B}"/>
              </a:ext>
            </a:extLst>
          </p:cNvPr>
          <p:cNvSpPr/>
          <p:nvPr/>
        </p:nvSpPr>
        <p:spPr>
          <a:xfrm rot="10800000">
            <a:off x="6534197" y="4466284"/>
            <a:ext cx="1443764" cy="11905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4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425210"/>
            <a:ext cx="8138981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1. Una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spesa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sanitaria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basse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livello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internazionale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D1CB93-0716-2091-D1B8-5A849FB88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787" y="1261310"/>
            <a:ext cx="7583488" cy="246221"/>
          </a:xfrm>
        </p:spPr>
        <p:txBody>
          <a:bodyPr/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Spesa sanitaria </a:t>
            </a:r>
            <a:r>
              <a:rPr lang="it-IT" sz="1600" b="1" u="sng" dirty="0">
                <a:solidFill>
                  <a:srgbClr val="EF7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pubblica</a:t>
            </a:r>
            <a:r>
              <a:rPr lang="it-IT" sz="16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assicurativa obbligatoria</a:t>
            </a: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percentuale del PIL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858636"/>
              </p:ext>
            </p:extLst>
          </p:nvPr>
        </p:nvGraphicFramePr>
        <p:xfrm>
          <a:off x="756993" y="1699345"/>
          <a:ext cx="7808302" cy="281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3"/>
          <p:cNvSpPr txBox="1"/>
          <p:nvPr/>
        </p:nvSpPr>
        <p:spPr bwMode="auto">
          <a:xfrm>
            <a:off x="2091861" y="4651746"/>
            <a:ext cx="34859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it-IT" sz="11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Elaborazioni su dati OECD Health Data 2022</a:t>
            </a:r>
          </a:p>
        </p:txBody>
      </p:sp>
    </p:spTree>
    <p:extLst>
      <p:ext uri="{BB962C8B-B14F-4D97-AF65-F5344CB8AC3E}">
        <p14:creationId xmlns:p14="http://schemas.microsoft.com/office/powerpoint/2010/main" val="257793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425210"/>
            <a:ext cx="8138981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2. Le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proiezioni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spesa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futura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mostrano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preoccupante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riduzione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3">
            <a:extLst>
              <a:ext uri="{FF2B5EF4-FFF2-40B4-BE49-F238E27FC236}">
                <a16:creationId xmlns:a16="http://schemas.microsoft.com/office/drawing/2014/main" id="{5150A3DF-673E-ED2A-5134-27232C006F72}"/>
              </a:ext>
            </a:extLst>
          </p:cNvPr>
          <p:cNvSpPr txBox="1"/>
          <p:nvPr/>
        </p:nvSpPr>
        <p:spPr bwMode="auto">
          <a:xfrm>
            <a:off x="2091861" y="4651746"/>
            <a:ext cx="5235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it-IT" sz="11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di Economia e Finanza DEF 2022 e Nota di Aggiornamento al Documento di Economia e Finanza NADEF 2022</a:t>
            </a:r>
          </a:p>
        </p:txBody>
      </p:sp>
      <p:graphicFrame>
        <p:nvGraphicFramePr>
          <p:cNvPr id="11" name="Tabella 15">
            <a:extLst>
              <a:ext uri="{FF2B5EF4-FFF2-40B4-BE49-F238E27FC236}">
                <a16:creationId xmlns:a16="http://schemas.microsoft.com/office/drawing/2014/main" id="{4C247481-4001-5583-E0AC-92B6A9DC0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40580"/>
              </p:ext>
            </p:extLst>
          </p:nvPr>
        </p:nvGraphicFramePr>
        <p:xfrm>
          <a:off x="712787" y="1468106"/>
          <a:ext cx="79974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6260">
                  <a:extLst>
                    <a:ext uri="{9D8B030D-6E8A-4147-A177-3AD203B41FA5}">
                      <a16:colId xmlns:a16="http://schemas.microsoft.com/office/drawing/2014/main" val="4258066655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val="3764613282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972951447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val="600989806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660752817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735510586"/>
                    </a:ext>
                  </a:extLst>
                </a:gridCol>
              </a:tblGrid>
              <a:tr h="1795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Consuntivo 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Previsionale 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Previsionale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Previsionale 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Previsionale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3201214"/>
                  </a:ext>
                </a:extLst>
              </a:tr>
              <a:tr h="251351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Spesa Sanitaria Pubblica</a:t>
                      </a:r>
                    </a:p>
                    <a:p>
                      <a:pPr algn="ctr"/>
                      <a:r>
                        <a:rPr lang="it-IT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% sul Pil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9963433"/>
                  </a:ext>
                </a:extLst>
              </a:tr>
            </a:tbl>
          </a:graphicData>
        </a:graphic>
      </p:graphicFrame>
      <p:sp>
        <p:nvSpPr>
          <p:cNvPr id="16" name="Ovale 15">
            <a:extLst>
              <a:ext uri="{FF2B5EF4-FFF2-40B4-BE49-F238E27FC236}">
                <a16:creationId xmlns:a16="http://schemas.microsoft.com/office/drawing/2014/main" id="{8BE9A6F0-2983-6F4F-1CB4-B292CA426525}"/>
              </a:ext>
            </a:extLst>
          </p:cNvPr>
          <p:cNvSpPr/>
          <p:nvPr/>
        </p:nvSpPr>
        <p:spPr>
          <a:xfrm>
            <a:off x="7772401" y="2015784"/>
            <a:ext cx="785446" cy="56233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CB597898-2987-1D2F-1DCA-0D172E35FB8F}"/>
              </a:ext>
            </a:extLst>
          </p:cNvPr>
          <p:cNvSpPr/>
          <p:nvPr/>
        </p:nvSpPr>
        <p:spPr>
          <a:xfrm>
            <a:off x="6312876" y="2778956"/>
            <a:ext cx="2028093" cy="668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NADEF ha aggiornato previsione a </a:t>
            </a:r>
            <a:r>
              <a:rPr lang="it-IT" sz="14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</a:t>
            </a:r>
            <a:endParaRPr lang="it-IT" sz="1200" b="1" dirty="0">
              <a:solidFill>
                <a:srgbClr val="0046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ttore 7 29">
            <a:extLst>
              <a:ext uri="{FF2B5EF4-FFF2-40B4-BE49-F238E27FC236}">
                <a16:creationId xmlns:a16="http://schemas.microsoft.com/office/drawing/2014/main" id="{4CF83EEF-CF54-5E33-7D93-177F140B5D89}"/>
              </a:ext>
            </a:extLst>
          </p:cNvPr>
          <p:cNvCxnSpPr>
            <a:cxnSpLocks/>
            <a:stCxn id="16" idx="4"/>
            <a:endCxn id="28" idx="3"/>
          </p:cNvCxnSpPr>
          <p:nvPr/>
        </p:nvCxnSpPr>
        <p:spPr>
          <a:xfrm rot="16200000" flipH="1">
            <a:off x="7985572" y="2757666"/>
            <a:ext cx="534949" cy="175845"/>
          </a:xfrm>
          <a:prstGeom prst="curvedConnector4">
            <a:avLst>
              <a:gd name="adj1" fmla="val 18772"/>
              <a:gd name="adj2" fmla="val 35333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umetto 2 38">
            <a:extLst>
              <a:ext uri="{FF2B5EF4-FFF2-40B4-BE49-F238E27FC236}">
                <a16:creationId xmlns:a16="http://schemas.microsoft.com/office/drawing/2014/main" id="{7CCE9266-C2A7-E120-4E57-E0E598ED656F}"/>
              </a:ext>
            </a:extLst>
          </p:cNvPr>
          <p:cNvSpPr/>
          <p:nvPr/>
        </p:nvSpPr>
        <p:spPr>
          <a:xfrm>
            <a:off x="134817" y="2733089"/>
            <a:ext cx="4869669" cy="1678274"/>
          </a:xfrm>
          <a:prstGeom prst="wedgeRoundRectCallout">
            <a:avLst>
              <a:gd name="adj1" fmla="val 59620"/>
              <a:gd name="adj2" fmla="val -4568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Nel 2020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Spesa totale su PIL 9,6%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Spesa pubblica su PIL 7,3%</a:t>
            </a:r>
          </a:p>
          <a:p>
            <a:pPr algn="ctr"/>
            <a:r>
              <a:rPr lang="it-IT" sz="16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Spesa privata su PIL 2,3%</a:t>
            </a: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La spesa privata corrispondeva al 24% della spesa totale e al 32% della spesa pubblica.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Cosa accadrà nel 2025?</a:t>
            </a:r>
          </a:p>
        </p:txBody>
      </p:sp>
    </p:spTree>
    <p:extLst>
      <p:ext uri="{BB962C8B-B14F-4D97-AF65-F5344CB8AC3E}">
        <p14:creationId xmlns:p14="http://schemas.microsoft.com/office/powerpoint/2010/main" val="17292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67E9AAD-CF95-48A6-9A36-9031940D7933}"/>
              </a:ext>
            </a:extLst>
          </p:cNvPr>
          <p:cNvSpPr txBox="1">
            <a:spLocks/>
          </p:cNvSpPr>
          <p:nvPr/>
        </p:nvSpPr>
        <p:spPr bwMode="auto">
          <a:xfrm>
            <a:off x="860080" y="2254002"/>
            <a:ext cx="7255584" cy="7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cap="all" baseline="0" noProof="0" dirty="0" smtClean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sz="1800" dirty="0"/>
              <a:t>III. UNIVERSALISMO DICHIARATO E RAZIONAMENTO IMPLICITO</a:t>
            </a:r>
          </a:p>
        </p:txBody>
      </p:sp>
    </p:spTree>
    <p:extLst>
      <p:ext uri="{BB962C8B-B14F-4D97-AF65-F5344CB8AC3E}">
        <p14:creationId xmlns:p14="http://schemas.microsoft.com/office/powerpoint/2010/main" val="23941821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EB3EA-407E-F695-A842-0E754AE7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97268"/>
            <a:ext cx="7584138" cy="448841"/>
          </a:xfrm>
        </p:spPr>
        <p:txBody>
          <a:bodyPr/>
          <a:lstStyle/>
          <a:p>
            <a:pPr algn="ctr"/>
            <a:r>
              <a:rPr lang="en-GB" dirty="0"/>
              <a:t>SSN: PRESCRITTO E CONSUMATO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C303DF-B7E2-7976-D487-AE57CCCD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298575"/>
            <a:ext cx="7584138" cy="28931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L’universalismo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il principio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fondante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costituzione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e il SSN</a:t>
            </a:r>
          </a:p>
          <a:p>
            <a:pPr>
              <a:buFont typeface="Wingdings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Oggi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il SSN non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riesce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garantire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ciò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prescrive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 al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paziente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l’onere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offerta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Il 50% del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prescritto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consumato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(studio RL 2023):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selezione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randomica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Il 50%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visite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specialistiche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e il 30%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accertamenti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diagnostici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pagati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privatamente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(ISTAT 2022)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AC00EE-2B72-1D62-84ED-C0C828A27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0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139702"/>
            <a:ext cx="6885747" cy="7965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b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C7F8D52-1C4B-48CF-D042-7E1FFBEC6C28}"/>
              </a:ext>
            </a:extLst>
          </p:cNvPr>
          <p:cNvGraphicFramePr>
            <a:graphicFrameLocks noGrp="1"/>
          </p:cNvGraphicFramePr>
          <p:nvPr/>
        </p:nvGraphicFramePr>
        <p:xfrm>
          <a:off x="526796" y="1227829"/>
          <a:ext cx="8063386" cy="3088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9133">
                  <a:extLst>
                    <a:ext uri="{9D8B030D-6E8A-4147-A177-3AD203B41FA5}">
                      <a16:colId xmlns:a16="http://schemas.microsoft.com/office/drawing/2014/main" val="4263637526"/>
                    </a:ext>
                  </a:extLst>
                </a:gridCol>
                <a:gridCol w="2193638">
                  <a:extLst>
                    <a:ext uri="{9D8B030D-6E8A-4147-A177-3AD203B41FA5}">
                      <a16:colId xmlns:a16="http://schemas.microsoft.com/office/drawing/2014/main" val="967202124"/>
                    </a:ext>
                  </a:extLst>
                </a:gridCol>
                <a:gridCol w="1090205">
                  <a:extLst>
                    <a:ext uri="{9D8B030D-6E8A-4147-A177-3AD203B41FA5}">
                      <a16:colId xmlns:a16="http://schemas.microsoft.com/office/drawing/2014/main" val="1958122488"/>
                    </a:ext>
                  </a:extLst>
                </a:gridCol>
                <a:gridCol w="1090205">
                  <a:extLst>
                    <a:ext uri="{9D8B030D-6E8A-4147-A177-3AD203B41FA5}">
                      <a16:colId xmlns:a16="http://schemas.microsoft.com/office/drawing/2014/main" val="3061704972"/>
                    </a:ext>
                  </a:extLst>
                </a:gridCol>
                <a:gridCol w="1090205">
                  <a:extLst>
                    <a:ext uri="{9D8B030D-6E8A-4147-A177-3AD203B41FA5}">
                      <a16:colId xmlns:a16="http://schemas.microsoft.com/office/drawing/2014/main" val="2262965246"/>
                    </a:ext>
                  </a:extLst>
                </a:gridCol>
              </a:tblGrid>
              <a:tr h="56480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effectLst/>
                        </a:rPr>
                        <a:t>Spesa privata </a:t>
                      </a:r>
                    </a:p>
                    <a:p>
                      <a:pPr algn="ctr" fontAlgn="b"/>
                      <a:r>
                        <a:rPr lang="it-IT" sz="1200" b="1" kern="1200" dirty="0">
                          <a:effectLst/>
                        </a:rPr>
                        <a:t>(90% out of pocket, 10% fondi, mutue e assicurazioni</a:t>
                      </a:r>
                      <a:r>
                        <a:rPr lang="it-IT" sz="1200" b="0" kern="1200" dirty="0">
                          <a:effectLst/>
                        </a:rPr>
                        <a:t>) </a:t>
                      </a:r>
                      <a:endParaRPr lang="it-IT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kern="1200" dirty="0">
                          <a:effectLst/>
                        </a:rPr>
                        <a:t>2019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kern="1200" dirty="0">
                          <a:effectLst/>
                        </a:rPr>
                        <a:t>2020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kern="1200" dirty="0">
                          <a:effectLst/>
                        </a:rPr>
                        <a:t>2021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/>
                </a:tc>
                <a:extLst>
                  <a:ext uri="{0D108BD9-81ED-4DB2-BD59-A6C34878D82A}">
                    <a16:rowId xmlns:a16="http://schemas.microsoft.com/office/drawing/2014/main" val="3230998287"/>
                  </a:ext>
                </a:extLst>
              </a:tr>
              <a:tr h="280031">
                <a:tc rowSpan="2">
                  <a:txBody>
                    <a:bodyPr/>
                    <a:lstStyle/>
                    <a:p>
                      <a:pPr fontAlgn="b"/>
                      <a:r>
                        <a:rPr lang="it-IT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Ospedale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Ricoveri ospedalieri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2,1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1,7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2,0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3190794384"/>
                  </a:ext>
                </a:extLst>
              </a:tr>
              <a:tr h="280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RSA</a:t>
                      </a: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1705251694"/>
                  </a:ext>
                </a:extLst>
              </a:tr>
              <a:tr h="280031">
                <a:tc rowSpan="4">
                  <a:txBody>
                    <a:bodyPr/>
                    <a:lstStyle/>
                    <a:p>
                      <a:pPr fontAlgn="b"/>
                      <a:r>
                        <a:rPr lang="it-IT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Ambulatorio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Ambulatorio</a:t>
                      </a: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5,3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5,0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5,3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1464502176"/>
                  </a:ext>
                </a:extLst>
              </a:tr>
              <a:tr h="280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Odontoiatria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 dirty="0">
                          <a:effectLst/>
                        </a:rPr>
                        <a:t>8,5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7,8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8,7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768269683"/>
                  </a:ext>
                </a:extLst>
              </a:tr>
              <a:tr h="280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Diagnostica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2,8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2758065230"/>
                  </a:ext>
                </a:extLst>
              </a:tr>
              <a:tr h="280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Infermiere, riabilitazione</a:t>
                      </a: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2,8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3,0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465761921"/>
                  </a:ext>
                </a:extLst>
              </a:tr>
              <a:tr h="280031">
                <a:tc rowSpan="2">
                  <a:txBody>
                    <a:bodyPr/>
                    <a:lstStyle/>
                    <a:p>
                      <a:pPr fontAlgn="b"/>
                      <a:r>
                        <a:rPr lang="it-IT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Farmaci</a:t>
                      </a: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8,8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8,7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 9,2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3253155101"/>
                  </a:ext>
                </a:extLst>
              </a:tr>
              <a:tr h="280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Dispositivi medici</a:t>
                      </a:r>
                    </a:p>
                  </a:txBody>
                  <a:tcPr marL="19860" marR="19860" marT="9930" marB="993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6,0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5,7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kern="1200">
                          <a:effectLst/>
                        </a:rPr>
                        <a:t>5,9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/>
                </a:tc>
                <a:extLst>
                  <a:ext uri="{0D108BD9-81ED-4DB2-BD59-A6C34878D82A}">
                    <a16:rowId xmlns:a16="http://schemas.microsoft.com/office/drawing/2014/main" val="2624494503"/>
                  </a:ext>
                </a:extLst>
              </a:tr>
              <a:tr h="280031">
                <a:tc gridSpan="2">
                  <a:txBody>
                    <a:bodyPr/>
                    <a:lstStyle/>
                    <a:p>
                      <a:pPr fontAlgn="b"/>
                      <a:r>
                        <a:rPr lang="it-IT" sz="1200" b="1" kern="1200" dirty="0">
                          <a:effectLst/>
                        </a:rPr>
                        <a:t>Totale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kern="1200" dirty="0">
                          <a:effectLst/>
                        </a:rPr>
                        <a:t>40,8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79" marR="1379" marT="137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effectLst/>
                        </a:rPr>
                        <a:t>38,2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effectLst/>
                        </a:rPr>
                        <a:t>41,0</a:t>
                      </a:r>
                      <a:endParaRPr lang="it-IT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30" marR="9930" marT="9930" marB="993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9201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A070A91-FA35-4046-BB97-75528DDFD698}"/>
              </a:ext>
            </a:extLst>
          </p:cNvPr>
          <p:cNvSpPr txBox="1">
            <a:spLocks/>
          </p:cNvSpPr>
          <p:nvPr/>
        </p:nvSpPr>
        <p:spPr>
          <a:xfrm>
            <a:off x="379574" y="357984"/>
            <a:ext cx="6718650" cy="43655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SPESA SANITARIA PRIVATA (</a:t>
            </a:r>
            <a:r>
              <a:rPr lang="en-US" sz="2400" b="1" dirty="0" err="1">
                <a:solidFill>
                  <a:srgbClr val="002060"/>
                </a:solidFill>
              </a:rPr>
              <a:t>mld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10692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48" y="425210"/>
            <a:ext cx="8110878" cy="867160"/>
          </a:xfrm>
        </p:spPr>
        <p:txBody>
          <a:bodyPr/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6. La rete socio-sanitaria pubblica per gli anziani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(NON) risposta alla non autosufficienza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04F62849-65F8-CA22-DB81-A1F544BD30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88626" y="2354968"/>
          <a:ext cx="6053163" cy="161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3D6C94-10F9-9919-EFF1-EA29FE427896}"/>
              </a:ext>
            </a:extLst>
          </p:cNvPr>
          <p:cNvSpPr txBox="1"/>
          <p:nvPr/>
        </p:nvSpPr>
        <p:spPr>
          <a:xfrm>
            <a:off x="1120197" y="1399997"/>
            <a:ext cx="1536246" cy="98488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r"/>
            <a:r>
              <a:rPr lang="it-IT" sz="1600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Stima ISTAT </a:t>
            </a:r>
            <a:r>
              <a:rPr lang="it-IT" sz="1600" b="1" dirty="0">
                <a:solidFill>
                  <a:srgbClr val="0065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popolazione anziana non autosufficiente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6A46E2-7A15-59E9-D93C-200D2CAF1733}"/>
              </a:ext>
            </a:extLst>
          </p:cNvPr>
          <p:cNvSpPr txBox="1"/>
          <p:nvPr/>
        </p:nvSpPr>
        <p:spPr>
          <a:xfrm>
            <a:off x="2682837" y="1542443"/>
            <a:ext cx="2802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3.935.982</a:t>
            </a:r>
            <a:r>
              <a:rPr lang="it-IT" sz="3600" b="1" dirty="0">
                <a:solidFill>
                  <a:srgbClr val="0046AD"/>
                </a:solidFill>
              </a:rPr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081CF63-A220-3892-AB8E-93681B92B293}"/>
              </a:ext>
            </a:extLst>
          </p:cNvPr>
          <p:cNvSpPr txBox="1"/>
          <p:nvPr/>
        </p:nvSpPr>
        <p:spPr>
          <a:xfrm>
            <a:off x="6143808" y="1302454"/>
            <a:ext cx="2956428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46AD"/>
              </a:buClr>
              <a:buSzPct val="110000"/>
              <a:buFont typeface="Lucida Grande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07B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+ 1 milione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46AD"/>
              </a:buClr>
              <a:buSzPct val="110000"/>
              <a:buFont typeface="Lucida Grande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Rispetto a stime precedenti: ora incluse </a:t>
            </a:r>
            <a:r>
              <a:rPr kumimoji="0" lang="it-IT" sz="1200" b="1" i="0" u="sng" strike="noStrike" kern="1200" cap="none" spc="0" normalizeH="0" baseline="0" noProof="0" dirty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gravi limitazioni cognitive </a:t>
            </a:r>
            <a:b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(diversamente dal passato)</a:t>
            </a:r>
          </a:p>
        </p:txBody>
      </p:sp>
      <p:pic>
        <p:nvPicPr>
          <p:cNvPr id="21" name="Elemento grafico 20" descr="Accento circonflesso verso l'alto con riempimento a tinta unita">
            <a:extLst>
              <a:ext uri="{FF2B5EF4-FFF2-40B4-BE49-F238E27FC236}">
                <a16:creationId xmlns:a16="http://schemas.microsoft.com/office/drawing/2014/main" id="{0F3305CD-362C-7498-227F-B67C608DB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7393" y="1423955"/>
            <a:ext cx="914400" cy="914400"/>
          </a:xfrm>
          <a:prstGeom prst="rect">
            <a:avLst/>
          </a:prstGeom>
        </p:spPr>
      </p:pic>
      <p:pic>
        <p:nvPicPr>
          <p:cNvPr id="23" name="Elemento grafico 22" descr="Ospedale con riempimento a tinta unita">
            <a:extLst>
              <a:ext uri="{FF2B5EF4-FFF2-40B4-BE49-F238E27FC236}">
                <a16:creationId xmlns:a16="http://schemas.microsoft.com/office/drawing/2014/main" id="{CA72C029-70DE-C8C5-8307-DC7205A0D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1194" y="3962235"/>
            <a:ext cx="457200" cy="457200"/>
          </a:xfrm>
          <a:prstGeom prst="rect">
            <a:avLst/>
          </a:prstGeom>
        </p:spPr>
      </p:pic>
      <p:pic>
        <p:nvPicPr>
          <p:cNvPr id="25" name="Elemento grafico 24" descr="Tavolo e sedie con riempimento a tinta unita">
            <a:extLst>
              <a:ext uri="{FF2B5EF4-FFF2-40B4-BE49-F238E27FC236}">
                <a16:creationId xmlns:a16="http://schemas.microsoft.com/office/drawing/2014/main" id="{C9AEE5D5-A275-09CE-FCD8-A26C55EED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6608" y="3968712"/>
            <a:ext cx="457200" cy="457200"/>
          </a:xfrm>
          <a:prstGeom prst="rect">
            <a:avLst/>
          </a:prstGeom>
        </p:spPr>
      </p:pic>
      <p:pic>
        <p:nvPicPr>
          <p:cNvPr id="27" name="Elemento grafico 26" descr="Home con riempimento a tinta unita">
            <a:extLst>
              <a:ext uri="{FF2B5EF4-FFF2-40B4-BE49-F238E27FC236}">
                <a16:creationId xmlns:a16="http://schemas.microsoft.com/office/drawing/2014/main" id="{DAB7936A-F622-955D-2053-4E8F5C0C00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2022" y="3962235"/>
            <a:ext cx="457200" cy="457200"/>
          </a:xfrm>
          <a:prstGeom prst="rect">
            <a:avLst/>
          </a:prstGeom>
        </p:spPr>
      </p:pic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CE028FEE-749D-0C0D-3538-2FC2CB2CA3A9}"/>
              </a:ext>
            </a:extLst>
          </p:cNvPr>
          <p:cNvCxnSpPr>
            <a:cxnSpLocks/>
          </p:cNvCxnSpPr>
          <p:nvPr/>
        </p:nvCxnSpPr>
        <p:spPr>
          <a:xfrm>
            <a:off x="0" y="2507402"/>
            <a:ext cx="9144000" cy="0"/>
          </a:xfrm>
          <a:prstGeom prst="line">
            <a:avLst/>
          </a:prstGeom>
          <a:ln>
            <a:solidFill>
              <a:srgbClr val="004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1270F067-6344-E0A4-F5F6-2BBF486A0D99}"/>
              </a:ext>
            </a:extLst>
          </p:cNvPr>
          <p:cNvCxnSpPr>
            <a:cxnSpLocks/>
          </p:cNvCxnSpPr>
          <p:nvPr/>
        </p:nvCxnSpPr>
        <p:spPr>
          <a:xfrm>
            <a:off x="-1" y="1302454"/>
            <a:ext cx="9144000" cy="0"/>
          </a:xfrm>
          <a:prstGeom prst="line">
            <a:avLst/>
          </a:prstGeom>
          <a:ln>
            <a:solidFill>
              <a:srgbClr val="004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Elemento grafico 36" descr="Donna con bastone con riempimento a tinta unita">
            <a:extLst>
              <a:ext uri="{FF2B5EF4-FFF2-40B4-BE49-F238E27FC236}">
                <a16:creationId xmlns:a16="http://schemas.microsoft.com/office/drawing/2014/main" id="{659798CD-38BD-4AD2-2830-716F92BDB0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64" y="1379642"/>
            <a:ext cx="735774" cy="735774"/>
          </a:xfrm>
          <a:prstGeom prst="rect">
            <a:avLst/>
          </a:prstGeom>
        </p:spPr>
      </p:pic>
      <p:pic>
        <p:nvPicPr>
          <p:cNvPr id="39" name="Elemento grafico 38" descr="Uomo con bastone con riempimento a tinta unita">
            <a:extLst>
              <a:ext uri="{FF2B5EF4-FFF2-40B4-BE49-F238E27FC236}">
                <a16:creationId xmlns:a16="http://schemas.microsoft.com/office/drawing/2014/main" id="{2CCD11A1-1D99-E3A4-985B-16F155C5EE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2668" y="1810995"/>
            <a:ext cx="572971" cy="572971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812E412-0ECB-0C96-6216-16FF185C530F}"/>
              </a:ext>
            </a:extLst>
          </p:cNvPr>
          <p:cNvSpPr txBox="1"/>
          <p:nvPr/>
        </p:nvSpPr>
        <p:spPr>
          <a:xfrm>
            <a:off x="1119165" y="2755542"/>
            <a:ext cx="1536246" cy="12311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r"/>
            <a:r>
              <a:rPr lang="it-IT" sz="1600" b="1" dirty="0">
                <a:solidFill>
                  <a:srgbClr val="0065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Tassi di copertura del bisogno</a:t>
            </a:r>
            <a:r>
              <a:rPr lang="it-IT" sz="1600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servizi socio-sanitari, (2020) </a:t>
            </a:r>
          </a:p>
        </p:txBody>
      </p:sp>
      <p:pic>
        <p:nvPicPr>
          <p:cNvPr id="42" name="Elemento grafico 41" descr="Obiettivo con riempimento a tinta unita">
            <a:extLst>
              <a:ext uri="{FF2B5EF4-FFF2-40B4-BE49-F238E27FC236}">
                <a16:creationId xmlns:a16="http://schemas.microsoft.com/office/drawing/2014/main" id="{EE381816-50AD-B29B-2FFA-FAC3414759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6048" y="2869594"/>
            <a:ext cx="817657" cy="817657"/>
          </a:xfrm>
          <a:prstGeom prst="rect">
            <a:avLst/>
          </a:prstGeom>
        </p:spPr>
      </p:pic>
      <p:cxnSp>
        <p:nvCxnSpPr>
          <p:cNvPr id="43" name="Connettore 1 42">
            <a:extLst>
              <a:ext uri="{FF2B5EF4-FFF2-40B4-BE49-F238E27FC236}">
                <a16:creationId xmlns:a16="http://schemas.microsoft.com/office/drawing/2014/main" id="{27197779-C0BC-9269-D637-4BFABD11BE5C}"/>
              </a:ext>
            </a:extLst>
          </p:cNvPr>
          <p:cNvCxnSpPr>
            <a:cxnSpLocks/>
          </p:cNvCxnSpPr>
          <p:nvPr/>
        </p:nvCxnSpPr>
        <p:spPr>
          <a:xfrm>
            <a:off x="0" y="4478912"/>
            <a:ext cx="9144000" cy="0"/>
          </a:xfrm>
          <a:prstGeom prst="line">
            <a:avLst/>
          </a:prstGeom>
          <a:ln>
            <a:solidFill>
              <a:srgbClr val="004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0A47691B-21BC-2AC9-41F3-8D198332383B}"/>
              </a:ext>
            </a:extLst>
          </p:cNvPr>
          <p:cNvSpPr/>
          <p:nvPr/>
        </p:nvSpPr>
        <p:spPr>
          <a:xfrm>
            <a:off x="3228622" y="2576072"/>
            <a:ext cx="1536246" cy="1850295"/>
          </a:xfrm>
          <a:prstGeom prst="rect">
            <a:avLst/>
          </a:prstGeom>
          <a:noFill/>
          <a:ln w="38100">
            <a:solidFill>
              <a:srgbClr val="0065F9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6BCC6B-F7D9-51E3-EA84-DCAD63D88921}"/>
              </a:ext>
            </a:extLst>
          </p:cNvPr>
          <p:cNvSpPr txBox="1"/>
          <p:nvPr/>
        </p:nvSpPr>
        <p:spPr>
          <a:xfrm>
            <a:off x="3245572" y="4584002"/>
            <a:ext cx="4513761" cy="492443"/>
          </a:xfrm>
          <a:prstGeom prst="rect">
            <a:avLst/>
          </a:prstGeom>
          <a:solidFill>
            <a:srgbClr val="0065F9"/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cosa offre il sistema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parte (limitata) di popolazione anziana presa in carico? </a:t>
            </a:r>
          </a:p>
        </p:txBody>
      </p:sp>
      <p:pic>
        <p:nvPicPr>
          <p:cNvPr id="8" name="Elemento grafico 7" descr="Lente di ingrandimento con riempimento a tinta unita">
            <a:extLst>
              <a:ext uri="{FF2B5EF4-FFF2-40B4-BE49-F238E27FC236}">
                <a16:creationId xmlns:a16="http://schemas.microsoft.com/office/drawing/2014/main" id="{5DEA6825-6061-B6E4-AC21-9C31179E20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09642" y="4531458"/>
            <a:ext cx="557967" cy="5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9" grpId="0"/>
      <p:bldP spid="19" grpId="1"/>
      <p:bldP spid="40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AB0C39-7672-4971-81A4-E2EE461CB6B9}"/>
              </a:ext>
            </a:extLst>
          </p:cNvPr>
          <p:cNvSpPr txBox="1">
            <a:spLocks/>
          </p:cNvSpPr>
          <p:nvPr/>
        </p:nvSpPr>
        <p:spPr>
          <a:xfrm>
            <a:off x="324683" y="455719"/>
            <a:ext cx="8229600" cy="369332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it-IT" sz="2400" b="1" dirty="0"/>
              <a:t>Cronicità e diseguaglianze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EE94D1-8659-465B-A8CC-FE0BC6C7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82" y="942136"/>
            <a:ext cx="8819317" cy="492443"/>
          </a:xfrm>
        </p:spPr>
        <p:txBody>
          <a:bodyPr/>
          <a:lstStyle/>
          <a:p>
            <a:r>
              <a:rPr lang="it-IT" sz="1600" dirty="0"/>
              <a:t>Prevalenza (%) della cronicità e % di persone in buona salute su totale popolazione, con suddivisione per titolo di studio, 2020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1FDCA6-D5E1-4950-B57E-439FAA708A74}"/>
              </a:ext>
            </a:extLst>
          </p:cNvPr>
          <p:cNvSpPr txBox="1"/>
          <p:nvPr/>
        </p:nvSpPr>
        <p:spPr bwMode="auto">
          <a:xfrm>
            <a:off x="2216151" y="4442238"/>
            <a:ext cx="63827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rgbClr val="0046AD"/>
                </a:solidFill>
                <a:cs typeface="Arial" charset="0"/>
              </a:rPr>
              <a:t>Fonte: cap. 7 OASI 2022, elaborazioni su dati ISTAT, dato ogni 100 persone con le stesse caratteristiche.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2A4AB0-FEFB-426D-B448-CB352BA86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4DC21416-C2EE-4912-A70C-344170AFC1AD}"/>
              </a:ext>
            </a:extLst>
          </p:cNvPr>
          <p:cNvGraphicFramePr>
            <a:graphicFrameLocks noGrp="1"/>
          </p:cNvGraphicFramePr>
          <p:nvPr/>
        </p:nvGraphicFramePr>
        <p:xfrm>
          <a:off x="324684" y="1546638"/>
          <a:ext cx="8229599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1931">
                  <a:extLst>
                    <a:ext uri="{9D8B030D-6E8A-4147-A177-3AD203B41FA5}">
                      <a16:colId xmlns:a16="http://schemas.microsoft.com/office/drawing/2014/main" val="3540569184"/>
                    </a:ext>
                  </a:extLst>
                </a:gridCol>
                <a:gridCol w="1546917">
                  <a:extLst>
                    <a:ext uri="{9D8B030D-6E8A-4147-A177-3AD203B41FA5}">
                      <a16:colId xmlns:a16="http://schemas.microsoft.com/office/drawing/2014/main" val="3769996311"/>
                    </a:ext>
                  </a:extLst>
                </a:gridCol>
                <a:gridCol w="1546917">
                  <a:extLst>
                    <a:ext uri="{9D8B030D-6E8A-4147-A177-3AD203B41FA5}">
                      <a16:colId xmlns:a16="http://schemas.microsoft.com/office/drawing/2014/main" val="2574817602"/>
                    </a:ext>
                  </a:extLst>
                </a:gridCol>
                <a:gridCol w="1546917">
                  <a:extLst>
                    <a:ext uri="{9D8B030D-6E8A-4147-A177-3AD203B41FA5}">
                      <a16:colId xmlns:a16="http://schemas.microsoft.com/office/drawing/2014/main" val="3363296226"/>
                    </a:ext>
                  </a:extLst>
                </a:gridCol>
                <a:gridCol w="1546917">
                  <a:extLst>
                    <a:ext uri="{9D8B030D-6E8A-4147-A177-3AD203B41FA5}">
                      <a16:colId xmlns:a16="http://schemas.microsoft.com/office/drawing/2014/main" val="140061303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it-IT" sz="1600" b="1" i="0" u="sng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itolo di studio</a:t>
                      </a:r>
                      <a:endParaRPr lang="en-US" sz="1600" b="1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Almeno una malattia cronica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Almeno due malattie croniche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 malattie croniche in buona salute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en-US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buona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salute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608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Laurea</a:t>
                      </a:r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 e post-</a:t>
                      </a:r>
                      <a:r>
                        <a:rPr lang="en-US" sz="1600" b="0" i="0" u="none" strike="noStrike" dirty="0" err="1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laurea</a:t>
                      </a:r>
                      <a:endParaRPr lang="en-US" sz="1600" b="0" i="0" u="none" strike="noStrike" dirty="0">
                        <a:solidFill>
                          <a:srgbClr val="0046AD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65,5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81,4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7126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diploma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16,3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55,2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75,6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104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licenza di scuola media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42,4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69,9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0239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licenza di scuola elementare, nessun titolo di studio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46AD"/>
                          </a:solidFill>
                          <a:effectLst/>
                          <a:latin typeface="+mn-lt"/>
                        </a:rPr>
                        <a:t>57,7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212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testo 3"/>
          <p:cNvSpPr txBox="1">
            <a:spLocks/>
          </p:cNvSpPr>
          <p:nvPr/>
        </p:nvSpPr>
        <p:spPr>
          <a:xfrm>
            <a:off x="1609056" y="4724587"/>
            <a:ext cx="2844052" cy="2308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base">
              <a:spcAft>
                <a:spcPct val="0"/>
              </a:spcAft>
              <a:buNone/>
              <a:defRPr/>
            </a:pPr>
            <a:r>
              <a:rPr lang="it-IT" sz="750" i="1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Fonte: Elaborazioni OASI su dati ISTAT, previsioni demografiche e stato di salute. Proiezione mediana.</a:t>
            </a:r>
          </a:p>
        </p:txBody>
      </p:sp>
      <p:sp>
        <p:nvSpPr>
          <p:cNvPr id="35" name="Segnaposto testo 4"/>
          <p:cNvSpPr txBox="1">
            <a:spLocks/>
          </p:cNvSpPr>
          <p:nvPr/>
        </p:nvSpPr>
        <p:spPr>
          <a:xfrm>
            <a:off x="629563" y="831578"/>
            <a:ext cx="3712020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900" indent="0"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 defTabSz="685800" fontAlgn="base">
              <a:spcAft>
                <a:spcPts val="0"/>
              </a:spcAft>
              <a:buClr>
                <a:srgbClr val="002855"/>
              </a:buClr>
              <a:defRPr/>
            </a:pPr>
            <a:r>
              <a:rPr lang="it-IT" sz="1350" kern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Indice di dipendenza anziani</a:t>
            </a:r>
          </a:p>
          <a:p>
            <a:pPr algn="ctr" defTabSz="685800" fontAlgn="base">
              <a:spcAft>
                <a:spcPts val="0"/>
              </a:spcAft>
              <a:buClr>
                <a:srgbClr val="002855"/>
              </a:buClr>
              <a:defRPr/>
            </a:pPr>
            <a:r>
              <a:rPr lang="it-IT" sz="1350" kern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(Nr Anziani over64 ogni 100 15-64enni): previsioni demografiche</a:t>
            </a:r>
          </a:p>
        </p:txBody>
      </p:sp>
      <p:graphicFrame>
        <p:nvGraphicFramePr>
          <p:cNvPr id="36" name="Grafico 35"/>
          <p:cNvGraphicFramePr>
            <a:graphicFrameLocks/>
          </p:cNvGraphicFramePr>
          <p:nvPr/>
        </p:nvGraphicFramePr>
        <p:xfrm>
          <a:off x="4642702" y="1464268"/>
          <a:ext cx="3709718" cy="337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Segnaposto testo 4"/>
          <p:cNvSpPr txBox="1">
            <a:spLocks/>
          </p:cNvSpPr>
          <p:nvPr/>
        </p:nvSpPr>
        <p:spPr>
          <a:xfrm>
            <a:off x="4710570" y="831578"/>
            <a:ext cx="3533839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850900" indent="0"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3pPr>
            <a:lvl4pPr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4pPr>
            <a:lvl5pPr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>
                <a:solidFill>
                  <a:schemeClr val="tx2"/>
                </a:solidFill>
                <a:latin typeface="Open Sans"/>
                <a:cs typeface="Open San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 defTabSz="685800" fontAlgn="base">
              <a:spcAft>
                <a:spcPts val="0"/>
              </a:spcAft>
              <a:buClr>
                <a:srgbClr val="002855"/>
              </a:buClr>
              <a:defRPr/>
            </a:pPr>
            <a:r>
              <a:rPr lang="it-IT" sz="1350" kern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Prevalenza cronicità, % per età (2016)</a:t>
            </a:r>
          </a:p>
          <a:p>
            <a:pPr algn="ctr" defTabSz="685800" fontAlgn="base">
              <a:spcAft>
                <a:spcPts val="0"/>
              </a:spcAft>
              <a:buClr>
                <a:srgbClr val="002855"/>
              </a:buClr>
              <a:defRPr/>
            </a:pPr>
            <a:r>
              <a:rPr lang="it-IT" sz="1350" kern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it-IT" sz="1350" kern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39% cronici, 20% </a:t>
            </a:r>
            <a:r>
              <a:rPr lang="it-IT" sz="1350" kern="0" dirty="0" err="1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pluri</a:t>
            </a:r>
            <a:r>
              <a:rPr lang="it-IT" sz="1350" kern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-patologici</a:t>
            </a:r>
          </a:p>
          <a:p>
            <a:pPr algn="ctr" defTabSz="685800" fontAlgn="base">
              <a:spcAft>
                <a:spcPts val="0"/>
              </a:spcAft>
              <a:buClr>
                <a:srgbClr val="002855"/>
              </a:buClr>
              <a:defRPr/>
            </a:pPr>
            <a:endParaRPr lang="it-IT" sz="1350" dirty="0">
              <a:solidFill>
                <a:srgbClr val="00206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" name="Grafico 17"/>
          <p:cNvGraphicFramePr>
            <a:graphicFrameLocks/>
          </p:cNvGraphicFramePr>
          <p:nvPr/>
        </p:nvGraphicFramePr>
        <p:xfrm>
          <a:off x="899592" y="1548952"/>
          <a:ext cx="3665398" cy="291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olo 1"/>
          <p:cNvSpPr txBox="1">
            <a:spLocks/>
          </p:cNvSpPr>
          <p:nvPr/>
        </p:nvSpPr>
        <p:spPr bwMode="auto">
          <a:xfrm>
            <a:off x="737575" y="87476"/>
            <a:ext cx="6107948" cy="5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defTabSz="958850" eaLnBrk="1" hangingPunct="1">
              <a:defRPr lang="en-US" sz="2400" b="0" cap="all" baseline="0" noProof="0" dirty="0" smtClean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sz="1800" dirty="0">
                <a:latin typeface="+mj-lt"/>
              </a:rPr>
              <a:t>Il divario nella domanda di salute?</a:t>
            </a:r>
          </a:p>
        </p:txBody>
      </p:sp>
    </p:spTree>
    <p:extLst>
      <p:ext uri="{BB962C8B-B14F-4D97-AF65-F5344CB8AC3E}">
        <p14:creationId xmlns:p14="http://schemas.microsoft.com/office/powerpoint/2010/main" val="5910127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1a014e723_0_0"/>
          <p:cNvSpPr txBox="1">
            <a:spLocks noGrp="1"/>
          </p:cNvSpPr>
          <p:nvPr>
            <p:ph type="title"/>
          </p:nvPr>
        </p:nvSpPr>
        <p:spPr>
          <a:xfrm>
            <a:off x="628650" y="112819"/>
            <a:ext cx="7508025" cy="16773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it-IT" b="1" dirty="0">
                <a:solidFill>
                  <a:srgbClr val="0000FF"/>
                </a:solidFill>
              </a:rPr>
              <a:t>LA SELEZIONE IMPLICITA DELLE PRIORITA: ES. CSM</a:t>
            </a:r>
            <a:endParaRPr b="1" i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it-IT" sz="2250" b="1" dirty="0"/>
              <a:t>Utenti in carico n.1384</a:t>
            </a:r>
            <a:endParaRPr sz="2250" b="1" dirty="0"/>
          </a:p>
          <a:p>
            <a:pPr>
              <a:spcBef>
                <a:spcPts val="0"/>
              </a:spcBef>
            </a:pPr>
            <a:r>
              <a:rPr lang="it-IT" sz="2250" b="1" dirty="0"/>
              <a:t>Popolazione di riferimento: 58.066 soggetti maggiorenni</a:t>
            </a:r>
            <a:endParaRPr sz="2250" b="1" dirty="0"/>
          </a:p>
        </p:txBody>
      </p:sp>
      <p:sp>
        <p:nvSpPr>
          <p:cNvPr id="133" name="Google Shape;133;g161a014e723_0_0"/>
          <p:cNvSpPr txBox="1">
            <a:spLocks noGrp="1"/>
          </p:cNvSpPr>
          <p:nvPr>
            <p:ph type="body" idx="1"/>
          </p:nvPr>
        </p:nvSpPr>
        <p:spPr>
          <a:xfrm>
            <a:off x="628650" y="1695978"/>
            <a:ext cx="7886700" cy="283230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g161a014e7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752394"/>
            <a:ext cx="7772400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61a014e723_0_0"/>
          <p:cNvPicPr preferRelativeResize="0"/>
          <p:nvPr/>
        </p:nvPicPr>
        <p:blipFill rotWithShape="1">
          <a:blip r:embed="rId4">
            <a:alphaModFix/>
          </a:blip>
          <a:srcRect r="-1605" b="-6224"/>
          <a:stretch/>
        </p:blipFill>
        <p:spPr>
          <a:xfrm>
            <a:off x="779588" y="3436988"/>
            <a:ext cx="5225907" cy="1062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3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40209" y="501813"/>
            <a:ext cx="4472951" cy="429348"/>
          </a:xfrm>
        </p:spPr>
        <p:txBody>
          <a:bodyPr/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Rapporto OASI 2022</a:t>
            </a:r>
          </a:p>
        </p:txBody>
      </p:sp>
      <p:sp>
        <p:nvSpPr>
          <p:cNvPr id="17" name="CasellaDiTesto 2"/>
          <p:cNvSpPr txBox="1">
            <a:spLocks noChangeArrowheads="1"/>
          </p:cNvSpPr>
          <p:nvPr/>
        </p:nvSpPr>
        <p:spPr bwMode="auto">
          <a:xfrm>
            <a:off x="229679" y="1061953"/>
            <a:ext cx="591991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22^ edizione </a:t>
            </a:r>
            <a:r>
              <a:rPr lang="it-IT" altLang="it-IT" sz="1600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(2000-2022), a cura del CERGAS 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47 autori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19 capitoli</a:t>
            </a:r>
          </a:p>
          <a:p>
            <a:pPr marL="742950" lvl="2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Comitato redazionale: Alessandro Furnari, Francesca Guerra, Francesco Longo, Luca </a:t>
            </a:r>
            <a:r>
              <a:rPr lang="it-IT" altLang="it-IT" sz="1400" dirty="0" err="1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Maltauro</a:t>
            </a:r>
            <a:r>
              <a:rPr lang="it-IT" altLang="it-IT" sz="1400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Alberto Ricci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Materiale di sintesi</a:t>
            </a:r>
            <a:r>
              <a:rPr lang="it-IT" altLang="it-IT" sz="1600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742950" lvl="2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Il capitolo 1: include tutti gli </a:t>
            </a:r>
            <a:r>
              <a:rPr lang="it-IT" altLang="it-IT" sz="1400" dirty="0" err="1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abstract</a:t>
            </a:r>
            <a:r>
              <a:rPr lang="it-IT" altLang="it-IT" sz="1400" dirty="0">
                <a:solidFill>
                  <a:srgbClr val="0046A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dei capitoli e le interpretazioni generali del Rapporto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rgbClr val="0046A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rgbClr val="0046A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Down Arrow 5"/>
          <p:cNvSpPr/>
          <p:nvPr/>
        </p:nvSpPr>
        <p:spPr>
          <a:xfrm rot="18787256">
            <a:off x="3505205" y="3960220"/>
            <a:ext cx="420141" cy="419559"/>
          </a:xfrm>
          <a:prstGeom prst="downArrow">
            <a:avLst/>
          </a:prstGeom>
          <a:solidFill>
            <a:srgbClr val="0046AD"/>
          </a:solidFill>
          <a:ln w="19050">
            <a:solidFill>
              <a:srgbClr val="0046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1735293" y="4670620"/>
            <a:ext cx="567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46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https://www.cergas.unibocconi.eu/observatories/oasi_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71A609-844D-0FD2-26A0-A5142012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92" y="419888"/>
            <a:ext cx="2731028" cy="42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64599"/>
            <a:ext cx="6885747" cy="51205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ESEMPI DI RAZIONALIZZAZIONE IMPLICITA NEL SSN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/>
            </a:br>
            <a:endParaRPr lang="it-IT" sz="18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BBC7611-37C6-D924-A7A0-79F9C8639E9B}"/>
              </a:ext>
            </a:extLst>
          </p:cNvPr>
          <p:cNvSpPr txBox="1">
            <a:spLocks/>
          </p:cNvSpPr>
          <p:nvPr/>
        </p:nvSpPr>
        <p:spPr>
          <a:xfrm>
            <a:off x="493776" y="749808"/>
            <a:ext cx="7659987" cy="403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342900" indent="-342900">
              <a:buAutoNum type="arabicPeriod"/>
            </a:pPr>
            <a:r>
              <a:rPr lang="it-IT" sz="1800" dirty="0"/>
              <a:t>SSN ha il peggior rapporto n. infermiere/n. medici in EU=&gt; nel 2030 torneremo ad un eccesso di medici e una ancor più grave carenza di infermiere</a:t>
            </a:r>
          </a:p>
          <a:p>
            <a:pPr marL="342900" indent="-342900">
              <a:buAutoNum type="arabicPeriod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Ospiti in RSA (280.000 su 3.9 mil anziani non autosufficienti) in media pagano 2000 al mese =&gt; 24.000 euro all’anno: a quale classe sociale appartengono prevalentemente?</a:t>
            </a:r>
          </a:p>
          <a:p>
            <a:pPr marL="342900" indent="-342900">
              <a:buAutoNum type="arabicPeriod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85 mil di spesa pubblica per l’odontoiatria sociale, ovvero 1% degli 8 Mld di spesa privata: gli incapienti sono però 5-7% della popolazione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2738409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67E9AAD-CF95-48A6-9A36-9031940D7933}"/>
              </a:ext>
            </a:extLst>
          </p:cNvPr>
          <p:cNvSpPr txBox="1">
            <a:spLocks/>
          </p:cNvSpPr>
          <p:nvPr/>
        </p:nvSpPr>
        <p:spPr bwMode="auto">
          <a:xfrm>
            <a:off x="1229916" y="2254002"/>
            <a:ext cx="6885747" cy="7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cap="all" baseline="0" noProof="0" dirty="0" smtClean="0">
                <a:solidFill>
                  <a:srgbClr val="002855"/>
                </a:solidFill>
                <a:latin typeface="Arial"/>
                <a:ea typeface="+mj-ea"/>
                <a:cs typeface="Arial"/>
                <a:sym typeface="Verdana Bold" panose="020B0804030504040204" pitchFamily="34" charset="0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sz="1800" dirty="0"/>
              <a:t>IV. UN FRAMEWORK PER DEFINIRE LE PRIORITA’ DI POLICY</a:t>
            </a:r>
          </a:p>
        </p:txBody>
      </p:sp>
    </p:spTree>
    <p:extLst>
      <p:ext uri="{BB962C8B-B14F-4D97-AF65-F5344CB8AC3E}">
        <p14:creationId xmlns:p14="http://schemas.microsoft.com/office/powerpoint/2010/main" val="38678686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8271D-5D76-3EDA-8BA2-8951F881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73385"/>
            <a:ext cx="8229600" cy="461665"/>
          </a:xfrm>
        </p:spPr>
        <p:txBody>
          <a:bodyPr/>
          <a:lstStyle/>
          <a:p>
            <a:pPr algn="ctr"/>
            <a:r>
              <a:rPr lang="en-GB" dirty="0"/>
              <a:t>QUALE VISIONE PRIORITARIA?</a:t>
            </a:r>
          </a:p>
        </p:txBody>
      </p:sp>
      <p:graphicFrame>
        <p:nvGraphicFramePr>
          <p:cNvPr id="5" name="Segnaposto tabella 4">
            <a:extLst>
              <a:ext uri="{FF2B5EF4-FFF2-40B4-BE49-F238E27FC236}">
                <a16:creationId xmlns:a16="http://schemas.microsoft.com/office/drawing/2014/main" id="{96818B67-DDC4-1717-4D9D-725CAACF11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322643672"/>
              </p:ext>
            </p:extLst>
          </p:nvPr>
        </p:nvGraphicFramePr>
        <p:xfrm>
          <a:off x="712788" y="1298575"/>
          <a:ext cx="7700962" cy="299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1">
                  <a:extLst>
                    <a:ext uri="{9D8B030D-6E8A-4147-A177-3AD203B41FA5}">
                      <a16:colId xmlns:a16="http://schemas.microsoft.com/office/drawing/2014/main" val="3399083896"/>
                    </a:ext>
                  </a:extLst>
                </a:gridCol>
                <a:gridCol w="3850481">
                  <a:extLst>
                    <a:ext uri="{9D8B030D-6E8A-4147-A177-3AD203B41FA5}">
                      <a16:colId xmlns:a16="http://schemas.microsoft.com/office/drawing/2014/main" val="1803047415"/>
                    </a:ext>
                  </a:extLst>
                </a:gridCol>
              </a:tblGrid>
              <a:tr h="149638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RIDUZIONE ASPETTATIVE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CRESCITA RISORSE SSN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58770"/>
                  </a:ext>
                </a:extLst>
              </a:tr>
              <a:tr h="149638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EFFICIENZA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INNOVAZIONE SERVIZI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87471"/>
                  </a:ext>
                </a:extLst>
              </a:tr>
            </a:tbl>
          </a:graphicData>
        </a:graphic>
      </p:graphicFrame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EA8DFC-2CD5-DFCB-9697-0F12093A9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8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742C3-5A40-AA93-D884-6A7FDABC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RIDUZIONE DELLE ASPETTATIVE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8909B-DAC2-2B04-83B9-D553BF76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6" y="1298575"/>
            <a:ext cx="7862360" cy="36163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1600" b="1" dirty="0"/>
              <a:t>SPECIALISTICA AMBULATORIALE PER I CRONICI O PER GLI OCCASIONALI?</a:t>
            </a:r>
          </a:p>
          <a:p>
            <a:pPr marL="0" indent="0">
              <a:buNone/>
            </a:pPr>
            <a:r>
              <a:rPr lang="en-GB" sz="1600" b="1" dirty="0"/>
              <a:t>	Il SSN </a:t>
            </a:r>
            <a:r>
              <a:rPr lang="en-GB" sz="1600" b="1" dirty="0" err="1"/>
              <a:t>copre</a:t>
            </a:r>
            <a:r>
              <a:rPr lang="en-GB" sz="1600" b="1" dirty="0"/>
              <a:t> il 50% del </a:t>
            </a:r>
            <a:r>
              <a:rPr lang="en-GB" sz="1600" b="1" dirty="0" err="1"/>
              <a:t>bisogno</a:t>
            </a:r>
            <a:r>
              <a:rPr lang="en-GB" sz="1600" b="1" dirty="0"/>
              <a:t>=&gt;</a:t>
            </a:r>
            <a:r>
              <a:rPr lang="en-GB" sz="1600" b="1" dirty="0" err="1"/>
              <a:t>dobbiamo</a:t>
            </a:r>
            <a:r>
              <a:rPr lang="en-GB" sz="1600" b="1" dirty="0"/>
              <a:t> </a:t>
            </a:r>
            <a:r>
              <a:rPr lang="en-GB" sz="1600" b="1" dirty="0" err="1"/>
              <a:t>scegliere</a:t>
            </a:r>
            <a:endParaRPr lang="en-GB" sz="1600" b="1" dirty="0"/>
          </a:p>
          <a:p>
            <a:pPr>
              <a:buFont typeface="Wingdings" pitchFamily="2" charset="2"/>
              <a:buChar char="ü"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LTC ANCORA NEGLI OSPEDALI?</a:t>
            </a:r>
          </a:p>
          <a:p>
            <a:pPr marL="0" indent="0">
              <a:buNone/>
            </a:pPr>
            <a:r>
              <a:rPr lang="en-GB" sz="1600" b="1" dirty="0"/>
              <a:t>	30% </a:t>
            </a:r>
            <a:r>
              <a:rPr lang="en-GB" sz="1600" b="1" dirty="0" err="1"/>
              <a:t>dei</a:t>
            </a:r>
            <a:r>
              <a:rPr lang="en-GB" sz="1600" b="1" dirty="0"/>
              <a:t> </a:t>
            </a:r>
            <a:r>
              <a:rPr lang="en-GB" sz="1600" b="1" dirty="0" err="1"/>
              <a:t>ricoveri</a:t>
            </a:r>
            <a:r>
              <a:rPr lang="en-GB" sz="1600" b="1" dirty="0"/>
              <a:t> </a:t>
            </a:r>
            <a:r>
              <a:rPr lang="en-GB" sz="1600" b="1" dirty="0" err="1"/>
              <a:t>nei</a:t>
            </a:r>
            <a:r>
              <a:rPr lang="en-GB" sz="1600" b="1" dirty="0"/>
              <a:t> </a:t>
            </a:r>
            <a:r>
              <a:rPr lang="en-GB" sz="1600" b="1" dirty="0" err="1"/>
              <a:t>reparti</a:t>
            </a:r>
            <a:r>
              <a:rPr lang="en-GB" sz="1600" b="1" dirty="0"/>
              <a:t> </a:t>
            </a:r>
            <a:r>
              <a:rPr lang="en-GB" sz="1600" b="1" dirty="0" err="1"/>
              <a:t>medici</a:t>
            </a:r>
            <a:r>
              <a:rPr lang="en-GB" sz="1600" b="1" dirty="0"/>
              <a:t> </a:t>
            </a:r>
            <a:r>
              <a:rPr lang="en-GB" sz="1600" b="1" dirty="0" err="1"/>
              <a:t>sono</a:t>
            </a:r>
            <a:r>
              <a:rPr lang="en-GB" sz="1600" b="1" dirty="0"/>
              <a:t> </a:t>
            </a:r>
            <a:r>
              <a:rPr lang="en-GB" sz="1600" b="1" dirty="0" err="1"/>
              <a:t>ri-ricoveri</a:t>
            </a:r>
            <a:r>
              <a:rPr lang="en-GB" sz="1600" b="1" dirty="0"/>
              <a:t> LTC: </a:t>
            </a:r>
            <a:r>
              <a:rPr lang="en-GB" sz="1600" b="1" dirty="0" err="1"/>
              <a:t>continuiamo</a:t>
            </a:r>
            <a:r>
              <a:rPr lang="en-GB" sz="1600" b="1" dirty="0"/>
              <a:t>?</a:t>
            </a:r>
          </a:p>
          <a:p>
            <a:pPr>
              <a:buFont typeface="Wingdings" pitchFamily="2" charset="2"/>
              <a:buChar char="ü"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QUALE RIABILITAZIONE GARANTIAMO? </a:t>
            </a:r>
          </a:p>
          <a:p>
            <a:pPr marL="0" indent="0">
              <a:buNone/>
            </a:pPr>
            <a:r>
              <a:rPr lang="en-GB" sz="1600" b="1" dirty="0"/>
              <a:t>	(</a:t>
            </a:r>
            <a:r>
              <a:rPr lang="en-GB" sz="1600" b="1" dirty="0" err="1"/>
              <a:t>già</a:t>
            </a:r>
            <a:r>
              <a:rPr lang="en-GB" sz="1600" b="1" dirty="0"/>
              <a:t> </a:t>
            </a:r>
            <a:r>
              <a:rPr lang="en-GB" sz="1600" b="1" dirty="0" err="1"/>
              <a:t>esclusa</a:t>
            </a:r>
            <a:r>
              <a:rPr lang="en-GB" sz="1600" b="1" dirty="0"/>
              <a:t> </a:t>
            </a:r>
            <a:r>
              <a:rPr lang="en-GB" sz="1600" b="1" dirty="0" err="1"/>
              <a:t>domiciliare</a:t>
            </a:r>
            <a:r>
              <a:rPr lang="en-GB" sz="1600" b="1" dirty="0"/>
              <a:t>, </a:t>
            </a:r>
            <a:r>
              <a:rPr lang="en-GB" sz="1600" b="1" dirty="0" err="1"/>
              <a:t>ambulatoriale</a:t>
            </a:r>
            <a:r>
              <a:rPr lang="en-GB" sz="1600" b="1" dirty="0"/>
              <a:t> e step up da </a:t>
            </a:r>
            <a:r>
              <a:rPr lang="en-GB" sz="1600" b="1" dirty="0" err="1"/>
              <a:t>domicilio</a:t>
            </a:r>
            <a:r>
              <a:rPr lang="en-GB" sz="1600" b="1" dirty="0"/>
              <a:t>)</a:t>
            </a:r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307578-45FF-C2EB-427C-D765B50BD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1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4748" y="347891"/>
            <a:ext cx="8337112" cy="396262"/>
          </a:xfrm>
        </p:spPr>
        <p:txBody>
          <a:bodyPr/>
          <a:lstStyle/>
          <a:p>
            <a:r>
              <a:rPr lang="it-IT" sz="1800" b="1" dirty="0">
                <a:solidFill>
                  <a:srgbClr val="0046AD"/>
                </a:solidFill>
              </a:rPr>
              <a:t>L’offerta ambulatoriale a pagamento 2019-2020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847860F-BC47-4F6A-B2E6-9BF535B44115}"/>
              </a:ext>
            </a:extLst>
          </p:cNvPr>
          <p:cNvSpPr/>
          <p:nvPr/>
        </p:nvSpPr>
        <p:spPr>
          <a:xfrm>
            <a:off x="9887744" y="3455957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100" i="1" dirty="0">
                <a:solidFill>
                  <a:srgbClr val="002060"/>
                </a:solidFill>
                <a:latin typeface="Arial"/>
              </a:rPr>
              <a:t>Fonte: elaborazione su dati annuario statistico SSN, Ministero della Salute (2022) riportante dati 2020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94298307-9924-4086-A9BF-2A1E698DD2DC}"/>
              </a:ext>
            </a:extLst>
          </p:cNvPr>
          <p:cNvSpPr txBox="1">
            <a:spLocks/>
          </p:cNvSpPr>
          <p:nvPr/>
        </p:nvSpPr>
        <p:spPr>
          <a:xfrm>
            <a:off x="5755258" y="4654110"/>
            <a:ext cx="220916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Lucida Grande"/>
              <a:buNone/>
            </a:pPr>
            <a:r>
              <a:rPr lang="it-IT" sz="1000" dirty="0">
                <a:solidFill>
                  <a:schemeClr val="tx2"/>
                </a:solidFill>
              </a:rPr>
              <a:t>Fonte: OCPS, cap. 6 OASI 2022, elaborazioni su dati ISTAT</a:t>
            </a:r>
            <a:endParaRPr lang="it-IT" sz="1000" b="1" dirty="0">
              <a:solidFill>
                <a:schemeClr val="tx2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1F8F236-E1A3-44F7-BB98-8153C743B782}"/>
              </a:ext>
            </a:extLst>
          </p:cNvPr>
          <p:cNvSpPr/>
          <p:nvPr/>
        </p:nvSpPr>
        <p:spPr>
          <a:xfrm>
            <a:off x="5426530" y="928871"/>
            <a:ext cx="34941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2"/>
              </a:buClr>
              <a:buSzPct val="110000"/>
            </a:pPr>
            <a:r>
              <a:rPr lang="it-IT" sz="1400" dirty="0">
                <a:solidFill>
                  <a:srgbClr val="0046AD"/>
                </a:solidFill>
              </a:rPr>
              <a:t>Modalità di pagamento delle prestazioni di specialistica ambulatoriale, 2019-2020</a:t>
            </a:r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464C957D-CEE2-4050-91EF-58E5F2A7B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98278"/>
              </p:ext>
            </p:extLst>
          </p:nvPr>
        </p:nvGraphicFramePr>
        <p:xfrm>
          <a:off x="716575" y="1475847"/>
          <a:ext cx="8337112" cy="30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32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742C3-5A40-AA93-D884-6A7FDAB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97268"/>
            <a:ext cx="7584138" cy="448841"/>
          </a:xfrm>
        </p:spPr>
        <p:txBody>
          <a:bodyPr/>
          <a:lstStyle/>
          <a:p>
            <a:pPr algn="ctr"/>
            <a:r>
              <a:rPr lang="en-GB" dirty="0"/>
              <a:t>CRESCITA RISORSE SSN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8909B-DAC2-2B04-83B9-D553BF76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6" y="1298575"/>
            <a:ext cx="7862360" cy="314667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1600" b="1" dirty="0"/>
              <a:t>SVEZIA: RIALLOCAZIONE SPESA PUBBLICA</a:t>
            </a:r>
          </a:p>
          <a:p>
            <a:pPr marL="0" indent="0">
              <a:buNone/>
            </a:pPr>
            <a:r>
              <a:rPr lang="en-GB" sz="1600" b="1" dirty="0"/>
              <a:t>	trade off </a:t>
            </a:r>
            <a:r>
              <a:rPr lang="en-GB" sz="1600" b="1" dirty="0" err="1"/>
              <a:t>tra</a:t>
            </a:r>
            <a:r>
              <a:rPr lang="en-GB" sz="1600" b="1" dirty="0"/>
              <a:t> </a:t>
            </a:r>
            <a:r>
              <a:rPr lang="en-GB" sz="1600" b="1" dirty="0" err="1"/>
              <a:t>età</a:t>
            </a:r>
            <a:r>
              <a:rPr lang="en-GB" sz="1600" b="1" dirty="0"/>
              <a:t> </a:t>
            </a:r>
            <a:r>
              <a:rPr lang="en-GB" sz="1600" b="1" dirty="0" err="1"/>
              <a:t>pensionamento</a:t>
            </a:r>
            <a:r>
              <a:rPr lang="en-GB" sz="1600" b="1" dirty="0"/>
              <a:t> e </a:t>
            </a:r>
            <a:r>
              <a:rPr lang="en-GB" sz="1600" b="1" dirty="0" err="1"/>
              <a:t>risorse</a:t>
            </a:r>
            <a:r>
              <a:rPr lang="en-GB" sz="1600" b="1" dirty="0"/>
              <a:t> SSN/</a:t>
            </a:r>
            <a:r>
              <a:rPr lang="en-GB" sz="1600" b="1" dirty="0" err="1"/>
              <a:t>scuola</a:t>
            </a:r>
            <a:r>
              <a:rPr lang="en-GB" sz="1600" b="1" dirty="0"/>
              <a:t>/</a:t>
            </a:r>
            <a:r>
              <a:rPr lang="en-GB" sz="1600" b="1" dirty="0" err="1"/>
              <a:t>trasporto</a:t>
            </a:r>
            <a:r>
              <a:rPr lang="en-GB" sz="1600" b="1" dirty="0"/>
              <a:t> </a:t>
            </a:r>
            <a:r>
              <a:rPr lang="en-GB" sz="1600" b="1" dirty="0" err="1"/>
              <a:t>pubblico</a:t>
            </a: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FRANCIA: TICKET ALTI + MUTUA OBBLIGATORIA PER LA COPERTURA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GERMANIA: IMPOSTA DI SCOPO SU LTC (2,2% </a:t>
            </a:r>
            <a:r>
              <a:rPr lang="en-GB" sz="1600" b="1" dirty="0" err="1"/>
              <a:t>reddito</a:t>
            </a:r>
            <a:r>
              <a:rPr lang="en-GB" sz="1600" b="1" dirty="0"/>
              <a:t> </a:t>
            </a:r>
            <a:r>
              <a:rPr lang="en-GB" sz="1600" b="1" dirty="0" err="1"/>
              <a:t>lordo</a:t>
            </a:r>
            <a:r>
              <a:rPr lang="en-GB" sz="1600" b="1" dirty="0"/>
              <a:t>) </a:t>
            </a:r>
          </a:p>
          <a:p>
            <a:pPr marL="0" indent="0">
              <a:buNone/>
            </a:pPr>
            <a:r>
              <a:rPr lang="en-GB" sz="1600" b="1" dirty="0"/>
              <a:t>	</a:t>
            </a:r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307578-45FF-C2EB-427C-D765B50BD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4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18D6F4-1B32-4950-A6A3-88EF61640A1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517" b="7671"/>
          <a:stretch/>
        </p:blipFill>
        <p:spPr>
          <a:xfrm>
            <a:off x="1526147" y="995025"/>
            <a:ext cx="6091705" cy="3771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E27949-BA0F-4235-87FE-E1A9460ADE4A}"/>
              </a:ext>
            </a:extLst>
          </p:cNvPr>
          <p:cNvSpPr txBox="1">
            <a:spLocks/>
          </p:cNvSpPr>
          <p:nvPr/>
        </p:nvSpPr>
        <p:spPr>
          <a:xfrm>
            <a:off x="379574" y="357984"/>
            <a:ext cx="6718650" cy="43655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Politiche</a:t>
            </a:r>
            <a:r>
              <a:rPr lang="en-US" sz="2400" b="1" dirty="0">
                <a:solidFill>
                  <a:srgbClr val="002060"/>
                </a:solidFill>
              </a:rPr>
              <a:t> di </a:t>
            </a:r>
            <a:r>
              <a:rPr lang="en-US" sz="2400" b="1" dirty="0" err="1">
                <a:solidFill>
                  <a:srgbClr val="002060"/>
                </a:solidFill>
              </a:rPr>
              <a:t>incremento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risorse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sanità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analisi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comparata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4184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742C3-5A40-AA93-D884-6A7FDAB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97268"/>
            <a:ext cx="7584138" cy="448841"/>
          </a:xfrm>
        </p:spPr>
        <p:txBody>
          <a:bodyPr/>
          <a:lstStyle/>
          <a:p>
            <a:pPr algn="ctr"/>
            <a:r>
              <a:rPr lang="en-GB" dirty="0"/>
              <a:t>EFFICIENZA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8909B-DAC2-2B04-83B9-D553BF76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6" y="1298575"/>
            <a:ext cx="7862360" cy="426270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1600" b="1" dirty="0"/>
              <a:t>ACQUISTI CENTRALIZZATI</a:t>
            </a:r>
          </a:p>
          <a:p>
            <a:pPr marL="0" indent="0">
              <a:buNone/>
            </a:pPr>
            <a:r>
              <a:rPr lang="en-GB" sz="1600" b="1" dirty="0"/>
              <a:t>	</a:t>
            </a:r>
            <a:r>
              <a:rPr lang="en-GB" sz="1600" b="1" dirty="0" err="1"/>
              <a:t>Raggiunti</a:t>
            </a:r>
            <a:r>
              <a:rPr lang="en-GB" sz="1600" b="1" dirty="0"/>
              <a:t> </a:t>
            </a:r>
            <a:r>
              <a:rPr lang="en-GB" sz="1600" b="1" dirty="0" err="1"/>
              <a:t>prezzi</a:t>
            </a:r>
            <a:r>
              <a:rPr lang="en-GB" sz="1600" b="1" dirty="0"/>
              <a:t> </a:t>
            </a:r>
            <a:r>
              <a:rPr lang="en-GB" sz="1600" b="1" dirty="0" err="1"/>
              <a:t>bassi</a:t>
            </a:r>
            <a:r>
              <a:rPr lang="en-GB" sz="1600" b="1" dirty="0"/>
              <a:t> e </a:t>
            </a:r>
            <a:r>
              <a:rPr lang="en-GB" sz="1600" b="1" dirty="0" err="1"/>
              <a:t>omogeni</a:t>
            </a:r>
            <a:r>
              <a:rPr lang="en-GB" sz="1600" b="1" dirty="0"/>
              <a:t> =&gt; </a:t>
            </a:r>
            <a:r>
              <a:rPr lang="en-GB" sz="1600" b="1" dirty="0" err="1"/>
              <a:t>grandi</a:t>
            </a:r>
            <a:r>
              <a:rPr lang="en-GB" sz="1600" b="1" dirty="0"/>
              <a:t> </a:t>
            </a:r>
            <a:r>
              <a:rPr lang="en-GB" sz="1600" b="1" dirty="0" err="1"/>
              <a:t>differenze</a:t>
            </a:r>
            <a:r>
              <a:rPr lang="en-GB" sz="1600" b="1" dirty="0"/>
              <a:t> mix di </a:t>
            </a:r>
            <a:r>
              <a:rPr lang="en-GB" sz="1600" b="1" dirty="0" err="1"/>
              <a:t>consumi</a:t>
            </a:r>
            <a:r>
              <a:rPr lang="en-GB" sz="1600" b="1" dirty="0"/>
              <a:t> </a:t>
            </a:r>
          </a:p>
          <a:p>
            <a:pPr marL="0" indent="0">
              <a:buNone/>
            </a:pPr>
            <a:r>
              <a:rPr lang="en-GB" sz="1600" b="1" dirty="0"/>
              <a:t>	non </a:t>
            </a:r>
            <a:r>
              <a:rPr lang="en-GB" sz="1600" b="1" dirty="0" err="1"/>
              <a:t>correlati</a:t>
            </a:r>
            <a:r>
              <a:rPr lang="en-GB" sz="1600" b="1" dirty="0"/>
              <a:t> al case mix (=&gt; </a:t>
            </a:r>
            <a:r>
              <a:rPr lang="en-GB" sz="1600" b="1" dirty="0" err="1"/>
              <a:t>governo</a:t>
            </a:r>
            <a:r>
              <a:rPr lang="en-GB" sz="1600" b="1" dirty="0"/>
              <a:t> </a:t>
            </a:r>
            <a:r>
              <a:rPr lang="en-GB" sz="1600" b="1" dirty="0" err="1"/>
              <a:t>clinico</a:t>
            </a:r>
            <a:r>
              <a:rPr lang="en-GB" sz="1600" b="1" dirty="0"/>
              <a:t>)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120 MICRO OSPEDALI E 20 GRANDI H “MALATI” CON DEFICIT OLTRE IL 10%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DIFFERENZIALI DI CONSUMO PER ABITANTE ANCHE DEL 100%</a:t>
            </a:r>
          </a:p>
          <a:p>
            <a:pPr marL="0" indent="0">
              <a:buNone/>
            </a:pPr>
            <a:r>
              <a:rPr lang="en-GB" sz="1600" b="1" dirty="0"/>
              <a:t>	</a:t>
            </a:r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307578-45FF-C2EB-427C-D765B50BD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68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684" y="438803"/>
            <a:ext cx="7584138" cy="369332"/>
          </a:xfrm>
        </p:spPr>
        <p:txBody>
          <a:bodyPr vert="horz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046AD"/>
                </a:solidFill>
              </a:rPr>
              <a:t>La vocazione dei (piccoli) ospedali…</a:t>
            </a:r>
          </a:p>
        </p:txBody>
      </p:sp>
      <p:sp>
        <p:nvSpPr>
          <p:cNvPr id="14" name="Segnaposto contenuto 3"/>
          <p:cNvSpPr txBox="1">
            <a:spLocks/>
          </p:cNvSpPr>
          <p:nvPr/>
        </p:nvSpPr>
        <p:spPr>
          <a:xfrm>
            <a:off x="1910582" y="4759445"/>
            <a:ext cx="59352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it-IT" sz="900" dirty="0">
                <a:solidFill>
                  <a:schemeClr val="tx2"/>
                </a:solidFill>
              </a:rPr>
              <a:t>Fonte: per dati stabilimenti, elaborazioni OASI su dati Ministero della Salute, portale Open Data, PL per stabilimento e disciplina</a:t>
            </a:r>
            <a:endParaRPr lang="it-IT" sz="900" b="1" dirty="0">
              <a:solidFill>
                <a:schemeClr val="tx2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1684" y="978191"/>
            <a:ext cx="4824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2"/>
              </a:buClr>
              <a:buSzPct val="110000"/>
            </a:pPr>
            <a:r>
              <a:rPr lang="it-IT" sz="1400" dirty="0">
                <a:solidFill>
                  <a:srgbClr val="0046AD"/>
                </a:solidFill>
              </a:rPr>
              <a:t>Stabilimenti a gestione diretta (N=583): suddivisione per classe dimensionale e numero discipline presenti, 2020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0C84C53-D739-487B-B2F0-417A56821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935288"/>
              </p:ext>
            </p:extLst>
          </p:nvPr>
        </p:nvGraphicFramePr>
        <p:xfrm>
          <a:off x="261683" y="1421389"/>
          <a:ext cx="7584137" cy="333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649D50AF-A529-4BB8-90C1-5CFF4F89EB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537" y="3674461"/>
            <a:ext cx="369333" cy="369333"/>
          </a:xfrm>
          <a:prstGeom prst="rect">
            <a:avLst/>
          </a:prstGeom>
        </p:spPr>
      </p:pic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F5C0A536-E665-4BD4-866B-E61B4CBF90E8}"/>
              </a:ext>
            </a:extLst>
          </p:cNvPr>
          <p:cNvSpPr txBox="1">
            <a:spLocks/>
          </p:cNvSpPr>
          <p:nvPr/>
        </p:nvSpPr>
        <p:spPr>
          <a:xfrm>
            <a:off x="7061537" y="1806888"/>
            <a:ext cx="119198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Lucida Grande"/>
              <a:buNone/>
            </a:pP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presenti</a:t>
            </a:r>
            <a:endParaRPr lang="it-IT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425F337-D374-4D2A-B356-BD32218D02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5179" y="1419634"/>
            <a:ext cx="369333" cy="36933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19B487D-E2FC-46E9-B928-7569CFE501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2293" y="3686582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8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742C3-5A40-AA93-D884-6A7FDABC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97268"/>
            <a:ext cx="7584138" cy="448841"/>
          </a:xfrm>
        </p:spPr>
        <p:txBody>
          <a:bodyPr/>
          <a:lstStyle/>
          <a:p>
            <a:pPr algn="ctr"/>
            <a:r>
              <a:rPr lang="en-GB" dirty="0"/>
              <a:t>INNOVAZIONE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8909B-DAC2-2B04-83B9-D553BF76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6" y="1298575"/>
            <a:ext cx="7862360" cy="529375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1600" b="1" dirty="0"/>
              <a:t>PRESA IN CARICO CRONICTA’ OPERAZIONALIZZATA</a:t>
            </a:r>
          </a:p>
          <a:p>
            <a:pPr marL="0" indent="0">
              <a:buNone/>
            </a:pPr>
            <a:r>
              <a:rPr lang="en-GB" sz="1600" b="1" dirty="0"/>
              <a:t>	PAI, Clinical decision support system, </a:t>
            </a:r>
            <a:r>
              <a:rPr lang="en-GB" sz="1600" b="1" dirty="0" err="1"/>
              <a:t>prenotazione</a:t>
            </a:r>
            <a:r>
              <a:rPr lang="en-GB" sz="1600" b="1" dirty="0"/>
              <a:t> in back office, 	</a:t>
            </a:r>
            <a:r>
              <a:rPr lang="en-GB" sz="1600" b="1" dirty="0" err="1"/>
              <a:t>controllo</a:t>
            </a:r>
            <a:r>
              <a:rPr lang="en-GB" sz="1600" b="1" dirty="0"/>
              <a:t> </a:t>
            </a:r>
            <a:r>
              <a:rPr lang="en-GB" sz="1600" b="1" dirty="0" err="1"/>
              <a:t>aderenza</a:t>
            </a: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SKILL MIX CHANGE PERSONALE</a:t>
            </a:r>
          </a:p>
          <a:p>
            <a:pPr marL="457200" lvl="1" indent="0">
              <a:buNone/>
            </a:pPr>
            <a:r>
              <a:rPr lang="en-GB" sz="1500" b="1" dirty="0"/>
              <a:t>Medici solo </a:t>
            </a:r>
            <a:r>
              <a:rPr lang="en-GB" sz="1500" b="1" dirty="0" err="1"/>
              <a:t>su</a:t>
            </a:r>
            <a:r>
              <a:rPr lang="en-GB" sz="1500" b="1" dirty="0"/>
              <a:t> </a:t>
            </a:r>
            <a:r>
              <a:rPr lang="en-GB" sz="1500" b="1" dirty="0" err="1"/>
              <a:t>processi</a:t>
            </a:r>
            <a:r>
              <a:rPr lang="en-GB" sz="1500" b="1" dirty="0"/>
              <a:t> ad alto </a:t>
            </a:r>
            <a:r>
              <a:rPr lang="en-GB" sz="1500" b="1" dirty="0" err="1"/>
              <a:t>valore</a:t>
            </a:r>
            <a:r>
              <a:rPr lang="en-GB" sz="1500" b="1" dirty="0"/>
              <a:t> </a:t>
            </a:r>
            <a:r>
              <a:rPr lang="en-GB" sz="1500" b="1" dirty="0" err="1"/>
              <a:t>aggiunto</a:t>
            </a:r>
            <a:r>
              <a:rPr lang="en-GB" sz="1500" b="1" dirty="0"/>
              <a:t>, </a:t>
            </a:r>
            <a:r>
              <a:rPr lang="en-GB" sz="1500" b="1" dirty="0" err="1"/>
              <a:t>valorizzazioni</a:t>
            </a:r>
            <a:r>
              <a:rPr lang="en-GB" sz="1500" b="1" dirty="0"/>
              <a:t> </a:t>
            </a:r>
            <a:r>
              <a:rPr lang="en-GB" sz="1500" b="1" dirty="0" err="1"/>
              <a:t>professioni</a:t>
            </a:r>
            <a:r>
              <a:rPr lang="en-GB" sz="1500" b="1" dirty="0"/>
              <a:t> </a:t>
            </a:r>
            <a:r>
              <a:rPr lang="en-GB" sz="1500" b="1" dirty="0" err="1"/>
              <a:t>sanitarie</a:t>
            </a:r>
            <a:r>
              <a:rPr lang="en-GB" sz="1500" b="1" dirty="0"/>
              <a:t> (da 23 a 8 </a:t>
            </a:r>
            <a:r>
              <a:rPr lang="en-GB" sz="1500" b="1" dirty="0" err="1"/>
              <a:t>tipologie</a:t>
            </a:r>
            <a:r>
              <a:rPr lang="en-GB" sz="1500" b="1" dirty="0"/>
              <a:t>), marketing per </a:t>
            </a:r>
            <a:r>
              <a:rPr lang="en-GB" sz="1500" b="1" dirty="0" err="1"/>
              <a:t>vocazioni</a:t>
            </a: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>
              <a:buFont typeface="Wingdings" pitchFamily="2" charset="2"/>
              <a:buChar char="ü"/>
            </a:pPr>
            <a:r>
              <a:rPr lang="en-GB" sz="1600" b="1" dirty="0"/>
              <a:t>RIORGANIZZAZIONE PS</a:t>
            </a:r>
          </a:p>
          <a:p>
            <a:pPr marL="0" indent="0">
              <a:buNone/>
            </a:pPr>
            <a:r>
              <a:rPr lang="en-GB" sz="1600" b="1" dirty="0"/>
              <a:t>	Sistema duale: DEA </a:t>
            </a:r>
            <a:r>
              <a:rPr lang="en-GB" sz="1600" b="1" dirty="0" err="1"/>
              <a:t>rossi</a:t>
            </a:r>
            <a:r>
              <a:rPr lang="en-GB" sz="1600" b="1" dirty="0"/>
              <a:t>/</a:t>
            </a:r>
            <a:r>
              <a:rPr lang="en-GB" sz="1600" b="1" dirty="0" err="1"/>
              <a:t>gialli</a:t>
            </a:r>
            <a:r>
              <a:rPr lang="en-GB" sz="1600" b="1" dirty="0"/>
              <a:t> con </a:t>
            </a:r>
            <a:r>
              <a:rPr lang="en-GB" sz="1600" b="1" dirty="0" err="1"/>
              <a:t>medici</a:t>
            </a:r>
            <a:r>
              <a:rPr lang="en-GB" sz="1600" b="1" dirty="0"/>
              <a:t> </a:t>
            </a:r>
            <a:r>
              <a:rPr lang="en-GB" sz="1600" b="1" dirty="0" err="1"/>
              <a:t>specialisti</a:t>
            </a:r>
            <a:r>
              <a:rPr lang="en-GB" sz="1600" b="1" dirty="0"/>
              <a:t>, PS Bianchi/Verdi 	con </a:t>
            </a:r>
            <a:r>
              <a:rPr lang="en-GB" sz="1600" b="1" dirty="0" err="1"/>
              <a:t>medici</a:t>
            </a:r>
            <a:r>
              <a:rPr lang="en-GB" sz="1600" b="1" dirty="0"/>
              <a:t> di </a:t>
            </a:r>
            <a:r>
              <a:rPr lang="en-GB" sz="1600" b="1" dirty="0" err="1"/>
              <a:t>continuità</a:t>
            </a:r>
            <a:r>
              <a:rPr lang="en-GB" sz="1600" b="1" dirty="0"/>
              <a:t> </a:t>
            </a:r>
            <a:r>
              <a:rPr lang="en-GB" sz="1600" b="1" dirty="0" err="1"/>
              <a:t>assistenziale</a:t>
            </a: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	</a:t>
            </a:r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pPr>
              <a:buFont typeface="Wingdings" pitchFamily="2" charset="2"/>
              <a:buChar char="ü"/>
            </a:pP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307578-45FF-C2EB-427C-D765B50BD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9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7854-77D5-8242-67B3-68D04A59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537AB4-4BE4-D9DD-56CD-5F0B2D8C9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4" y="1093279"/>
            <a:ext cx="7248151" cy="121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italiana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performance del SSN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Universalismo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dichiarato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razionamento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implicito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 framework per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definire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priorità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policy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854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1684" y="438803"/>
            <a:ext cx="7584138" cy="369332"/>
          </a:xfrm>
        </p:spPr>
        <p:txBody>
          <a:bodyPr vert="horz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0046AD"/>
                </a:solidFill>
              </a:rPr>
              <a:t>La vocazione dei PS....</a:t>
            </a:r>
          </a:p>
        </p:txBody>
      </p:sp>
      <p:sp>
        <p:nvSpPr>
          <p:cNvPr id="14" name="Segnaposto contenuto 3"/>
          <p:cNvSpPr txBox="1">
            <a:spLocks/>
          </p:cNvSpPr>
          <p:nvPr/>
        </p:nvSpPr>
        <p:spPr>
          <a:xfrm>
            <a:off x="1910582" y="4759445"/>
            <a:ext cx="59352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68288" indent="-2682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Char char="—"/>
              <a:defRPr sz="13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1pPr>
            <a:lvl2pPr marL="630238" indent="-17303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Char char="•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987425" indent="-1365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‑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525588" indent="-1539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973263" indent="-1444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it-IT" sz="900" dirty="0">
                <a:solidFill>
                  <a:schemeClr val="tx2"/>
                </a:solidFill>
              </a:rPr>
              <a:t>Fonte: dati PS, elaborazioni OASI cap. 2 su dati AGENAS, portale Covid-19. </a:t>
            </a:r>
            <a:endParaRPr lang="it-IT" sz="9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66EF383A-226D-453E-863E-C75AF5338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58899"/>
              </p:ext>
            </p:extLst>
          </p:nvPr>
        </p:nvGraphicFramePr>
        <p:xfrm>
          <a:off x="1104524" y="1526071"/>
          <a:ext cx="7777794" cy="317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tangolo 18">
            <a:extLst>
              <a:ext uri="{FF2B5EF4-FFF2-40B4-BE49-F238E27FC236}">
                <a16:creationId xmlns:a16="http://schemas.microsoft.com/office/drawing/2014/main" id="{7727409A-298D-4751-89CF-4964597AD4A0}"/>
              </a:ext>
            </a:extLst>
          </p:cNvPr>
          <p:cNvSpPr/>
          <p:nvPr/>
        </p:nvSpPr>
        <p:spPr>
          <a:xfrm>
            <a:off x="5262310" y="1018530"/>
            <a:ext cx="36939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tx2"/>
              </a:buClr>
              <a:buSzPct val="110000"/>
            </a:pPr>
            <a:r>
              <a:rPr lang="it-IT" sz="1400" dirty="0">
                <a:solidFill>
                  <a:srgbClr val="0046AD"/>
                </a:solidFill>
              </a:rPr>
              <a:t>Accessi PS per codice triage, 2019-2020</a:t>
            </a:r>
          </a:p>
        </p:txBody>
      </p:sp>
      <p:graphicFrame>
        <p:nvGraphicFramePr>
          <p:cNvPr id="22" name="Tabella 4">
            <a:extLst>
              <a:ext uri="{FF2B5EF4-FFF2-40B4-BE49-F238E27FC236}">
                <a16:creationId xmlns:a16="http://schemas.microsoft.com/office/drawing/2014/main" id="{0D0EF042-8088-47DC-B7C4-B7DB1EE16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32210"/>
              </p:ext>
            </p:extLst>
          </p:nvPr>
        </p:nvGraphicFramePr>
        <p:xfrm>
          <a:off x="6861378" y="1471323"/>
          <a:ext cx="1506371" cy="110201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93730">
                  <a:extLst>
                    <a:ext uri="{9D8B030D-6E8A-4147-A177-3AD203B41FA5}">
                      <a16:colId xmlns:a16="http://schemas.microsoft.com/office/drawing/2014/main" val="2087381418"/>
                    </a:ext>
                  </a:extLst>
                </a:gridCol>
                <a:gridCol w="912641">
                  <a:extLst>
                    <a:ext uri="{9D8B030D-6E8A-4147-A177-3AD203B41FA5}">
                      <a16:colId xmlns:a16="http://schemas.microsoft.com/office/drawing/2014/main" val="1985805889"/>
                    </a:ext>
                  </a:extLst>
                </a:gridCol>
              </a:tblGrid>
              <a:tr h="200216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19-20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8661823"/>
                  </a:ext>
                </a:extLst>
              </a:tr>
              <a:tr h="180360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6717573"/>
                  </a:ext>
                </a:extLst>
              </a:tr>
              <a:tr h="180360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8900015"/>
                  </a:ext>
                </a:extLst>
              </a:tr>
              <a:tr h="180360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7679819"/>
                  </a:ext>
                </a:extLst>
              </a:tr>
              <a:tr h="180360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Bianco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2716894"/>
                  </a:ext>
                </a:extLst>
              </a:tr>
              <a:tr h="180360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>
                          <a:solidFill>
                            <a:srgbClr val="0046A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227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794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8271D-5D76-3EDA-8BA2-8951F881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582556"/>
            <a:ext cx="8229600" cy="1384995"/>
          </a:xfrm>
        </p:spPr>
        <p:txBody>
          <a:bodyPr/>
          <a:lstStyle/>
          <a:p>
            <a:pPr algn="ctr"/>
            <a:r>
              <a:rPr lang="en-GB" dirty="0"/>
              <a:t>QUALE RUOLO PER </a:t>
            </a:r>
            <a:r>
              <a:rPr lang="en-GB" dirty="0" err="1"/>
              <a:t>FNOMCeO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Preoccuparsi</a:t>
            </a:r>
            <a:r>
              <a:rPr lang="en-GB" dirty="0"/>
              <a:t> </a:t>
            </a:r>
            <a:r>
              <a:rPr lang="en-GB" dirty="0" err="1"/>
              <a:t>dell’oggi</a:t>
            </a:r>
            <a:r>
              <a:rPr lang="en-GB" dirty="0"/>
              <a:t> o del future a 20 anni?</a:t>
            </a:r>
            <a:br>
              <a:rPr lang="en-GB" dirty="0"/>
            </a:br>
            <a:r>
              <a:rPr lang="en-GB" dirty="0" err="1"/>
              <a:t>Spingere</a:t>
            </a:r>
            <a:r>
              <a:rPr lang="en-GB" dirty="0"/>
              <a:t> </a:t>
            </a:r>
            <a:r>
              <a:rPr lang="en-GB" dirty="0" err="1"/>
              <a:t>l’ambizione</a:t>
            </a:r>
            <a:r>
              <a:rPr lang="en-GB" dirty="0"/>
              <a:t> o il </a:t>
            </a:r>
            <a:r>
              <a:rPr lang="en-GB" dirty="0" err="1"/>
              <a:t>realismo</a:t>
            </a:r>
            <a:r>
              <a:rPr lang="en-GB" dirty="0"/>
              <a:t> politico?</a:t>
            </a:r>
          </a:p>
        </p:txBody>
      </p:sp>
      <p:graphicFrame>
        <p:nvGraphicFramePr>
          <p:cNvPr id="5" name="Segnaposto tabella 4">
            <a:extLst>
              <a:ext uri="{FF2B5EF4-FFF2-40B4-BE49-F238E27FC236}">
                <a16:creationId xmlns:a16="http://schemas.microsoft.com/office/drawing/2014/main" id="{96818B67-DDC4-1717-4D9D-725CAACF11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4714389"/>
              </p:ext>
            </p:extLst>
          </p:nvPr>
        </p:nvGraphicFramePr>
        <p:xfrm>
          <a:off x="712788" y="2444436"/>
          <a:ext cx="7700962" cy="209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1">
                  <a:extLst>
                    <a:ext uri="{9D8B030D-6E8A-4147-A177-3AD203B41FA5}">
                      <a16:colId xmlns:a16="http://schemas.microsoft.com/office/drawing/2014/main" val="3399083896"/>
                    </a:ext>
                  </a:extLst>
                </a:gridCol>
                <a:gridCol w="3850481">
                  <a:extLst>
                    <a:ext uri="{9D8B030D-6E8A-4147-A177-3AD203B41FA5}">
                      <a16:colId xmlns:a16="http://schemas.microsoft.com/office/drawing/2014/main" val="1803047415"/>
                    </a:ext>
                  </a:extLst>
                </a:gridCol>
              </a:tblGrid>
              <a:tr h="104566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RIDUZIONE ASPETTATIVE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CRESCITA RISORSE SSN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58770"/>
                  </a:ext>
                </a:extLst>
              </a:tr>
              <a:tr h="104566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EFFICIENZA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INNOVAZIONE SERVIZI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87471"/>
                  </a:ext>
                </a:extLst>
              </a:tr>
            </a:tbl>
          </a:graphicData>
        </a:graphic>
      </p:graphicFrame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EA8DFC-2CD5-DFCB-9697-0F12093A9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9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139702"/>
            <a:ext cx="6885747" cy="7965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sz="1800" dirty="0"/>
              <a:t>I. LA SOCIETA’ ITALIANA</a:t>
            </a:r>
          </a:p>
        </p:txBody>
      </p:sp>
    </p:spTree>
    <p:extLst>
      <p:ext uri="{BB962C8B-B14F-4D97-AF65-F5344CB8AC3E}">
        <p14:creationId xmlns:p14="http://schemas.microsoft.com/office/powerpoint/2010/main" val="13797678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2C28-5013-EB4E-B4F2-3748EA1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55" y="571165"/>
            <a:ext cx="6157596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</a:t>
            </a:r>
            <a:r>
              <a:rPr lang="en-US" sz="2400" dirty="0" err="1">
                <a:solidFill>
                  <a:schemeClr val="tx1"/>
                </a:solidFill>
              </a:rPr>
              <a:t>decessi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divengono</a:t>
            </a:r>
            <a:r>
              <a:rPr lang="en-US" sz="2400" dirty="0">
                <a:solidFill>
                  <a:schemeClr val="tx1"/>
                </a:solidFill>
              </a:rPr>
              <a:t> la </a:t>
            </a:r>
            <a:r>
              <a:rPr lang="en-US" sz="2400" dirty="0" err="1">
                <a:solidFill>
                  <a:schemeClr val="tx1"/>
                </a:solidFill>
              </a:rPr>
              <a:t>componente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prevalente</a:t>
            </a:r>
            <a:r>
              <a:rPr lang="en-US" sz="2400" dirty="0">
                <a:solidFill>
                  <a:schemeClr val="tx1"/>
                </a:solidFill>
              </a:rPr>
              <a:t>…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gli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immigrati</a:t>
            </a:r>
            <a:r>
              <a:rPr lang="en-US" sz="2400" dirty="0">
                <a:solidFill>
                  <a:schemeClr val="tx1"/>
                </a:solidFill>
              </a:rPr>
              <a:t> quasi </a:t>
            </a:r>
            <a:r>
              <a:rPr lang="en-US" sz="2400" dirty="0" err="1">
                <a:solidFill>
                  <a:schemeClr val="tx1"/>
                </a:solidFill>
              </a:rPr>
              <a:t>raggiungono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nati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F223-02F4-914C-8D70-BCDADE42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fld id="{37784B4F-5028-4E48-B13D-A037DA9FFBAC}" type="slidenum">
              <a:rPr lang="en-US" smtClean="0"/>
              <a:pPr algn="ctr">
                <a:spcAft>
                  <a:spcPts val="450"/>
                </a:spcAft>
              </a:pPr>
              <a:t>5</a:t>
            </a:fld>
            <a:endParaRPr lang="en-US" sz="33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DEC10-09FC-104E-8666-1E537884469B}"/>
              </a:ext>
            </a:extLst>
          </p:cNvPr>
          <p:cNvSpPr txBox="1"/>
          <p:nvPr/>
        </p:nvSpPr>
        <p:spPr>
          <a:xfrm>
            <a:off x="244841" y="633440"/>
            <a:ext cx="1802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 </a:t>
            </a:r>
            <a:r>
              <a:rPr lang="en-US" dirty="0" err="1"/>
              <a:t>componenti</a:t>
            </a:r>
            <a:br>
              <a:rPr lang="en-US" dirty="0"/>
            </a:b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dinamica</a:t>
            </a:r>
            <a:endParaRPr lang="en-US" dirty="0"/>
          </a:p>
          <a:p>
            <a:pPr algn="ctr"/>
            <a:r>
              <a:rPr lang="en-US" dirty="0" err="1"/>
              <a:t>demografica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F53FD7-7B86-4D48-849C-40465BB0F8E4}"/>
              </a:ext>
            </a:extLst>
          </p:cNvPr>
          <p:cNvGraphicFramePr>
            <a:graphicFrameLocks noGrp="1"/>
          </p:cNvGraphicFramePr>
          <p:nvPr/>
        </p:nvGraphicFramePr>
        <p:xfrm>
          <a:off x="379574" y="1905626"/>
          <a:ext cx="8412771" cy="289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11">
            <a:extLst>
              <a:ext uri="{FF2B5EF4-FFF2-40B4-BE49-F238E27FC236}">
                <a16:creationId xmlns:a16="http://schemas.microsoft.com/office/drawing/2014/main" id="{140A70FD-4BA2-0F9D-FC06-2D9713C5F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6" y="4654278"/>
            <a:ext cx="1222571" cy="6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AB0C39-7672-4971-81A4-E2EE461CB6B9}"/>
              </a:ext>
            </a:extLst>
          </p:cNvPr>
          <p:cNvSpPr txBox="1">
            <a:spLocks/>
          </p:cNvSpPr>
          <p:nvPr/>
        </p:nvSpPr>
        <p:spPr>
          <a:xfrm>
            <a:off x="324683" y="412066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58850" eaLnBrk="1" hangingPunct="1">
              <a:defRPr sz="2400" b="0" i="0" cap="all" baseline="0">
                <a:solidFill>
                  <a:srgbClr val="002855"/>
                </a:solidFill>
                <a:latin typeface="+mj-lt"/>
                <a:ea typeface="+mj-ea"/>
                <a:cs typeface="Arial"/>
              </a:defRPr>
            </a:lvl1pPr>
            <a:lvl2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sz="1800" dirty="0"/>
              <a:t>Declino demografico, invecchiamento, sostenibilità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4DE99A-4E9F-419F-87B0-DEB82B6CF29D}"/>
              </a:ext>
            </a:extLst>
          </p:cNvPr>
          <p:cNvSpPr txBox="1"/>
          <p:nvPr/>
        </p:nvSpPr>
        <p:spPr>
          <a:xfrm>
            <a:off x="358479" y="972521"/>
            <a:ext cx="4746260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naturale e saldo migratorio con l’estero, Italia, 2004-2021, migliaia di residenti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6D2C111-0F1A-788A-E083-4D8243889E9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5367131" y="1455063"/>
          <a:ext cx="3520042" cy="336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9EC14B-B08C-96E9-655F-37515C396D87}"/>
              </a:ext>
            </a:extLst>
          </p:cNvPr>
          <p:cNvSpPr txBox="1"/>
          <p:nvPr/>
        </p:nvSpPr>
        <p:spPr>
          <a:xfrm>
            <a:off x="5562074" y="911845"/>
            <a:ext cx="3325098" cy="3385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1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Previsioni demografiche ISTAT: consistenza fasce d’età, 2021-2050, milioni di residenti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64A4A9B-1468-4C19-881E-09BF0DE430B5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24685" y="1368008"/>
          <a:ext cx="4899323" cy="336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6B6C94B6-D722-474D-A44F-399985725AA0}"/>
              </a:ext>
            </a:extLst>
          </p:cNvPr>
          <p:cNvSpPr/>
          <p:nvPr/>
        </p:nvSpPr>
        <p:spPr>
          <a:xfrm>
            <a:off x="936848" y="3434959"/>
            <a:ext cx="2335971" cy="43732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L’Italia perde 1,4 milioni di abitanti nel 2013-2021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8C3751E-5CE4-4C3D-B393-F26C998A4328}"/>
              </a:ext>
            </a:extLst>
          </p:cNvPr>
          <p:cNvSpPr/>
          <p:nvPr/>
        </p:nvSpPr>
        <p:spPr>
          <a:xfrm>
            <a:off x="5931673" y="1637970"/>
            <a:ext cx="985962" cy="8428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50" b="1" dirty="0">
                <a:latin typeface="Arial" panose="020B0604020202020204" pitchFamily="34" charset="0"/>
                <a:cs typeface="Arial" panose="020B0604020202020204" pitchFamily="34" charset="0"/>
              </a:rPr>
              <a:t>Occupati 2021: 23 mln (60% pop 15-64)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5EA742D-F723-4A0C-B906-80CAA3D4B2F4}"/>
              </a:ext>
            </a:extLst>
          </p:cNvPr>
          <p:cNvSpPr/>
          <p:nvPr/>
        </p:nvSpPr>
        <p:spPr>
          <a:xfrm>
            <a:off x="7801550" y="1341852"/>
            <a:ext cx="1157184" cy="9612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Al 2050, 17-20 mln di occupati e 19 mln di over 65?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B5FE66-A40E-4984-B0D0-DA764E8DEA62}"/>
              </a:ext>
            </a:extLst>
          </p:cNvPr>
          <p:cNvSpPr txBox="1"/>
          <p:nvPr/>
        </p:nvSpPr>
        <p:spPr>
          <a:xfrm>
            <a:off x="89502" y="4773841"/>
            <a:ext cx="3300777" cy="32316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it-IT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elaborazioni Rapporto OASI cap. 1 su dati ISTAT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C24D7F2-3309-40CA-87F1-7F459760452C}"/>
              </a:ext>
            </a:extLst>
          </p:cNvPr>
          <p:cNvCxnSpPr/>
          <p:nvPr/>
        </p:nvCxnSpPr>
        <p:spPr>
          <a:xfrm>
            <a:off x="6512119" y="2571751"/>
            <a:ext cx="405517" cy="250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D8EB013-C509-4247-8708-2D60B06CE5EC}"/>
              </a:ext>
            </a:extLst>
          </p:cNvPr>
          <p:cNvCxnSpPr>
            <a:cxnSpLocks/>
          </p:cNvCxnSpPr>
          <p:nvPr/>
        </p:nvCxnSpPr>
        <p:spPr>
          <a:xfrm flipH="1">
            <a:off x="7696864" y="2400798"/>
            <a:ext cx="270344" cy="170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47293C1-DD82-4775-B12E-78BAAF70B669}"/>
              </a:ext>
            </a:extLst>
          </p:cNvPr>
          <p:cNvCxnSpPr>
            <a:cxnSpLocks/>
          </p:cNvCxnSpPr>
          <p:nvPr/>
        </p:nvCxnSpPr>
        <p:spPr>
          <a:xfrm flipH="1">
            <a:off x="8616829" y="2480807"/>
            <a:ext cx="170953" cy="341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 txBox="1">
            <a:spLocks/>
          </p:cNvSpPr>
          <p:nvPr/>
        </p:nvSpPr>
        <p:spPr bwMode="auto">
          <a:xfrm>
            <a:off x="683569" y="87474"/>
            <a:ext cx="6107948" cy="7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  <a:ea typeface="+mj-ea"/>
                <a:cs typeface="+mj-cs"/>
              </a:defRPr>
            </a:lvl1pPr>
            <a:lvl2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algn="l" defTabSz="9588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rtl="0" eaLnBrk="1" fontAlgn="base" hangingPunct="1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sz="1800" kern="0" dirty="0">
                <a:solidFill>
                  <a:srgbClr val="002060"/>
                </a:solidFill>
              </a:rPr>
              <a:t>Il declino demografico</a:t>
            </a:r>
          </a:p>
          <a:p>
            <a:pPr lvl="0">
              <a:defRPr/>
            </a:pPr>
            <a:r>
              <a:rPr lang="it-IT" sz="1200" b="0" kern="0" dirty="0">
                <a:solidFill>
                  <a:srgbClr val="002060"/>
                </a:solidFill>
              </a:rPr>
              <a:t>Tasso di variazione della popolazione residente (2012-2017)</a:t>
            </a: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1385647" y="4326273"/>
            <a:ext cx="28027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it-IT" sz="7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Luppi e Rosina, «è poco fertile il terreno delle politiche familiari italiane», 09/11/18, lavoce.info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387639" y="1173778"/>
            <a:ext cx="128031" cy="14887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36432" y="1123425"/>
            <a:ext cx="972108" cy="20774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67863">
              <a:spcAft>
                <a:spcPts val="450"/>
              </a:spcAft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&gt;0,5%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387639" y="1417981"/>
            <a:ext cx="128031" cy="14887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45935" y="1367784"/>
            <a:ext cx="1093142" cy="20774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67863">
              <a:spcAft>
                <a:spcPts val="450"/>
              </a:spcAft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0,1%-0,5%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87639" y="1672197"/>
            <a:ext cx="128031" cy="14887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36432" y="1650418"/>
            <a:ext cx="1093142" cy="20774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67863">
              <a:spcAft>
                <a:spcPts val="450"/>
              </a:spcAft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0%-0,1%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87639" y="1942935"/>
            <a:ext cx="128031" cy="148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22625" y="1912511"/>
            <a:ext cx="1093142" cy="20774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67863">
              <a:spcAft>
                <a:spcPts val="450"/>
              </a:spcAft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negativo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385648" y="2444504"/>
            <a:ext cx="2971559" cy="14388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b" anchorCtr="0">
            <a:spAutoFit/>
          </a:bodyPr>
          <a:lstStyle/>
          <a:p>
            <a:pPr marL="214308" indent="-147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Nord vs Sud</a:t>
            </a:r>
          </a:p>
          <a:p>
            <a:pPr marL="214308" indent="-147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Aree urbane vs rurali</a:t>
            </a:r>
          </a:p>
          <a:p>
            <a:pPr marL="214308" indent="-147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Assi di comunicazione tra aree forti vs </a:t>
            </a:r>
            <a:r>
              <a:rPr lang="it-IT" sz="1350" dirty="0" err="1">
                <a:solidFill>
                  <a:srgbClr val="002060"/>
                </a:solidFill>
                <a:latin typeface="+mj-lt"/>
              </a:rPr>
              <a:t>vs</a:t>
            </a:r>
            <a:r>
              <a:rPr lang="it-IT" sz="1350" dirty="0">
                <a:solidFill>
                  <a:srgbClr val="002060"/>
                </a:solidFill>
                <a:latin typeface="+mj-lt"/>
              </a:rPr>
              <a:t> tra aree in declino</a:t>
            </a:r>
          </a:p>
          <a:p>
            <a:pPr marL="214308" indent="-147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rgbClr val="002060"/>
                </a:solidFill>
                <a:latin typeface="+mj-lt"/>
              </a:rPr>
              <a:t>Contesto istituzionale e socioeconomico forte vs debole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65" y="789552"/>
            <a:ext cx="3402377" cy="399544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BF79D9E2-2F05-4EA4-9840-FF6013A8206D}"/>
              </a:ext>
            </a:extLst>
          </p:cNvPr>
          <p:cNvSpPr/>
          <p:nvPr/>
        </p:nvSpPr>
        <p:spPr>
          <a:xfrm>
            <a:off x="6906684" y="904310"/>
            <a:ext cx="781610" cy="519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7090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AB0C39-7672-4971-81A4-E2EE461CB6B9}"/>
              </a:ext>
            </a:extLst>
          </p:cNvPr>
          <p:cNvSpPr txBox="1">
            <a:spLocks/>
          </p:cNvSpPr>
          <p:nvPr/>
        </p:nvSpPr>
        <p:spPr>
          <a:xfrm>
            <a:off x="324683" y="412066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58850" eaLnBrk="1" hangingPunct="1">
              <a:defRPr sz="2400" b="0" i="0" cap="all" baseline="0">
                <a:solidFill>
                  <a:srgbClr val="002855"/>
                </a:solidFill>
                <a:latin typeface="+mj-lt"/>
                <a:ea typeface="+mj-ea"/>
                <a:cs typeface="Arial"/>
              </a:defRPr>
            </a:lvl1pPr>
            <a:lvl2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2pPr>
            <a:lvl3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3pPr>
            <a:lvl4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4pPr>
            <a:lvl5pPr defTabSz="958850" eaLnBrk="1" hangingPunct="1">
              <a:defRPr sz="2400" b="1">
                <a:solidFill>
                  <a:srgbClr val="003399"/>
                </a:solidFill>
                <a:latin typeface="Verdana" pitchFamily="34" charset="0"/>
              </a:defRPr>
            </a:lvl5pPr>
            <a:lvl6pPr marL="4572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defTabSz="95885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 sz="1800" dirty="0"/>
              <a:t>Spopolamento del Sud e frammentazione sociale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6F55E2-CCC6-461E-BBED-33042CCA87A4}"/>
              </a:ext>
            </a:extLst>
          </p:cNvPr>
          <p:cNvSpPr txBox="1"/>
          <p:nvPr/>
        </p:nvSpPr>
        <p:spPr>
          <a:xfrm>
            <a:off x="425524" y="877586"/>
            <a:ext cx="4347266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Previsioni demografiche: variazione assoluta popolazione per grado di urbanizzazione e ripartizione geografica, 2021-2031 (dati in migliaia)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C148C28-DDC9-88F9-3711-BA4E5FC46EC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425524" y="1586758"/>
          <a:ext cx="4374252" cy="28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9639E7D-C6DE-4356-BBAE-5A0FBADA0869}"/>
              </a:ext>
            </a:extLst>
          </p:cNvPr>
          <p:cNvSpPr/>
          <p:nvPr/>
        </p:nvSpPr>
        <p:spPr>
          <a:xfrm>
            <a:off x="3508663" y="1959946"/>
            <a:ext cx="1101674" cy="36933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-1 mln (-5%)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A2374A9-B744-4759-B15B-47AAD3574BC5}"/>
              </a:ext>
            </a:extLst>
          </p:cNvPr>
          <p:cNvSpPr/>
          <p:nvPr/>
        </p:nvSpPr>
        <p:spPr>
          <a:xfrm>
            <a:off x="4354016" y="2615178"/>
            <a:ext cx="512643" cy="36933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-9%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8B6932-E819-40B9-98B2-78DEB8D832B0}"/>
              </a:ext>
            </a:extLst>
          </p:cNvPr>
          <p:cNvSpPr txBox="1"/>
          <p:nvPr/>
        </p:nvSpPr>
        <p:spPr>
          <a:xfrm>
            <a:off x="5216057" y="931805"/>
            <a:ext cx="3822479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Previsioni demografiche: % di coppie con figli e di persone sole, su tot. famiglie, per ripartizione geografica, 2021-2031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A08F66A-B341-449C-9A6E-E2FE2451A52F}"/>
              </a:ext>
              <a:ext uri="{147F2762-F138-4A5C-976F-8EAC2B608ADB}">
                <a16:predDERef xmlns:a16="http://schemas.microsoft.com/office/drawing/2014/main" pred="{244CE74C-084D-1550-7C6C-86C5A7A7497E}"/>
              </a:ext>
            </a:extLst>
          </p:cNvPr>
          <p:cNvGraphicFramePr>
            <a:graphicFrameLocks/>
          </p:cNvGraphicFramePr>
          <p:nvPr/>
        </p:nvGraphicFramePr>
        <p:xfrm>
          <a:off x="5088836" y="1690970"/>
          <a:ext cx="3949699" cy="120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A9D3430-9090-439D-8034-5F376367D722}"/>
              </a:ext>
              <a:ext uri="{147F2762-F138-4A5C-976F-8EAC2B608ADB}">
                <a16:predDERef xmlns:a16="http://schemas.microsoft.com/office/drawing/2014/main" pred="{7FE854C9-1887-A531-D46C-07DECFEC195D}"/>
              </a:ext>
            </a:extLst>
          </p:cNvPr>
          <p:cNvGraphicFramePr>
            <a:graphicFrameLocks/>
          </p:cNvGraphicFramePr>
          <p:nvPr/>
        </p:nvGraphicFramePr>
        <p:xfrm>
          <a:off x="5216057" y="2656760"/>
          <a:ext cx="3822478" cy="105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A8272B57-2E98-4950-B426-3ABDBF82EF41}"/>
              </a:ext>
              <a:ext uri="{147F2762-F138-4A5C-976F-8EAC2B608ADB}">
                <a16:predDERef xmlns:a16="http://schemas.microsoft.com/office/drawing/2014/main" pred="{31DA3879-2187-8F4D-9A9F-C73220D11250}"/>
              </a:ext>
            </a:extLst>
          </p:cNvPr>
          <p:cNvGraphicFramePr>
            <a:graphicFrameLocks/>
          </p:cNvGraphicFramePr>
          <p:nvPr/>
        </p:nvGraphicFramePr>
        <p:xfrm>
          <a:off x="5216058" y="3541567"/>
          <a:ext cx="3822478" cy="11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63E95A-32D6-45D5-ACDD-6C46B8BD44C3}"/>
              </a:ext>
            </a:extLst>
          </p:cNvPr>
          <p:cNvSpPr txBox="1"/>
          <p:nvPr/>
        </p:nvSpPr>
        <p:spPr>
          <a:xfrm>
            <a:off x="5877513" y="1598638"/>
            <a:ext cx="992988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1CB663E-1134-41F6-AC53-8A9E6D9CFFC6}"/>
              </a:ext>
            </a:extLst>
          </p:cNvPr>
          <p:cNvSpPr txBox="1"/>
          <p:nvPr/>
        </p:nvSpPr>
        <p:spPr>
          <a:xfrm>
            <a:off x="7550663" y="1603897"/>
            <a:ext cx="992988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B6C03B-4E15-4E39-81EC-00A299ACCE21}"/>
              </a:ext>
            </a:extLst>
          </p:cNvPr>
          <p:cNvSpPr txBox="1"/>
          <p:nvPr/>
        </p:nvSpPr>
        <p:spPr>
          <a:xfrm>
            <a:off x="6700488" y="2148132"/>
            <a:ext cx="992988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</a:rPr>
              <a:t>NORD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57DD3E-26DC-43CF-B0DA-118A57B19009}"/>
              </a:ext>
            </a:extLst>
          </p:cNvPr>
          <p:cNvSpPr txBox="1"/>
          <p:nvPr/>
        </p:nvSpPr>
        <p:spPr>
          <a:xfrm>
            <a:off x="6727411" y="3016329"/>
            <a:ext cx="992988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</a:rPr>
              <a:t>CENTRO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4CE31AB-445B-493E-9893-15B26564B813}"/>
              </a:ext>
            </a:extLst>
          </p:cNvPr>
          <p:cNvSpPr txBox="1"/>
          <p:nvPr/>
        </p:nvSpPr>
        <p:spPr>
          <a:xfrm>
            <a:off x="6870502" y="3821355"/>
            <a:ext cx="697775" cy="36933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ctr"/>
            <a:r>
              <a:rPr lang="it-IT" sz="1200" b="1" dirty="0">
                <a:solidFill>
                  <a:srgbClr val="0046AD"/>
                </a:solidFill>
              </a:rPr>
              <a:t>SUD E ISOLE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189366D2-EEBA-65E5-4EE7-8D96ECA1707A}"/>
              </a:ext>
            </a:extLst>
          </p:cNvPr>
          <p:cNvSpPr txBox="1">
            <a:spLocks/>
          </p:cNvSpPr>
          <p:nvPr/>
        </p:nvSpPr>
        <p:spPr>
          <a:xfrm>
            <a:off x="127894" y="88488"/>
            <a:ext cx="4649577" cy="361637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  <a:defRPr sz="1000" kern="120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Arial"/>
              <a:buNone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2pPr>
            <a:lvl3pPr marL="8509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None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Roboto Slab Light"/>
                <a:ea typeface="+mn-ea"/>
                <a:cs typeface="Roboto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50" b="1" cap="all" spc="1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Domanda e offerta di servizi sanitari</a:t>
            </a:r>
          </a:p>
          <a:p>
            <a:endParaRPr lang="it-IT" dirty="0"/>
          </a:p>
        </p:txBody>
      </p:sp>
      <p:sp>
        <p:nvSpPr>
          <p:cNvPr id="24" name="CasellaDiTesto 16">
            <a:extLst>
              <a:ext uri="{FF2B5EF4-FFF2-40B4-BE49-F238E27FC236}">
                <a16:creationId xmlns:a16="http://schemas.microsoft.com/office/drawing/2014/main" id="{15C6AF1F-F53A-464E-8636-8DC344164803}"/>
              </a:ext>
            </a:extLst>
          </p:cNvPr>
          <p:cNvSpPr txBox="1"/>
          <p:nvPr/>
        </p:nvSpPr>
        <p:spPr>
          <a:xfrm>
            <a:off x="89502" y="4935423"/>
            <a:ext cx="4520835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it-IT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elaborazioni Rapporto OASI cap. 1 su dati ISTAT, scenari mediani</a:t>
            </a:r>
          </a:p>
        </p:txBody>
      </p:sp>
    </p:spTree>
    <p:extLst>
      <p:ext uri="{BB962C8B-B14F-4D97-AF65-F5344CB8AC3E}">
        <p14:creationId xmlns:p14="http://schemas.microsoft.com/office/powerpoint/2010/main" val="282248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139702"/>
            <a:ext cx="6885747" cy="7965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sz="1800" dirty="0"/>
              <a:t>II. RISORSE DEL SSN</a:t>
            </a:r>
          </a:p>
        </p:txBody>
      </p:sp>
    </p:spTree>
    <p:extLst>
      <p:ext uri="{BB962C8B-B14F-4D97-AF65-F5344CB8AC3E}">
        <p14:creationId xmlns:p14="http://schemas.microsoft.com/office/powerpoint/2010/main" val="245186021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E440EE61_F454_4F38_8F3C_B185F93C97C4&quot;,&quot;SourceFullName&quot;:&quot;\\\\Users\\lucamaltauro\\Desktop\\Grafici OASI\\Grafici OASI albi finale.xlsx&quot;,&quot;LastUpdate&quot;:&quot;2022-11-09 3:00 PM&quot;,&quot;UpdatedBy&quot;:&quot;Guerra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754EAF8_D871_4745_AC51_B140E3B082D8&quot;,&quot;SourceFullName&quot;:&quot;https://bocconi-my.sharepoint.com/personal/guerra_francesca_sdabocconi_it/Documents/Desktop/Grafici OASI albi finale.xlsx&quot;,&quot;LastUpdate&quot;:&quot;2022-11-15 4:04 PM&quot;,&quot;UpdatedBy&quot;:&quot;Guerra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3ED71E74_5B8D_47CF_B4B9_1C32C243F03A&quot;,&quot;SourceFullName&quot;:&quot;\\\\Users\\lucamaltauro\\Desktop\\Stage - OASI\\Attività con Francesca\\Presentazione\\Grafici OASI albi finale.xlsx&quot;,&quot;LastUpdate&quot;:&quot;2022-11-14 11:55 AM&quot;,&quot;UpdatedBy&quot;:&quot;Guerra&quot;,&quot;IsLinked&quot;:false,&quot;IsBrokenLink&quot;:true,&quot;Type&quot;:1}"/>
</p:tagLst>
</file>

<file path=ppt/theme/theme1.xml><?xml version="1.0" encoding="utf-8"?>
<a:theme xmlns:a="http://schemas.openxmlformats.org/drawingml/2006/main" name="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8B26B647E14B488CADA15DCE2A8630" ma:contentTypeVersion="7" ma:contentTypeDescription="Creare un nuovo documento." ma:contentTypeScope="" ma:versionID="11847f32497fe7e5f9984ce522f788d4">
  <xsd:schema xmlns:xsd="http://www.w3.org/2001/XMLSchema" xmlns:xs="http://www.w3.org/2001/XMLSchema" xmlns:p="http://schemas.microsoft.com/office/2006/metadata/properties" xmlns:ns3="a100bd78-282c-4289-b841-865561219fc4" targetNamespace="http://schemas.microsoft.com/office/2006/metadata/properties" ma:root="true" ma:fieldsID="e58fce94970ceb66b006749cf4f836ce" ns3:_="">
    <xsd:import namespace="a100bd78-282c-4289-b841-865561219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0bd78-282c-4289-b841-865561219f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D6CFB-CAAF-49B5-AD4D-24699B7BA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0bd78-282c-4289-b841-865561219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a100bd78-282c-4289-b841-865561219fc4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2239</TotalTime>
  <Words>1592</Words>
  <Application>Microsoft Office PowerPoint</Application>
  <PresentationFormat>Presentazione su schermo (16:9)</PresentationFormat>
  <Paragraphs>330</Paragraphs>
  <Slides>31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3" baseType="lpstr">
      <vt:lpstr>Arial</vt:lpstr>
      <vt:lpstr>Calibri</vt:lpstr>
      <vt:lpstr>Cambria</vt:lpstr>
      <vt:lpstr>Lucida Grande</vt:lpstr>
      <vt:lpstr>Open Sans</vt:lpstr>
      <vt:lpstr>Open Sans Semibold</vt:lpstr>
      <vt:lpstr>Roboto Slab Light</vt:lpstr>
      <vt:lpstr>Roboto Slab Regular</vt:lpstr>
      <vt:lpstr>Times New Roman</vt:lpstr>
      <vt:lpstr>Verdana</vt:lpstr>
      <vt:lpstr>Wingdings</vt:lpstr>
      <vt:lpstr>Office Theme</vt:lpstr>
      <vt:lpstr>Presentazione standard di PowerPoint</vt:lpstr>
      <vt:lpstr>Il Rapporto OASI 2022</vt:lpstr>
      <vt:lpstr>INDICE</vt:lpstr>
      <vt:lpstr>I. LA SOCIETA’ ITALIANA</vt:lpstr>
      <vt:lpstr>I decessi divengono la componente prevalente…  gli immigrati quasi raggiungono i nati</vt:lpstr>
      <vt:lpstr>Presentazione standard di PowerPoint</vt:lpstr>
      <vt:lpstr>Presentazione standard di PowerPoint</vt:lpstr>
      <vt:lpstr>Presentazione standard di PowerPoint</vt:lpstr>
      <vt:lpstr>II. RISORSE DEL SSN</vt:lpstr>
      <vt:lpstr>..E la finanza pubblica ha altri «sentieri obbligati» </vt:lpstr>
      <vt:lpstr>1. Una spesa sanitaria tra le più basse a livello internazionale</vt:lpstr>
      <vt:lpstr>2. Le proiezioni di spesa futura mostrano una preoccupante riduzione</vt:lpstr>
      <vt:lpstr>Presentazione standard di PowerPoint</vt:lpstr>
      <vt:lpstr>SSN: PRESCRITTO E CONSUMATO</vt:lpstr>
      <vt:lpstr> </vt:lpstr>
      <vt:lpstr>6. La rete socio-sanitaria pubblica per gli anziani</vt:lpstr>
      <vt:lpstr>Prevalenza (%) della cronicità e % di persone in buona salute su totale popolazione, con suddivisione per titolo di studio, 2020 </vt:lpstr>
      <vt:lpstr>Presentazione standard di PowerPoint</vt:lpstr>
      <vt:lpstr>LA SELEZIONE IMPLICITA DELLE PRIORITA: ES. CSM Utenti in carico n.1384 Popolazione di riferimento: 58.066 soggetti maggiorenni</vt:lpstr>
      <vt:lpstr>ESEMPI DI RAZIONALIZZAZIONE IMPLICITA NEL SSN  </vt:lpstr>
      <vt:lpstr>Presentazione standard di PowerPoint</vt:lpstr>
      <vt:lpstr>QUALE VISIONE PRIORITARIA?</vt:lpstr>
      <vt:lpstr>RIDUZIONE DELLE ASPETTATIVE</vt:lpstr>
      <vt:lpstr>L’offerta ambulatoriale a pagamento 2019-2020</vt:lpstr>
      <vt:lpstr>CRESCITA RISORSE SSN</vt:lpstr>
      <vt:lpstr>Presentazione standard di PowerPoint</vt:lpstr>
      <vt:lpstr>EFFICIENZA</vt:lpstr>
      <vt:lpstr>La vocazione dei (piccoli) ospedali…</vt:lpstr>
      <vt:lpstr>INNOVAZIONE</vt:lpstr>
      <vt:lpstr>La vocazione dei PS....</vt:lpstr>
      <vt:lpstr>QUALE RUOLO PER FNOMCeO: Preoccuparsi dell’oggi o del future a 20 anni? Spingere l’ambizione o il realismo politico?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tcs2000</cp:lastModifiedBy>
  <cp:revision>369</cp:revision>
  <dcterms:created xsi:type="dcterms:W3CDTF">2010-04-12T23:12:02Z</dcterms:created>
  <dcterms:modified xsi:type="dcterms:W3CDTF">2023-10-23T06:44:18Z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0x0101002E8B26B647E14B488CADA15DCE2A8630</vt:lpwstr>
  </property>
</Properties>
</file>