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7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9" r:id="rId9"/>
    <p:sldId id="270" r:id="rId10"/>
    <p:sldId id="271" r:id="rId11"/>
    <p:sldId id="272" r:id="rId1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A78"/>
    <a:srgbClr val="005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5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CC34E-398C-490E-AEA4-928C3098E0A6}" type="datetimeFigureOut">
              <a:rPr lang="it-IT" smtClean="0"/>
              <a:t>18/10/2023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E2290-63AD-4206-A020-16FCA11141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5912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1" y="0"/>
            <a:ext cx="3496423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7" y="1346270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6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0089076F-4125-4021-BAC4-8734DB152D6B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1" y="0"/>
            <a:ext cx="2536435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2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318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B497-CFE0-4FD7-AE76-AE4101CA6DEB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3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7" cy="5339932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1" y="524373"/>
            <a:ext cx="5959577" cy="5322596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6" y="6296617"/>
            <a:ext cx="2505996" cy="365125"/>
          </a:xfrm>
        </p:spPr>
        <p:txBody>
          <a:bodyPr/>
          <a:lstStyle/>
          <a:p>
            <a:fld id="{C241B130-57A0-4808-B741-BFB2D393967F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701" y="6296617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4" y="2853202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3" y="571504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9774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A257-97E5-4E43-B9EA-E7DEB6650FCC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605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8" y="2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18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18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18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18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1" y="0"/>
            <a:ext cx="4069059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18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0" y="1355240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18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18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18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18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5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6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1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C6E86634-F3B0-48F7-8012-5D5BB168AA42}" type="datetime1">
              <a:rPr lang="en-US" smtClean="0"/>
              <a:t>10/18/2023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715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401"/>
            <a:ext cx="4160520" cy="365760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1" y="2438401"/>
            <a:ext cx="4160520" cy="365760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6B38-1D02-49F6-BEAE-7B27C2D467EA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443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41"/>
            <a:ext cx="4160520" cy="277936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1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130000"/>
              </a:lnSpc>
              <a:spcBef>
                <a:spcPts val="931"/>
              </a:spcBef>
              <a:buFont typeface="Corbel" panose="020B0503020204020204" pitchFamily="34" charset="0"/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1" y="3316641"/>
            <a:ext cx="4160520" cy="277936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32B0-F5EE-44F1-BBE2-66A47855C530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7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4AB9-ECDF-40DC-8A27-268E9DDEAC1E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572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5C0A-7F9A-4DC0-843F-D956DF678B50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037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9" y="640082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2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9" y="3223805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3" cy="457200"/>
          </a:xfrm>
        </p:spPr>
        <p:txBody>
          <a:bodyPr/>
          <a:lstStyle/>
          <a:p>
            <a:fld id="{F324D74F-7601-4424-A192-78FB248213B8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04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2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9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3" cy="457200"/>
          </a:xfrm>
        </p:spPr>
        <p:txBody>
          <a:bodyPr/>
          <a:lstStyle/>
          <a:p>
            <a:fld id="{CA812F95-687D-424D-B628-B9F54B6E4175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1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029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1" y="442222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8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1B4B07CE-783D-45CA-8A5A-7565706CCCFB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2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1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260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0" r:id="rId6"/>
    <p:sldLayoutId id="2147483716" r:id="rId7"/>
    <p:sldLayoutId id="2147483717" r:id="rId8"/>
    <p:sldLayoutId id="2147483718" r:id="rId9"/>
    <p:sldLayoutId id="2147483719" r:id="rId10"/>
    <p:sldLayoutId id="2147483721" r:id="rId11"/>
  </p:sldLayoutIdLst>
  <p:hf hdr="0" ftr="0" dt="0"/>
  <p:txStyles>
    <p:titleStyle>
      <a:lvl1pPr algn="l" defTabSz="914377" rtl="0" eaLnBrk="1" latinLnBrk="0" hangingPunct="1">
        <a:lnSpc>
          <a:spcPct val="130000"/>
        </a:lnSpc>
        <a:spcBef>
          <a:spcPct val="0"/>
        </a:spcBef>
        <a:buNone/>
        <a:defRPr sz="3200" b="1" kern="1200" spc="151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40000"/>
        </a:lnSpc>
        <a:spcBef>
          <a:spcPts val="931"/>
        </a:spcBef>
        <a:buFont typeface="Corbel" panose="020B0503020204020204" pitchFamily="34" charset="0"/>
        <a:buNone/>
        <a:defRPr sz="1800" b="0" kern="1200" spc="151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377" rtl="0" eaLnBrk="1" latinLnBrk="0" hangingPunct="1">
        <a:lnSpc>
          <a:spcPct val="140000"/>
        </a:lnSpc>
        <a:spcBef>
          <a:spcPts val="931"/>
        </a:spcBef>
        <a:buFont typeface="Corbel" panose="020B0503020204020204" pitchFamily="34" charset="0"/>
        <a:buNone/>
        <a:defRPr sz="1600" kern="1200" spc="151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32" algn="l" defTabSz="914377" rtl="0" eaLnBrk="1" latinLnBrk="0" hangingPunct="1">
        <a:lnSpc>
          <a:spcPct val="140000"/>
        </a:lnSpc>
        <a:spcBef>
          <a:spcPts val="931"/>
        </a:spcBef>
        <a:buFont typeface="Corbel" panose="020B0503020204020204" pitchFamily="34" charset="0"/>
        <a:buChar char="–"/>
        <a:defRPr sz="1400" i="1" kern="1200" spc="151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32" algn="l" defTabSz="914377" rtl="0" eaLnBrk="1" latinLnBrk="0" hangingPunct="1">
        <a:lnSpc>
          <a:spcPct val="140000"/>
        </a:lnSpc>
        <a:spcBef>
          <a:spcPts val="931"/>
        </a:spcBef>
        <a:buFont typeface="Corbel" panose="020B0503020204020204" pitchFamily="34" charset="0"/>
        <a:buChar char="–"/>
        <a:defRPr sz="1400" kern="1200" spc="151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32" algn="l" defTabSz="914377" rtl="0" eaLnBrk="1" latinLnBrk="0" hangingPunct="1">
        <a:lnSpc>
          <a:spcPct val="140000"/>
        </a:lnSpc>
        <a:spcBef>
          <a:spcPts val="931"/>
        </a:spcBef>
        <a:buFont typeface="Corbel" panose="020B0503020204020204" pitchFamily="34" charset="0"/>
        <a:buChar char="–"/>
        <a:defRPr sz="1400" i="1" kern="1200" spc="151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192" indent="-320032" algn="l" defTabSz="914377" rtl="0" eaLnBrk="1" latinLnBrk="0" hangingPunct="1">
        <a:lnSpc>
          <a:spcPct val="111000"/>
        </a:lnSpc>
        <a:spcBef>
          <a:spcPts val="931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24" indent="-320032" algn="l" defTabSz="914377" rtl="0" eaLnBrk="1" latinLnBrk="0" hangingPunct="1">
        <a:lnSpc>
          <a:spcPct val="111000"/>
        </a:lnSpc>
        <a:spcBef>
          <a:spcPts val="931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256" indent="-320032" algn="l" defTabSz="914377" rtl="0" eaLnBrk="1" latinLnBrk="0" hangingPunct="1">
        <a:lnSpc>
          <a:spcPct val="111000"/>
        </a:lnSpc>
        <a:spcBef>
          <a:spcPts val="931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288" indent="-320032" algn="l" defTabSz="914377" rtl="0" eaLnBrk="1" latinLnBrk="0" hangingPunct="1">
        <a:lnSpc>
          <a:spcPct val="111000"/>
        </a:lnSpc>
        <a:spcBef>
          <a:spcPts val="931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72DC3EE-C469-49E0-A83D-CA3BE525C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644775" y="0"/>
            <a:ext cx="9547224" cy="6858000"/>
          </a:xfrm>
          <a:custGeom>
            <a:avLst/>
            <a:gdLst>
              <a:gd name="connsiteX0" fmla="*/ 7924201 w 9547224"/>
              <a:gd name="connsiteY0" fmla="*/ 0 h 6858000"/>
              <a:gd name="connsiteX1" fmla="*/ 6830968 w 9547224"/>
              <a:gd name="connsiteY1" fmla="*/ 0 h 6858000"/>
              <a:gd name="connsiteX2" fmla="*/ 6514769 w 9547224"/>
              <a:gd name="connsiteY2" fmla="*/ 0 h 6858000"/>
              <a:gd name="connsiteX3" fmla="*/ 6050802 w 9547224"/>
              <a:gd name="connsiteY3" fmla="*/ 0 h 6858000"/>
              <a:gd name="connsiteX4" fmla="*/ 4341273 w 9547224"/>
              <a:gd name="connsiteY4" fmla="*/ 0 h 6858000"/>
              <a:gd name="connsiteX5" fmla="*/ 0 w 9547224"/>
              <a:gd name="connsiteY5" fmla="*/ 0 h 6858000"/>
              <a:gd name="connsiteX6" fmla="*/ 0 w 9547224"/>
              <a:gd name="connsiteY6" fmla="*/ 6858000 h 6858000"/>
              <a:gd name="connsiteX7" fmla="*/ 4341273 w 9547224"/>
              <a:gd name="connsiteY7" fmla="*/ 6858000 h 6858000"/>
              <a:gd name="connsiteX8" fmla="*/ 6050802 w 9547224"/>
              <a:gd name="connsiteY8" fmla="*/ 6858000 h 6858000"/>
              <a:gd name="connsiteX9" fmla="*/ 6514769 w 9547224"/>
              <a:gd name="connsiteY9" fmla="*/ 6858000 h 6858000"/>
              <a:gd name="connsiteX10" fmla="*/ 6830968 w 9547224"/>
              <a:gd name="connsiteY10" fmla="*/ 6858000 h 6858000"/>
              <a:gd name="connsiteX11" fmla="*/ 7044470 w 9547224"/>
              <a:gd name="connsiteY11" fmla="*/ 6858000 h 6858000"/>
              <a:gd name="connsiteX12" fmla="*/ 7156226 w 9547224"/>
              <a:gd name="connsiteY12" fmla="*/ 6780599 h 6858000"/>
              <a:gd name="connsiteX13" fmla="*/ 7672874 w 9547224"/>
              <a:gd name="connsiteY13" fmla="*/ 6374814 h 6858000"/>
              <a:gd name="connsiteX14" fmla="*/ 9547224 w 9547224"/>
              <a:gd name="connsiteY14" fmla="*/ 3621656 h 6858000"/>
              <a:gd name="connsiteX15" fmla="*/ 7946325 w 9547224"/>
              <a:gd name="connsiteY15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547224" h="6858000">
                <a:moveTo>
                  <a:pt x="7924201" y="0"/>
                </a:moveTo>
                <a:lnTo>
                  <a:pt x="6830968" y="0"/>
                </a:lnTo>
                <a:lnTo>
                  <a:pt x="6514769" y="0"/>
                </a:lnTo>
                <a:lnTo>
                  <a:pt x="6050802" y="0"/>
                </a:lnTo>
                <a:lnTo>
                  <a:pt x="4341273" y="0"/>
                </a:lnTo>
                <a:lnTo>
                  <a:pt x="0" y="0"/>
                </a:lnTo>
                <a:lnTo>
                  <a:pt x="0" y="6858000"/>
                </a:lnTo>
                <a:lnTo>
                  <a:pt x="4341273" y="6858000"/>
                </a:lnTo>
                <a:lnTo>
                  <a:pt x="6050802" y="6858000"/>
                </a:lnTo>
                <a:lnTo>
                  <a:pt x="6514769" y="6858000"/>
                </a:lnTo>
                <a:lnTo>
                  <a:pt x="6830968" y="6858000"/>
                </a:lnTo>
                <a:lnTo>
                  <a:pt x="7044470" y="6858000"/>
                </a:lnTo>
                <a:lnTo>
                  <a:pt x="7156226" y="6780599"/>
                </a:lnTo>
                <a:cubicBezTo>
                  <a:pt x="7330044" y="6653108"/>
                  <a:pt x="7500671" y="6515397"/>
                  <a:pt x="7672874" y="6374814"/>
                </a:cubicBezTo>
                <a:cubicBezTo>
                  <a:pt x="8618499" y="5602839"/>
                  <a:pt x="9547224" y="4969131"/>
                  <a:pt x="9547224" y="3621656"/>
                </a:cubicBezTo>
                <a:cubicBezTo>
                  <a:pt x="9547224" y="2093192"/>
                  <a:pt x="8973488" y="754641"/>
                  <a:pt x="7946325" y="14997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DBEAE55-3EA1-41D7-A212-5F7D8986C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212207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457189">
              <a:defRPr/>
            </a:pPr>
            <a:endParaRPr lang="en-US" dirty="0">
              <a:solidFill>
                <a:prstClr val="white"/>
              </a:solidFill>
              <a:latin typeface="Meiryo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FC5F0E7-644F-4101-BE72-12825CF53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417551" y="0"/>
            <a:ext cx="2536435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914377">
              <a:defRPr/>
            </a:pPr>
            <a:endParaRPr lang="en-US" dirty="0">
              <a:solidFill>
                <a:prstClr val="white"/>
              </a:solidFill>
              <a:latin typeface="Meiryo"/>
            </a:endParaRPr>
          </a:p>
        </p:txBody>
      </p:sp>
      <p:pic>
        <p:nvPicPr>
          <p:cNvPr id="5" name="Immagine 4" descr="Immagine che contiene Carattere, Elementi grafici, grafica, logo&#10;&#10;Descrizione generata automaticamente">
            <a:extLst>
              <a:ext uri="{FF2B5EF4-FFF2-40B4-BE49-F238E27FC236}">
                <a16:creationId xmlns:a16="http://schemas.microsoft.com/office/drawing/2014/main" id="{B0B9BBD6-696A-B900-34F5-158E2D518F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4638" y="420235"/>
            <a:ext cx="4842587" cy="1501203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736BBD74-EFA9-F060-052E-8572BBF9649D}"/>
              </a:ext>
            </a:extLst>
          </p:cNvPr>
          <p:cNvSpPr txBox="1"/>
          <p:nvPr/>
        </p:nvSpPr>
        <p:spPr>
          <a:xfrm>
            <a:off x="4594814" y="2241006"/>
            <a:ext cx="55022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Rapporto FNOMCEO-CENSIS</a:t>
            </a:r>
          </a:p>
        </p:txBody>
      </p: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134CE493-4C8B-AABF-1401-F0C25EA74049}"/>
              </a:ext>
            </a:extLst>
          </p:cNvPr>
          <p:cNvSpPr txBox="1"/>
          <p:nvPr/>
        </p:nvSpPr>
        <p:spPr>
          <a:xfrm>
            <a:off x="4594814" y="3114572"/>
            <a:ext cx="6727228" cy="287771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kern="100" cap="all" dirty="0">
                <a:solidFill>
                  <a:srgbClr val="008A7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</a:t>
            </a:r>
            <a:r>
              <a:rPr lang="en-US" sz="3600" b="1" kern="100" cap="all" dirty="0" err="1">
                <a:solidFill>
                  <a:srgbClr val="008A7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valore</a:t>
            </a:r>
            <a:r>
              <a:rPr lang="en-US" sz="3600" b="1" kern="100" cap="all" dirty="0">
                <a:solidFill>
                  <a:srgbClr val="008A7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1" kern="100" cap="all" dirty="0" err="1">
                <a:solidFill>
                  <a:srgbClr val="008A7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economico</a:t>
            </a:r>
            <a:r>
              <a:rPr lang="en-US" sz="3600" b="1" kern="100" cap="all" dirty="0">
                <a:solidFill>
                  <a:srgbClr val="008A7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en-US" sz="3600" b="1" kern="100" cap="all" dirty="0">
                <a:solidFill>
                  <a:srgbClr val="008A7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b="1" kern="100" cap="all" dirty="0">
                <a:solidFill>
                  <a:srgbClr val="008A7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</a:t>
            </a:r>
            <a:r>
              <a:rPr lang="en-US" sz="3600" b="1" kern="100" cap="all" dirty="0" err="1">
                <a:solidFill>
                  <a:srgbClr val="008A7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sociale</a:t>
            </a:r>
            <a:r>
              <a:rPr lang="en-US" sz="3600" b="1" kern="100" cap="all" dirty="0">
                <a:solidFill>
                  <a:srgbClr val="008A7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</a:t>
            </a:r>
            <a:r>
              <a:rPr lang="en-US" sz="3600" b="1" kern="100" cap="all" dirty="0" err="1">
                <a:solidFill>
                  <a:srgbClr val="008A7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Servizio</a:t>
            </a:r>
            <a:r>
              <a:rPr lang="en-US" sz="3600" b="1" kern="100" cap="all" dirty="0">
                <a:solidFill>
                  <a:srgbClr val="008A7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1" kern="100" cap="all" dirty="0" err="1">
                <a:solidFill>
                  <a:srgbClr val="008A7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sanitario</a:t>
            </a:r>
            <a:r>
              <a:rPr lang="en-US" sz="3600" b="1" kern="100" cap="all" dirty="0">
                <a:solidFill>
                  <a:srgbClr val="008A7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1" kern="100" cap="all" dirty="0" err="1">
                <a:solidFill>
                  <a:srgbClr val="008A7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italiano</a:t>
            </a:r>
            <a:endParaRPr lang="en-US" sz="3600" b="1" kern="100" cap="all" dirty="0">
              <a:solidFill>
                <a:srgbClr val="008A7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3600"/>
              </a:spcBef>
              <a:spcAft>
                <a:spcPts val="600"/>
              </a:spcAft>
            </a:pPr>
            <a:r>
              <a:rPr lang="en-US" sz="3800" b="1" kern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3000" b="1" kern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Roma, ottobre 2023   </a:t>
            </a:r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CA7E31BB-C6EC-4C0A-6DB2-975291E722CD}"/>
              </a:ext>
            </a:extLst>
          </p:cNvPr>
          <p:cNvCxnSpPr/>
          <p:nvPr/>
        </p:nvCxnSpPr>
        <p:spPr>
          <a:xfrm>
            <a:off x="20029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F1D07C4E-1C96-CE73-F5A5-48FE3266B1BB}"/>
              </a:ext>
            </a:extLst>
          </p:cNvPr>
          <p:cNvCxnSpPr/>
          <p:nvPr/>
        </p:nvCxnSpPr>
        <p:spPr>
          <a:xfrm>
            <a:off x="35269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251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B4BC98C-977D-77C0-69BF-F60F1BE6538B}"/>
              </a:ext>
            </a:extLst>
          </p:cNvPr>
          <p:cNvCxnSpPr>
            <a:cxnSpLocks/>
          </p:cNvCxnSpPr>
          <p:nvPr/>
        </p:nvCxnSpPr>
        <p:spPr>
          <a:xfrm>
            <a:off x="1849013" y="1139216"/>
            <a:ext cx="8632271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Titolo 1">
            <a:extLst>
              <a:ext uri="{FF2B5EF4-FFF2-40B4-BE49-F238E27FC236}">
                <a16:creationId xmlns:a16="http://schemas.microsoft.com/office/drawing/2014/main" id="{76BE0D36-D5E5-814B-3CD0-84439CFC5CA9}"/>
              </a:ext>
            </a:extLst>
          </p:cNvPr>
          <p:cNvSpPr txBox="1">
            <a:spLocks/>
          </p:cNvSpPr>
          <p:nvPr/>
        </p:nvSpPr>
        <p:spPr>
          <a:xfrm>
            <a:off x="1939291" y="221938"/>
            <a:ext cx="8770571" cy="1345269"/>
          </a:xfrm>
          <a:prstGeom prst="rect">
            <a:avLst/>
          </a:prstGeom>
        </p:spPr>
        <p:txBody>
          <a:bodyPr/>
          <a:lstStyle>
            <a:lvl1pPr algn="l" defTabSz="914377" rtl="0" eaLnBrk="1" latinLnBrk="0" hangingPunct="1">
              <a:lnSpc>
                <a:spcPct val="130000"/>
              </a:lnSpc>
              <a:spcBef>
                <a:spcPct val="0"/>
              </a:spcBef>
              <a:buNone/>
              <a:defRPr sz="3200" b="1" kern="1200" spc="15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>
                <a:solidFill>
                  <a:srgbClr val="008A7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RICERCA</a:t>
            </a:r>
            <a:endParaRPr lang="it-IT" dirty="0">
              <a:solidFill>
                <a:srgbClr val="008A7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FC50C601-B4BE-F170-5C07-7E89C91C51CF}"/>
              </a:ext>
            </a:extLst>
          </p:cNvPr>
          <p:cNvSpPr txBox="1">
            <a:spLocks/>
          </p:cNvSpPr>
          <p:nvPr/>
        </p:nvSpPr>
        <p:spPr>
          <a:xfrm>
            <a:off x="610886" y="1497078"/>
            <a:ext cx="10970223" cy="17745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377" rtl="0" eaLnBrk="1" latinLnBrk="0" hangingPunct="1">
              <a:lnSpc>
                <a:spcPct val="140000"/>
              </a:lnSpc>
              <a:spcBef>
                <a:spcPts val="931"/>
              </a:spcBef>
              <a:buFont typeface="Corbel" panose="020B0503020204020204" pitchFamily="34" charset="0"/>
              <a:buNone/>
              <a:defRPr sz="1800" b="0" kern="1200" spc="15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40000"/>
              </a:lnSpc>
              <a:spcBef>
                <a:spcPts val="931"/>
              </a:spcBef>
              <a:buFont typeface="Corbel" panose="020B0503020204020204" pitchFamily="34" charset="0"/>
              <a:buNone/>
              <a:defRPr sz="1600" kern="1200" spc="15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32" algn="l" defTabSz="914377" rtl="0" eaLnBrk="1" latinLnBrk="0" hangingPunct="1">
              <a:lnSpc>
                <a:spcPct val="140000"/>
              </a:lnSpc>
              <a:spcBef>
                <a:spcPts val="931"/>
              </a:spcBef>
              <a:buFont typeface="Corbel" panose="020B0503020204020204" pitchFamily="34" charset="0"/>
              <a:buChar char="–"/>
              <a:defRPr sz="1400" i="1" kern="1200" spc="15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32" algn="l" defTabSz="914377" rtl="0" eaLnBrk="1" latinLnBrk="0" hangingPunct="1">
              <a:lnSpc>
                <a:spcPct val="140000"/>
              </a:lnSpc>
              <a:spcBef>
                <a:spcPts val="931"/>
              </a:spcBef>
              <a:buFont typeface="Corbel" panose="020B0503020204020204" pitchFamily="34" charset="0"/>
              <a:buChar char="–"/>
              <a:defRPr sz="1400" kern="1200" spc="15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32" algn="l" defTabSz="914377" rtl="0" eaLnBrk="1" latinLnBrk="0" hangingPunct="1">
              <a:lnSpc>
                <a:spcPct val="140000"/>
              </a:lnSpc>
              <a:spcBef>
                <a:spcPts val="931"/>
              </a:spcBef>
              <a:buFont typeface="Corbel" panose="020B0503020204020204" pitchFamily="34" charset="0"/>
              <a:buChar char="–"/>
              <a:defRPr sz="1400" i="1" kern="1200" spc="15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192" indent="-320032" algn="l" defTabSz="914377" rtl="0" eaLnBrk="1" latinLnBrk="0" hangingPunct="1">
              <a:lnSpc>
                <a:spcPct val="111000"/>
              </a:lnSpc>
              <a:spcBef>
                <a:spcPts val="931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24" indent="-320032" algn="l" defTabSz="914377" rtl="0" eaLnBrk="1" latinLnBrk="0" hangingPunct="1">
              <a:lnSpc>
                <a:spcPct val="111000"/>
              </a:lnSpc>
              <a:spcBef>
                <a:spcPts val="931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256" indent="-320032" algn="l" defTabSz="914377" rtl="0" eaLnBrk="1" latinLnBrk="0" hangingPunct="1">
              <a:lnSpc>
                <a:spcPct val="111000"/>
              </a:lnSpc>
              <a:spcBef>
                <a:spcPts val="931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288" indent="-320032" algn="l" defTabSz="914377" rtl="0" eaLnBrk="1" latinLnBrk="0" hangingPunct="1">
              <a:lnSpc>
                <a:spcPct val="111000"/>
              </a:lnSpc>
              <a:spcBef>
                <a:spcPts val="931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 algn="just">
              <a:lnSpc>
                <a:spcPct val="100000"/>
              </a:lnSpc>
              <a:buClr>
                <a:srgbClr val="008A78"/>
              </a:buClr>
              <a:buFont typeface="Wingdings" panose="05000000000000000000" pitchFamily="2" charset="2"/>
              <a:buChar char="§"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L’Italia è al </a:t>
            </a:r>
            <a:r>
              <a:rPr lang="it-IT" sz="2400" b="1" dirty="0">
                <a:solidFill>
                  <a:srgbClr val="008A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5°</a:t>
            </a:r>
            <a:r>
              <a:rPr lang="it-IT" sz="2400" dirty="0">
                <a:solidFill>
                  <a:srgbClr val="008A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b="1" dirty="0">
                <a:solidFill>
                  <a:srgbClr val="008A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posto</a:t>
            </a:r>
            <a:r>
              <a:rPr lang="it-IT" sz="2400" dirty="0">
                <a:solidFill>
                  <a:srgbClr val="008A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nella graduatoria UE per lo </a:t>
            </a: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stanziamento di spesa pubblica pro capite per protezione e promozione della salute umana</a:t>
            </a:r>
          </a:p>
          <a:p>
            <a:pPr marL="457189" indent="-457189" algn="just">
              <a:lnSpc>
                <a:spcPct val="100000"/>
              </a:lnSpc>
              <a:buClr>
                <a:srgbClr val="008A78"/>
              </a:buClr>
              <a:buFont typeface="Wingdings" panose="05000000000000000000" pitchFamily="2" charset="2"/>
              <a:buChar char="§"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L’Italia è al </a:t>
            </a:r>
            <a:r>
              <a:rPr lang="it-IT" sz="2400" b="1" dirty="0">
                <a:solidFill>
                  <a:srgbClr val="008A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2° posto</a:t>
            </a:r>
            <a:r>
              <a:rPr lang="it-IT" sz="2400" dirty="0">
                <a:solidFill>
                  <a:srgbClr val="008A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nella graduatoria UE per </a:t>
            </a: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numero di pubblicazioni dell’area tematica della medicina nelle riviste scientifiche</a:t>
            </a: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6FDE665E-E281-6E3D-42DD-3A6857455CA1}"/>
              </a:ext>
            </a:extLst>
          </p:cNvPr>
          <p:cNvSpPr txBox="1">
            <a:spLocks/>
          </p:cNvSpPr>
          <p:nvPr/>
        </p:nvSpPr>
        <p:spPr>
          <a:xfrm>
            <a:off x="610886" y="4354104"/>
            <a:ext cx="10970223" cy="1774531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 algn="just">
              <a:lnSpc>
                <a:spcPct val="100000"/>
              </a:lnSpc>
              <a:buClr>
                <a:srgbClr val="008A78"/>
              </a:buClr>
              <a:buFont typeface="Wingdings" panose="05000000000000000000" pitchFamily="2" charset="2"/>
              <a:buChar char="§"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ricerca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contribuisce direttamente a </a:t>
            </a: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migliorare l’assistenza sanitaria</a:t>
            </a:r>
          </a:p>
          <a:p>
            <a:pPr marL="457189" indent="-457189" algn="just">
              <a:lnSpc>
                <a:spcPct val="100000"/>
              </a:lnSpc>
              <a:buClr>
                <a:srgbClr val="008A78"/>
              </a:buClr>
              <a:buFont typeface="Wingdings" panose="05000000000000000000" pitchFamily="2" charset="2"/>
              <a:buChar char="§"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accelerano i tempi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della </a:t>
            </a: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messa a disposizione dei ritrovati</a:t>
            </a:r>
          </a:p>
          <a:p>
            <a:pPr marL="457189" indent="-457189" algn="just">
              <a:lnSpc>
                <a:spcPct val="100000"/>
              </a:lnSpc>
              <a:buClr>
                <a:srgbClr val="008A78"/>
              </a:buClr>
              <a:buFont typeface="Wingdings" panose="05000000000000000000" pitchFamily="2" charset="2"/>
              <a:buChar char="§"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</a:t>
            </a: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Servizio sanitario committente certo e forte per la ricerca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4791D458-E6A7-5FAE-C9D9-4C986AF039CB}"/>
              </a:ext>
            </a:extLst>
          </p:cNvPr>
          <p:cNvSpPr/>
          <p:nvPr/>
        </p:nvSpPr>
        <p:spPr>
          <a:xfrm>
            <a:off x="971740" y="3484540"/>
            <a:ext cx="10646538" cy="536558"/>
          </a:xfrm>
          <a:prstGeom prst="rect">
            <a:avLst/>
          </a:prstGeom>
          <a:noFill/>
          <a:ln w="19050">
            <a:solidFill>
              <a:srgbClr val="008A78"/>
            </a:solidFill>
          </a:ln>
          <a:effectLst>
            <a:glow rad="63500">
              <a:srgbClr val="008A78">
                <a:alpha val="40000"/>
              </a:srgb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31E8E005-68C1-D7DC-F57C-09482A1886C5}"/>
              </a:ext>
            </a:extLst>
          </p:cNvPr>
          <p:cNvSpPr txBox="1"/>
          <p:nvPr/>
        </p:nvSpPr>
        <p:spPr>
          <a:xfrm>
            <a:off x="934571" y="3541271"/>
            <a:ext cx="107208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ECOSISTEMA RICERCA – COMPONENTE COSTITUTIVA del SERVIZIO SANITARIO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160ACC24-D614-55A9-9C69-2B4BB5E2D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4355" y="6369125"/>
            <a:ext cx="504948" cy="457200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10</a:t>
            </a:fld>
            <a:endParaRPr lang="en-US" dirty="0"/>
          </a:p>
        </p:txBody>
      </p:sp>
      <p:pic>
        <p:nvPicPr>
          <p:cNvPr id="15" name="Immagine 14" descr="Immagine che contiene Carattere, Elementi grafici, grafica, logo&#10;&#10;Descrizione generata automaticamente">
            <a:extLst>
              <a:ext uri="{FF2B5EF4-FFF2-40B4-BE49-F238E27FC236}">
                <a16:creationId xmlns:a16="http://schemas.microsoft.com/office/drawing/2014/main" id="{D1BC7077-71C4-CF1A-6B69-784776F687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1852" y="6429729"/>
            <a:ext cx="864615" cy="268031"/>
          </a:xfrm>
          <a:prstGeom prst="rect">
            <a:avLst/>
          </a:prstGeom>
        </p:spPr>
      </p:pic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CB6D1EC9-F4F8-5539-9E86-74C57462E4A5}"/>
              </a:ext>
            </a:extLst>
          </p:cNvPr>
          <p:cNvCxnSpPr/>
          <p:nvPr/>
        </p:nvCxnSpPr>
        <p:spPr>
          <a:xfrm>
            <a:off x="20029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6F203ECA-B773-E143-63AA-08B5678B41D5}"/>
              </a:ext>
            </a:extLst>
          </p:cNvPr>
          <p:cNvCxnSpPr/>
          <p:nvPr/>
        </p:nvCxnSpPr>
        <p:spPr>
          <a:xfrm>
            <a:off x="35269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F7EDEAF7-BC37-899C-BCB0-7C5FDEECF2EE}"/>
              </a:ext>
            </a:extLst>
          </p:cNvPr>
          <p:cNvCxnSpPr/>
          <p:nvPr/>
        </p:nvCxnSpPr>
        <p:spPr>
          <a:xfrm>
            <a:off x="1183930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6B4B19B0-D403-23CC-1E30-C7E588FB92B9}"/>
              </a:ext>
            </a:extLst>
          </p:cNvPr>
          <p:cNvCxnSpPr/>
          <p:nvPr/>
        </p:nvCxnSpPr>
        <p:spPr>
          <a:xfrm>
            <a:off x="1199170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987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B6B86B89-8C95-03F8-825D-830C179ECD6A}"/>
              </a:ext>
            </a:extLst>
          </p:cNvPr>
          <p:cNvCxnSpPr>
            <a:cxnSpLocks/>
          </p:cNvCxnSpPr>
          <p:nvPr/>
        </p:nvCxnSpPr>
        <p:spPr>
          <a:xfrm>
            <a:off x="1779864" y="1348941"/>
            <a:ext cx="8632271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Segnaposto numero diapositiva 3">
            <a:extLst>
              <a:ext uri="{FF2B5EF4-FFF2-40B4-BE49-F238E27FC236}">
                <a16:creationId xmlns:a16="http://schemas.microsoft.com/office/drawing/2014/main" id="{0DEB500F-EDD5-F393-AFA2-F87BB079F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4355" y="6369125"/>
            <a:ext cx="504948" cy="457200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11</a:t>
            </a:fld>
            <a:endParaRPr lang="en-US" dirty="0"/>
          </a:p>
        </p:txBody>
      </p:sp>
      <p:pic>
        <p:nvPicPr>
          <p:cNvPr id="8" name="Immagine 7" descr="Immagine che contiene Carattere, Elementi grafici, grafica, logo&#10;&#10;Descrizione generata automaticamente">
            <a:extLst>
              <a:ext uri="{FF2B5EF4-FFF2-40B4-BE49-F238E27FC236}">
                <a16:creationId xmlns:a16="http://schemas.microsoft.com/office/drawing/2014/main" id="{A6DB3263-2AB9-5E8E-0C77-00408E1771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1852" y="6429729"/>
            <a:ext cx="864615" cy="268031"/>
          </a:xfrm>
          <a:prstGeom prst="rect">
            <a:avLst/>
          </a:prstGeom>
        </p:spPr>
      </p:pic>
      <p:sp>
        <p:nvSpPr>
          <p:cNvPr id="9" name="Titolo 1">
            <a:extLst>
              <a:ext uri="{FF2B5EF4-FFF2-40B4-BE49-F238E27FC236}">
                <a16:creationId xmlns:a16="http://schemas.microsoft.com/office/drawing/2014/main" id="{FF0CC358-F426-F950-AC42-46296129C484}"/>
              </a:ext>
            </a:extLst>
          </p:cNvPr>
          <p:cNvSpPr txBox="1">
            <a:spLocks/>
          </p:cNvSpPr>
          <p:nvPr/>
        </p:nvSpPr>
        <p:spPr>
          <a:xfrm>
            <a:off x="1884645" y="304900"/>
            <a:ext cx="8770571" cy="1345269"/>
          </a:xfrm>
          <a:prstGeom prst="rect">
            <a:avLst/>
          </a:prstGeom>
        </p:spPr>
        <p:txBody>
          <a:bodyPr/>
          <a:lstStyle>
            <a:lvl1pPr algn="l" defTabSz="914377" rtl="0" eaLnBrk="1" latinLnBrk="0" hangingPunct="1">
              <a:lnSpc>
                <a:spcPct val="130000"/>
              </a:lnSpc>
              <a:spcBef>
                <a:spcPct val="0"/>
              </a:spcBef>
              <a:buNone/>
              <a:defRPr sz="3200" b="1" kern="1200" spc="15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dirty="0">
                <a:solidFill>
                  <a:srgbClr val="008A7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COESIONE SOCIALE</a:t>
            </a:r>
          </a:p>
        </p:txBody>
      </p:sp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D5DBC02E-4478-FBCD-9CD3-42DE136DB8A4}"/>
              </a:ext>
            </a:extLst>
          </p:cNvPr>
          <p:cNvSpPr txBox="1">
            <a:spLocks/>
          </p:cNvSpPr>
          <p:nvPr/>
        </p:nvSpPr>
        <p:spPr>
          <a:xfrm>
            <a:off x="1205510" y="1731327"/>
            <a:ext cx="10128845" cy="2912867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0" indent="0" algn="l" defTabSz="914377" rtl="0" eaLnBrk="1" latinLnBrk="0" hangingPunct="1">
              <a:lnSpc>
                <a:spcPct val="140000"/>
              </a:lnSpc>
              <a:spcBef>
                <a:spcPts val="931"/>
              </a:spcBef>
              <a:buFont typeface="Corbel" panose="020B0503020204020204" pitchFamily="34" charset="0"/>
              <a:buNone/>
              <a:defRPr sz="1800" b="0" kern="1200" spc="15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40000"/>
              </a:lnSpc>
              <a:spcBef>
                <a:spcPts val="931"/>
              </a:spcBef>
              <a:buFont typeface="Corbel" panose="020B0503020204020204" pitchFamily="34" charset="0"/>
              <a:buNone/>
              <a:defRPr sz="1600" kern="1200" spc="15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32" algn="l" defTabSz="914377" rtl="0" eaLnBrk="1" latinLnBrk="0" hangingPunct="1">
              <a:lnSpc>
                <a:spcPct val="140000"/>
              </a:lnSpc>
              <a:spcBef>
                <a:spcPts val="931"/>
              </a:spcBef>
              <a:buFont typeface="Corbel" panose="020B0503020204020204" pitchFamily="34" charset="0"/>
              <a:buChar char="–"/>
              <a:defRPr sz="1400" i="1" kern="1200" spc="15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32" algn="l" defTabSz="914377" rtl="0" eaLnBrk="1" latinLnBrk="0" hangingPunct="1">
              <a:lnSpc>
                <a:spcPct val="140000"/>
              </a:lnSpc>
              <a:spcBef>
                <a:spcPts val="931"/>
              </a:spcBef>
              <a:buFont typeface="Corbel" panose="020B0503020204020204" pitchFamily="34" charset="0"/>
              <a:buChar char="–"/>
              <a:defRPr sz="1400" kern="1200" spc="15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32" algn="l" defTabSz="914377" rtl="0" eaLnBrk="1" latinLnBrk="0" hangingPunct="1">
              <a:lnSpc>
                <a:spcPct val="140000"/>
              </a:lnSpc>
              <a:spcBef>
                <a:spcPts val="931"/>
              </a:spcBef>
              <a:buFont typeface="Corbel" panose="020B0503020204020204" pitchFamily="34" charset="0"/>
              <a:buChar char="–"/>
              <a:defRPr sz="1400" i="1" kern="1200" spc="15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192" indent="-320032" algn="l" defTabSz="914377" rtl="0" eaLnBrk="1" latinLnBrk="0" hangingPunct="1">
              <a:lnSpc>
                <a:spcPct val="111000"/>
              </a:lnSpc>
              <a:spcBef>
                <a:spcPts val="931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24" indent="-320032" algn="l" defTabSz="914377" rtl="0" eaLnBrk="1" latinLnBrk="0" hangingPunct="1">
              <a:lnSpc>
                <a:spcPct val="111000"/>
              </a:lnSpc>
              <a:spcBef>
                <a:spcPts val="931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256" indent="-320032" algn="l" defTabSz="914377" rtl="0" eaLnBrk="1" latinLnBrk="0" hangingPunct="1">
              <a:lnSpc>
                <a:spcPct val="111000"/>
              </a:lnSpc>
              <a:spcBef>
                <a:spcPts val="931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288" indent="-320032" algn="l" defTabSz="914377" rtl="0" eaLnBrk="1" latinLnBrk="0" hangingPunct="1">
              <a:lnSpc>
                <a:spcPct val="111000"/>
              </a:lnSpc>
              <a:spcBef>
                <a:spcPts val="931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it-IT" sz="3000" b="1" dirty="0">
                <a:solidFill>
                  <a:srgbClr val="008A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Spesa sanitaria pubblica</a:t>
            </a:r>
            <a:r>
              <a:rPr lang="it-I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it-IT" sz="3000" b="1" dirty="0">
                <a:solidFill>
                  <a:srgbClr val="008A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Servizio sanitario</a:t>
            </a:r>
            <a:r>
              <a:rPr lang="it-I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189" indent="-457189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t-I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hanno </a:t>
            </a:r>
            <a:r>
              <a:rPr lang="it-I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effetti</a:t>
            </a:r>
            <a:r>
              <a:rPr lang="it-I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diffusivi </a:t>
            </a:r>
            <a:r>
              <a:rPr lang="it-I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 coinvolgono tutti i </a:t>
            </a:r>
            <a:r>
              <a:rPr lang="it-I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territori</a:t>
            </a:r>
          </a:p>
          <a:p>
            <a:pPr marL="457189" indent="-457189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t-I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contribuiscono a </a:t>
            </a:r>
            <a:r>
              <a:rPr lang="it-I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migliorare</a:t>
            </a:r>
            <a:r>
              <a:rPr lang="it-I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it-I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qualità della vita </a:t>
            </a:r>
          </a:p>
          <a:p>
            <a:pPr marL="457189" indent="-457189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t-I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contengono </a:t>
            </a:r>
            <a:r>
              <a:rPr lang="it-I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it-I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disparità sociali </a:t>
            </a:r>
            <a:r>
              <a:rPr lang="it-I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it-I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territoriali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07FF9B5-CE1A-0329-6577-DA5C1EB05C97}"/>
              </a:ext>
            </a:extLst>
          </p:cNvPr>
          <p:cNvSpPr txBox="1"/>
          <p:nvPr/>
        </p:nvSpPr>
        <p:spPr>
          <a:xfrm>
            <a:off x="941644" y="5026579"/>
            <a:ext cx="10645185" cy="553998"/>
          </a:xfrm>
          <a:prstGeom prst="rect">
            <a:avLst/>
          </a:prstGeom>
          <a:noFill/>
          <a:ln w="19050">
            <a:solidFill>
              <a:srgbClr val="008A78"/>
            </a:solidFill>
          </a:ln>
          <a:effectLst>
            <a:glow rad="63500">
              <a:srgbClr val="008A78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MOTORE DI COESIONE A LIVELLO NAZIONALE E LOCALE</a:t>
            </a:r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D98A6617-292D-A454-AB20-83CEA95B66BE}"/>
              </a:ext>
            </a:extLst>
          </p:cNvPr>
          <p:cNvCxnSpPr/>
          <p:nvPr/>
        </p:nvCxnSpPr>
        <p:spPr>
          <a:xfrm>
            <a:off x="20029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9755E88E-7766-6060-6CCE-5E5B758E8B9E}"/>
              </a:ext>
            </a:extLst>
          </p:cNvPr>
          <p:cNvCxnSpPr/>
          <p:nvPr/>
        </p:nvCxnSpPr>
        <p:spPr>
          <a:xfrm>
            <a:off x="35269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FB44F831-9755-2436-AF01-C6BB45A938B4}"/>
              </a:ext>
            </a:extLst>
          </p:cNvPr>
          <p:cNvCxnSpPr/>
          <p:nvPr/>
        </p:nvCxnSpPr>
        <p:spPr>
          <a:xfrm>
            <a:off x="1183930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DF39C904-14F3-07BE-F301-B48F476F9E79}"/>
              </a:ext>
            </a:extLst>
          </p:cNvPr>
          <p:cNvCxnSpPr/>
          <p:nvPr/>
        </p:nvCxnSpPr>
        <p:spPr>
          <a:xfrm>
            <a:off x="1199170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2296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5B7582-7EC4-26EA-8D8F-29B0DB31A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240" y="488874"/>
            <a:ext cx="8770571" cy="1345269"/>
          </a:xfrm>
        </p:spPr>
        <p:txBody>
          <a:bodyPr>
            <a:noAutofit/>
          </a:bodyPr>
          <a:lstStyle/>
          <a:p>
            <a:pPr algn="ctr"/>
            <a:r>
              <a:rPr lang="it-IT" sz="3000" dirty="0">
                <a:solidFill>
                  <a:srgbClr val="008A7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MOLTE RAGIONI PER RILANCIARE </a:t>
            </a:r>
            <a:br>
              <a:rPr lang="it-IT" sz="3000" dirty="0">
                <a:solidFill>
                  <a:srgbClr val="008A7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sz="3000" dirty="0">
                <a:solidFill>
                  <a:srgbClr val="008A7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SERVIZIO SANITARIO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65AB43-63FA-1253-C4B2-991A63CE2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4621" y="2526880"/>
            <a:ext cx="9341809" cy="3651504"/>
          </a:xfrm>
        </p:spPr>
        <p:txBody>
          <a:bodyPr>
            <a:normAutofit fontScale="92500"/>
          </a:bodyPr>
          <a:lstStyle/>
          <a:p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</a:t>
            </a: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Capo dello Stato 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 ha definito:</a:t>
            </a:r>
          </a:p>
          <a:p>
            <a:endParaRPr lang="it-IT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008A78"/>
              </a:buClr>
              <a:buFont typeface="Wingdings" panose="05000000000000000000" pitchFamily="2" charset="2"/>
              <a:buChar char="§"/>
            </a:pPr>
            <a:r>
              <a:rPr lang="it-IT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«Un patrimonio prezioso da difendere e adeguare»</a:t>
            </a:r>
          </a:p>
          <a:p>
            <a:pPr marL="457200" indent="-457200">
              <a:buClr>
                <a:srgbClr val="008A78"/>
              </a:buClr>
              <a:buFont typeface="Wingdings" panose="05000000000000000000" pitchFamily="2" charset="2"/>
              <a:buChar char="§"/>
            </a:pPr>
            <a:endParaRPr lang="it-IT" sz="3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008A78"/>
              </a:buClr>
              <a:buFont typeface="Wingdings" panose="05000000000000000000" pitchFamily="2" charset="2"/>
              <a:buChar char="§"/>
            </a:pPr>
            <a:r>
              <a:rPr lang="it-IT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«Presidio insostituibile di </a:t>
            </a:r>
            <a:r>
              <a:rPr lang="it-I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UNITÀ </a:t>
            </a:r>
            <a:r>
              <a:rPr lang="it-IT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 </a:t>
            </a:r>
            <a:r>
              <a:rPr lang="it-I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PAESE</a:t>
            </a:r>
            <a:r>
              <a:rPr lang="it-IT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it-IT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A9A3AD8-8603-69AC-AE2C-4E87A3365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4355" y="6369125"/>
            <a:ext cx="504948" cy="457200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2</a:t>
            </a:fld>
            <a:endParaRPr lang="en-US" dirty="0"/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F17267D9-7474-9A16-D6BE-8B4FCFD30A40}"/>
              </a:ext>
            </a:extLst>
          </p:cNvPr>
          <p:cNvCxnSpPr>
            <a:cxnSpLocks/>
          </p:cNvCxnSpPr>
          <p:nvPr/>
        </p:nvCxnSpPr>
        <p:spPr>
          <a:xfrm>
            <a:off x="2438340" y="4563930"/>
            <a:ext cx="7887789" cy="0"/>
          </a:xfrm>
          <a:prstGeom prst="line">
            <a:avLst/>
          </a:prstGeom>
          <a:ln w="19050">
            <a:solidFill>
              <a:srgbClr val="008A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C896AE26-310D-E69D-DDA2-379DDAE5B692}"/>
              </a:ext>
            </a:extLst>
          </p:cNvPr>
          <p:cNvCxnSpPr>
            <a:cxnSpLocks/>
          </p:cNvCxnSpPr>
          <p:nvPr/>
        </p:nvCxnSpPr>
        <p:spPr>
          <a:xfrm>
            <a:off x="2354450" y="5944878"/>
            <a:ext cx="7295606" cy="0"/>
          </a:xfrm>
          <a:prstGeom prst="line">
            <a:avLst/>
          </a:prstGeom>
          <a:ln w="19050">
            <a:solidFill>
              <a:srgbClr val="008A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7BF44E12-CC86-5F12-9B67-0267C991009D}"/>
              </a:ext>
            </a:extLst>
          </p:cNvPr>
          <p:cNvCxnSpPr/>
          <p:nvPr/>
        </p:nvCxnSpPr>
        <p:spPr>
          <a:xfrm>
            <a:off x="20029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4CA66BD7-1AFF-A77E-24F8-EFD3C6D99130}"/>
              </a:ext>
            </a:extLst>
          </p:cNvPr>
          <p:cNvCxnSpPr/>
          <p:nvPr/>
        </p:nvCxnSpPr>
        <p:spPr>
          <a:xfrm>
            <a:off x="35269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193FB100-E3C7-8DDE-CE0E-A8159AA666AB}"/>
              </a:ext>
            </a:extLst>
          </p:cNvPr>
          <p:cNvCxnSpPr/>
          <p:nvPr/>
        </p:nvCxnSpPr>
        <p:spPr>
          <a:xfrm>
            <a:off x="1183930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B719D5DC-87E4-36BB-6999-C61C41AAB314}"/>
              </a:ext>
            </a:extLst>
          </p:cNvPr>
          <p:cNvCxnSpPr/>
          <p:nvPr/>
        </p:nvCxnSpPr>
        <p:spPr>
          <a:xfrm>
            <a:off x="1199170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magine 4" descr="Immagine che contiene Carattere, Elementi grafici, grafica, logo&#10;&#10;Descrizione generata automaticamente">
            <a:extLst>
              <a:ext uri="{FF2B5EF4-FFF2-40B4-BE49-F238E27FC236}">
                <a16:creationId xmlns:a16="http://schemas.microsoft.com/office/drawing/2014/main" id="{0A622365-798A-FAE6-5092-D86428398E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1852" y="6429729"/>
            <a:ext cx="864615" cy="26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704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Segnaposto contenuto 7">
            <a:extLst>
              <a:ext uri="{FF2B5EF4-FFF2-40B4-BE49-F238E27FC236}">
                <a16:creationId xmlns:a16="http://schemas.microsoft.com/office/drawing/2014/main" id="{71CED274-D773-CA5D-9CC5-883A8FF2C1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6564002"/>
              </p:ext>
            </p:extLst>
          </p:nvPr>
        </p:nvGraphicFramePr>
        <p:xfrm>
          <a:off x="1920875" y="2312989"/>
          <a:ext cx="8769935" cy="3770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3987">
                  <a:extLst>
                    <a:ext uri="{9D8B030D-6E8A-4147-A177-3AD203B41FA5}">
                      <a16:colId xmlns:a16="http://schemas.microsoft.com/office/drawing/2014/main" val="491811327"/>
                    </a:ext>
                  </a:extLst>
                </a:gridCol>
                <a:gridCol w="1753987">
                  <a:extLst>
                    <a:ext uri="{9D8B030D-6E8A-4147-A177-3AD203B41FA5}">
                      <a16:colId xmlns:a16="http://schemas.microsoft.com/office/drawing/2014/main" val="17689188"/>
                    </a:ext>
                  </a:extLst>
                </a:gridCol>
                <a:gridCol w="1753987">
                  <a:extLst>
                    <a:ext uri="{9D8B030D-6E8A-4147-A177-3AD203B41FA5}">
                      <a16:colId xmlns:a16="http://schemas.microsoft.com/office/drawing/2014/main" val="1377423763"/>
                    </a:ext>
                  </a:extLst>
                </a:gridCol>
                <a:gridCol w="1753987">
                  <a:extLst>
                    <a:ext uri="{9D8B030D-6E8A-4147-A177-3AD203B41FA5}">
                      <a16:colId xmlns:a16="http://schemas.microsoft.com/office/drawing/2014/main" val="1482593895"/>
                    </a:ext>
                  </a:extLst>
                </a:gridCol>
                <a:gridCol w="1753987">
                  <a:extLst>
                    <a:ext uri="{9D8B030D-6E8A-4147-A177-3AD203B41FA5}">
                      <a16:colId xmlns:a16="http://schemas.microsoft.com/office/drawing/2014/main" val="3191524943"/>
                    </a:ext>
                  </a:extLst>
                </a:gridCol>
              </a:tblGrid>
              <a:tr h="1256857">
                <a:tc>
                  <a:txBody>
                    <a:bodyPr/>
                    <a:lstStyle/>
                    <a:p>
                      <a:pPr algn="ctr"/>
                      <a:endParaRPr lang="it-IT" sz="3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  <a:alpha val="6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100" dirty="0">
                          <a:solidFill>
                            <a:srgbClr val="00504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1951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  <a:alpha val="6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100" dirty="0">
                          <a:solidFill>
                            <a:srgbClr val="00504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1978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  <a:alpha val="6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100" dirty="0">
                          <a:solidFill>
                            <a:srgbClr val="00504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  <a:alpha val="6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100" dirty="0">
                          <a:solidFill>
                            <a:srgbClr val="00504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2050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  <a:alpha val="69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638080"/>
                  </a:ext>
                </a:extLst>
              </a:tr>
              <a:tr h="1256857">
                <a:tc>
                  <a:txBody>
                    <a:bodyPr/>
                    <a:lstStyle/>
                    <a:p>
                      <a:pPr algn="ctr"/>
                      <a:r>
                        <a:rPr lang="it-IT" sz="3100" b="1" dirty="0">
                          <a:solidFill>
                            <a:srgbClr val="00504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e più 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  <a:alpha val="6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7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8,9%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  <a:alpha val="6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7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12,6%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  <a:alpha val="6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7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24,1%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  <a:alpha val="6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7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34,5%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  <a:alpha val="69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880892"/>
                  </a:ext>
                </a:extLst>
              </a:tr>
              <a:tr h="1256857">
                <a:tc>
                  <a:txBody>
                    <a:bodyPr/>
                    <a:lstStyle/>
                    <a:p>
                      <a:pPr algn="ctr"/>
                      <a:r>
                        <a:rPr lang="it-IT" sz="3100" b="1" dirty="0">
                          <a:solidFill>
                            <a:srgbClr val="00504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e più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  <a:alpha val="6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7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1,3%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  <a:alpha val="6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7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2,0%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  <a:alpha val="6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7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7,7%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  <a:alpha val="6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7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13,6%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  <a:alpha val="69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230657"/>
                  </a:ext>
                </a:extLst>
              </a:tr>
            </a:tbl>
          </a:graphicData>
        </a:graphic>
      </p:graphicFrame>
      <p:sp>
        <p:nvSpPr>
          <p:cNvPr id="7" name="Titolo 1">
            <a:extLst>
              <a:ext uri="{FF2B5EF4-FFF2-40B4-BE49-F238E27FC236}">
                <a16:creationId xmlns:a16="http://schemas.microsoft.com/office/drawing/2014/main" id="{239C9EBE-D53F-E94A-7BE9-CB72CF578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240" y="488874"/>
            <a:ext cx="8770571" cy="1345269"/>
          </a:xfrm>
        </p:spPr>
        <p:txBody>
          <a:bodyPr>
            <a:noAutofit/>
          </a:bodyPr>
          <a:lstStyle/>
          <a:p>
            <a:pPr algn="ctr"/>
            <a:r>
              <a:rPr lang="it-IT" sz="3000" dirty="0">
                <a:solidFill>
                  <a:srgbClr val="008A7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DEMOGRAFIA </a:t>
            </a:r>
            <a:br>
              <a:rPr lang="it-IT" sz="3000" dirty="0">
                <a:solidFill>
                  <a:srgbClr val="008A7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sz="3000" dirty="0">
                <a:solidFill>
                  <a:srgbClr val="008A7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 ANZIANI SU TOT. POPOLAZIONE</a:t>
            </a:r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1A1C421A-49DE-EE01-F84E-ADE40C8633F5}"/>
              </a:ext>
            </a:extLst>
          </p:cNvPr>
          <p:cNvCxnSpPr/>
          <p:nvPr/>
        </p:nvCxnSpPr>
        <p:spPr>
          <a:xfrm>
            <a:off x="20029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6D626D97-A5A0-2D10-B8EF-7B66CFD86A24}"/>
              </a:ext>
            </a:extLst>
          </p:cNvPr>
          <p:cNvCxnSpPr/>
          <p:nvPr/>
        </p:nvCxnSpPr>
        <p:spPr>
          <a:xfrm>
            <a:off x="35269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95B93F77-F3E8-6FD6-90D7-499696CDED67}"/>
              </a:ext>
            </a:extLst>
          </p:cNvPr>
          <p:cNvCxnSpPr/>
          <p:nvPr/>
        </p:nvCxnSpPr>
        <p:spPr>
          <a:xfrm>
            <a:off x="1183930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F46AB0F1-8FDB-387F-31BA-5863D4894C1A}"/>
              </a:ext>
            </a:extLst>
          </p:cNvPr>
          <p:cNvCxnSpPr/>
          <p:nvPr/>
        </p:nvCxnSpPr>
        <p:spPr>
          <a:xfrm>
            <a:off x="1199170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egnaposto numero diapositiva 3">
            <a:extLst>
              <a:ext uri="{FF2B5EF4-FFF2-40B4-BE49-F238E27FC236}">
                <a16:creationId xmlns:a16="http://schemas.microsoft.com/office/drawing/2014/main" id="{12F8261F-E83A-7F00-11BD-F4AA4C173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4355" y="6369125"/>
            <a:ext cx="504948" cy="457200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3</a:t>
            </a:fld>
            <a:endParaRPr lang="en-US" dirty="0"/>
          </a:p>
        </p:txBody>
      </p:sp>
      <p:pic>
        <p:nvPicPr>
          <p:cNvPr id="13" name="Immagine 12" descr="Immagine che contiene Carattere, Elementi grafici, grafica, logo&#10;&#10;Descrizione generata automaticamente">
            <a:extLst>
              <a:ext uri="{FF2B5EF4-FFF2-40B4-BE49-F238E27FC236}">
                <a16:creationId xmlns:a16="http://schemas.microsoft.com/office/drawing/2014/main" id="{2F0335BD-AD32-69E9-1D48-AD1AE22845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1852" y="6429729"/>
            <a:ext cx="864615" cy="26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321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8D842D-58C7-AF55-BDA4-D50E5BD88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4489" y="432891"/>
            <a:ext cx="9743025" cy="1345269"/>
          </a:xfrm>
        </p:spPr>
        <p:txBody>
          <a:bodyPr>
            <a:noAutofit/>
          </a:bodyPr>
          <a:lstStyle/>
          <a:p>
            <a:pPr algn="ctr"/>
            <a:r>
              <a:rPr lang="it-IT" sz="3000" dirty="0">
                <a:solidFill>
                  <a:srgbClr val="008A7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GAP DELLA SPESA SANITARIA PUBBLICA ITALIANA CON QUELLA DI  PAESI OMOLOGHI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EB6075B-8AF7-56DB-456C-4C20C10B9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it-IT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Spesa sanitaria pubblica/Pil-2022</a:t>
            </a:r>
          </a:p>
          <a:p>
            <a:pPr algn="ctr"/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ITALIA  6,7%</a:t>
            </a:r>
          </a:p>
          <a:p>
            <a:pPr algn="ctr"/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SPAGNA 7,4%</a:t>
            </a:r>
          </a:p>
          <a:p>
            <a:pPr algn="ctr"/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FRANCIA 10,1%</a:t>
            </a:r>
          </a:p>
          <a:p>
            <a:pPr algn="ctr"/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GERMANIA 10,9%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FDD76326-BBFA-3677-DF9E-41E950514202}"/>
              </a:ext>
            </a:extLst>
          </p:cNvPr>
          <p:cNvCxnSpPr>
            <a:cxnSpLocks/>
          </p:cNvCxnSpPr>
          <p:nvPr/>
        </p:nvCxnSpPr>
        <p:spPr>
          <a:xfrm>
            <a:off x="4641669" y="4153989"/>
            <a:ext cx="3326674" cy="0"/>
          </a:xfrm>
          <a:prstGeom prst="line">
            <a:avLst/>
          </a:prstGeom>
          <a:ln w="19050">
            <a:solidFill>
              <a:srgbClr val="008A78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EDB15D75-AB34-8DE3-AE67-2DE2AD023B1D}"/>
              </a:ext>
            </a:extLst>
          </p:cNvPr>
          <p:cNvCxnSpPr>
            <a:cxnSpLocks/>
          </p:cNvCxnSpPr>
          <p:nvPr/>
        </p:nvCxnSpPr>
        <p:spPr>
          <a:xfrm>
            <a:off x="4641669" y="4763589"/>
            <a:ext cx="3326674" cy="0"/>
          </a:xfrm>
          <a:prstGeom prst="line">
            <a:avLst/>
          </a:prstGeom>
          <a:ln w="19050">
            <a:solidFill>
              <a:srgbClr val="008A78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43F16195-9937-7171-AF20-A1E54927BC24}"/>
              </a:ext>
            </a:extLst>
          </p:cNvPr>
          <p:cNvCxnSpPr>
            <a:cxnSpLocks/>
          </p:cNvCxnSpPr>
          <p:nvPr/>
        </p:nvCxnSpPr>
        <p:spPr>
          <a:xfrm>
            <a:off x="4641669" y="5334000"/>
            <a:ext cx="3326674" cy="0"/>
          </a:xfrm>
          <a:prstGeom prst="line">
            <a:avLst/>
          </a:prstGeom>
          <a:ln w="19050">
            <a:solidFill>
              <a:srgbClr val="008A78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F6621165-2CE0-3858-38AC-37ACF471D3F5}"/>
              </a:ext>
            </a:extLst>
          </p:cNvPr>
          <p:cNvCxnSpPr>
            <a:cxnSpLocks/>
          </p:cNvCxnSpPr>
          <p:nvPr/>
        </p:nvCxnSpPr>
        <p:spPr>
          <a:xfrm>
            <a:off x="4641669" y="5869578"/>
            <a:ext cx="3326674" cy="0"/>
          </a:xfrm>
          <a:prstGeom prst="line">
            <a:avLst/>
          </a:prstGeom>
          <a:ln w="19050">
            <a:solidFill>
              <a:srgbClr val="008A78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EB791805-E3BE-6D71-761B-CA59C6EE8CBA}"/>
              </a:ext>
            </a:extLst>
          </p:cNvPr>
          <p:cNvCxnSpPr/>
          <p:nvPr/>
        </p:nvCxnSpPr>
        <p:spPr>
          <a:xfrm>
            <a:off x="20029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0BF3BA73-E833-EF0B-F847-517C4597B6BA}"/>
              </a:ext>
            </a:extLst>
          </p:cNvPr>
          <p:cNvCxnSpPr/>
          <p:nvPr/>
        </p:nvCxnSpPr>
        <p:spPr>
          <a:xfrm>
            <a:off x="35269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1CA6C6F9-0AC0-7259-1E04-5C831A04FC87}"/>
              </a:ext>
            </a:extLst>
          </p:cNvPr>
          <p:cNvCxnSpPr/>
          <p:nvPr/>
        </p:nvCxnSpPr>
        <p:spPr>
          <a:xfrm>
            <a:off x="1183930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1CFCAED7-2BF9-107D-D262-FFA25A959987}"/>
              </a:ext>
            </a:extLst>
          </p:cNvPr>
          <p:cNvCxnSpPr/>
          <p:nvPr/>
        </p:nvCxnSpPr>
        <p:spPr>
          <a:xfrm>
            <a:off x="1199170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egnaposto numero diapositiva 3">
            <a:extLst>
              <a:ext uri="{FF2B5EF4-FFF2-40B4-BE49-F238E27FC236}">
                <a16:creationId xmlns:a16="http://schemas.microsoft.com/office/drawing/2014/main" id="{82D92EBF-E25D-5680-E0E7-8C0419276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4355" y="6369125"/>
            <a:ext cx="504948" cy="457200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4</a:t>
            </a:fld>
            <a:endParaRPr lang="en-US" dirty="0"/>
          </a:p>
        </p:txBody>
      </p:sp>
      <p:pic>
        <p:nvPicPr>
          <p:cNvPr id="8" name="Immagine 7" descr="Immagine che contiene Carattere, Elementi grafici, grafica, logo&#10;&#10;Descrizione generata automaticamente">
            <a:extLst>
              <a:ext uri="{FF2B5EF4-FFF2-40B4-BE49-F238E27FC236}">
                <a16:creationId xmlns:a16="http://schemas.microsoft.com/office/drawing/2014/main" id="{91BEE84A-EDED-AC30-D0D8-C23FCA5915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1852" y="6429729"/>
            <a:ext cx="864615" cy="26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552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E0F531-B296-4CDE-EB6F-38887953D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240" y="451551"/>
            <a:ext cx="8770571" cy="1345269"/>
          </a:xfrm>
        </p:spPr>
        <p:txBody>
          <a:bodyPr>
            <a:normAutofit/>
          </a:bodyPr>
          <a:lstStyle/>
          <a:p>
            <a:pPr algn="ctr"/>
            <a:r>
              <a:rPr lang="it-IT" sz="3000" dirty="0">
                <a:solidFill>
                  <a:srgbClr val="008A7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RAGIONI ULTERIORI PER POTENZIARE IL SERVIZIO SANITARIO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874F6D-F1C4-FEFF-D132-D911919D8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525" y="2754945"/>
            <a:ext cx="7928434" cy="3651504"/>
          </a:xfrm>
        </p:spPr>
        <p:txBody>
          <a:bodyPr>
            <a:normAutofit/>
          </a:bodyPr>
          <a:lstStyle/>
          <a:p>
            <a:pPr marL="285744" indent="-285744" algn="just">
              <a:buClr>
                <a:srgbClr val="008A78"/>
              </a:buClr>
              <a:buFont typeface="Wingdings" panose="05000000000000000000" pitchFamily="2" charset="2"/>
              <a:buChar char="§"/>
            </a:pPr>
            <a:r>
              <a:rPr lang="it-I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 attore primario dello </a:t>
            </a:r>
            <a:r>
              <a:rPr lang="it-I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sviluppo italiano</a:t>
            </a:r>
          </a:p>
          <a:p>
            <a:pPr marL="285744" indent="-285744" algn="just">
              <a:buClr>
                <a:srgbClr val="008A78"/>
              </a:buClr>
              <a:buFont typeface="Wingdings" panose="05000000000000000000" pitchFamily="2" charset="2"/>
              <a:buChar char="§"/>
            </a:pPr>
            <a:r>
              <a:rPr lang="it-I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it-I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spesa pubblica </a:t>
            </a:r>
            <a:r>
              <a:rPr lang="it-I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la sanità è un </a:t>
            </a:r>
            <a:r>
              <a:rPr lang="it-I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investimento</a:t>
            </a:r>
            <a:r>
              <a:rPr lang="it-I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non un costo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10BF0F45-EA9C-7793-F393-44ED228E41D0}"/>
              </a:ext>
            </a:extLst>
          </p:cNvPr>
          <p:cNvCxnSpPr/>
          <p:nvPr/>
        </p:nvCxnSpPr>
        <p:spPr>
          <a:xfrm>
            <a:off x="20029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8AE4FADE-3F04-C455-AF3F-CE43C58BAB18}"/>
              </a:ext>
            </a:extLst>
          </p:cNvPr>
          <p:cNvCxnSpPr/>
          <p:nvPr/>
        </p:nvCxnSpPr>
        <p:spPr>
          <a:xfrm>
            <a:off x="35269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E3205B19-F547-E882-77BA-E3B674B6B205}"/>
              </a:ext>
            </a:extLst>
          </p:cNvPr>
          <p:cNvCxnSpPr/>
          <p:nvPr/>
        </p:nvCxnSpPr>
        <p:spPr>
          <a:xfrm>
            <a:off x="1183930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B0DDF4EA-24CA-0B04-5025-E6D61FFE152A}"/>
              </a:ext>
            </a:extLst>
          </p:cNvPr>
          <p:cNvCxnSpPr/>
          <p:nvPr/>
        </p:nvCxnSpPr>
        <p:spPr>
          <a:xfrm>
            <a:off x="1199170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gnaposto numero diapositiva 3">
            <a:extLst>
              <a:ext uri="{FF2B5EF4-FFF2-40B4-BE49-F238E27FC236}">
                <a16:creationId xmlns:a16="http://schemas.microsoft.com/office/drawing/2014/main" id="{FEBA0C7C-CC09-5455-CE47-FDBA09E01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4355" y="6369125"/>
            <a:ext cx="504948" cy="457200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5</a:t>
            </a:fld>
            <a:endParaRPr lang="en-US" dirty="0"/>
          </a:p>
        </p:txBody>
      </p:sp>
      <p:pic>
        <p:nvPicPr>
          <p:cNvPr id="11" name="Immagine 10" descr="Immagine che contiene Carattere, Elementi grafici, grafica, logo&#10;&#10;Descrizione generata automaticamente">
            <a:extLst>
              <a:ext uri="{FF2B5EF4-FFF2-40B4-BE49-F238E27FC236}">
                <a16:creationId xmlns:a16="http://schemas.microsoft.com/office/drawing/2014/main" id="{7D272717-231A-3890-906D-1244516BED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1852" y="6429729"/>
            <a:ext cx="864615" cy="26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085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731EEA-0E1F-A3E2-BFF7-442CB4D7C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000" dirty="0">
                <a:solidFill>
                  <a:srgbClr val="008A7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EFFETTI ECONOMICI DELLA SPESA SANITARIA PUBBLICA - 1</a:t>
            </a:r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4E392817-9AFF-BF6C-F454-6F6C8B2DEA4F}"/>
              </a:ext>
            </a:extLst>
          </p:cNvPr>
          <p:cNvSpPr txBox="1">
            <a:spLocks/>
          </p:cNvSpPr>
          <p:nvPr/>
        </p:nvSpPr>
        <p:spPr>
          <a:xfrm>
            <a:off x="1761088" y="2227376"/>
            <a:ext cx="9327788" cy="3273651"/>
          </a:xfrm>
          <a:prstGeom prst="rect">
            <a:avLst/>
          </a:prstGeom>
        </p:spPr>
        <p:txBody>
          <a:bodyPr vert="horz" lIns="109728" tIns="109728" rIns="109728" bIns="91440" rtlCol="0">
            <a:no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600" b="1" dirty="0">
                <a:solidFill>
                  <a:srgbClr val="0050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131,4 MLD DI EURO                  </a:t>
            </a:r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Spesa sanitaria pubblica</a:t>
            </a:r>
          </a:p>
          <a:p>
            <a:pPr algn="just"/>
            <a:r>
              <a:rPr lang="it-I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algn="just"/>
            <a:r>
              <a:rPr lang="it-IT" sz="2600" b="1" dirty="0">
                <a:solidFill>
                  <a:srgbClr val="0050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242 MLD DI EURO                     </a:t>
            </a:r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Valore produzione</a:t>
            </a:r>
          </a:p>
          <a:p>
            <a:pPr algn="just"/>
            <a:endParaRPr lang="it-IT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600" b="1" dirty="0">
                <a:solidFill>
                  <a:srgbClr val="0050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2,2 MLN DI EURO                      </a:t>
            </a:r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Occupati</a:t>
            </a:r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1B8793EC-0042-22E0-87CE-30229D91F042}"/>
              </a:ext>
            </a:extLst>
          </p:cNvPr>
          <p:cNvCxnSpPr/>
          <p:nvPr/>
        </p:nvCxnSpPr>
        <p:spPr>
          <a:xfrm>
            <a:off x="3421511" y="3087075"/>
            <a:ext cx="0" cy="466531"/>
          </a:xfrm>
          <a:prstGeom prst="straightConnector1">
            <a:avLst/>
          </a:prstGeom>
          <a:ln>
            <a:solidFill>
              <a:srgbClr val="008A7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AE340689-2B23-F08D-8109-99797F3FCE31}"/>
              </a:ext>
            </a:extLst>
          </p:cNvPr>
          <p:cNvCxnSpPr/>
          <p:nvPr/>
        </p:nvCxnSpPr>
        <p:spPr>
          <a:xfrm>
            <a:off x="3421511" y="4426847"/>
            <a:ext cx="0" cy="466531"/>
          </a:xfrm>
          <a:prstGeom prst="straightConnector1">
            <a:avLst/>
          </a:prstGeom>
          <a:ln>
            <a:solidFill>
              <a:srgbClr val="008A7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08F7FECB-130B-00CE-A98C-8986C9745561}"/>
              </a:ext>
            </a:extLst>
          </p:cNvPr>
          <p:cNvSpPr txBox="1"/>
          <p:nvPr/>
        </p:nvSpPr>
        <p:spPr>
          <a:xfrm>
            <a:off x="3744686" y="5767892"/>
            <a:ext cx="4702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>
                <a:solidFill>
                  <a:srgbClr val="0050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Moltiplicatore = 1,84</a:t>
            </a:r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285C19C3-EF4A-F8E4-359D-C54EE73B4E20}"/>
              </a:ext>
            </a:extLst>
          </p:cNvPr>
          <p:cNvCxnSpPr>
            <a:cxnSpLocks/>
          </p:cNvCxnSpPr>
          <p:nvPr/>
        </p:nvCxnSpPr>
        <p:spPr>
          <a:xfrm>
            <a:off x="1920240" y="5634459"/>
            <a:ext cx="8770571" cy="0"/>
          </a:xfrm>
          <a:prstGeom prst="line">
            <a:avLst/>
          </a:prstGeom>
          <a:ln w="22225" cmpd="sng">
            <a:solidFill>
              <a:schemeClr val="bg2">
                <a:lumMod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897A5EDA-EB0E-D7AA-2B38-EACC0EFB4DB9}"/>
              </a:ext>
            </a:extLst>
          </p:cNvPr>
          <p:cNvCxnSpPr/>
          <p:nvPr/>
        </p:nvCxnSpPr>
        <p:spPr>
          <a:xfrm>
            <a:off x="20029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60442C6F-7377-19F3-3DCB-8FFEA2F24FF2}"/>
              </a:ext>
            </a:extLst>
          </p:cNvPr>
          <p:cNvCxnSpPr/>
          <p:nvPr/>
        </p:nvCxnSpPr>
        <p:spPr>
          <a:xfrm>
            <a:off x="35269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13E953C2-5CD6-C13B-FDC0-365CCB4E647E}"/>
              </a:ext>
            </a:extLst>
          </p:cNvPr>
          <p:cNvCxnSpPr/>
          <p:nvPr/>
        </p:nvCxnSpPr>
        <p:spPr>
          <a:xfrm>
            <a:off x="1183930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E497C209-942B-A30F-8310-6477FAD410EA}"/>
              </a:ext>
            </a:extLst>
          </p:cNvPr>
          <p:cNvCxnSpPr/>
          <p:nvPr/>
        </p:nvCxnSpPr>
        <p:spPr>
          <a:xfrm>
            <a:off x="1199170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egnaposto numero diapositiva 3">
            <a:extLst>
              <a:ext uri="{FF2B5EF4-FFF2-40B4-BE49-F238E27FC236}">
                <a16:creationId xmlns:a16="http://schemas.microsoft.com/office/drawing/2014/main" id="{BD13C7FC-479B-25C2-42EB-57AB1B782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4355" y="6369125"/>
            <a:ext cx="504948" cy="457200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6</a:t>
            </a:fld>
            <a:endParaRPr lang="en-US" dirty="0"/>
          </a:p>
        </p:txBody>
      </p:sp>
      <p:pic>
        <p:nvPicPr>
          <p:cNvPr id="14" name="Immagine 13" descr="Immagine che contiene Carattere, Elementi grafici, grafica, logo&#10;&#10;Descrizione generata automaticamente">
            <a:extLst>
              <a:ext uri="{FF2B5EF4-FFF2-40B4-BE49-F238E27FC236}">
                <a16:creationId xmlns:a16="http://schemas.microsoft.com/office/drawing/2014/main" id="{77D34AF3-A664-866A-B1B9-ADDCD64B22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1852" y="6429729"/>
            <a:ext cx="864615" cy="26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469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731EEA-0E1F-A3E2-BFF7-442CB4D7C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000" dirty="0">
                <a:solidFill>
                  <a:srgbClr val="008A7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EFFETTI ECONOMICI DELLA SPESA SANITARIA PUBBLICA - 2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009614-E3C2-824A-BF3B-070196EF2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9700" y="3098107"/>
            <a:ext cx="6091647" cy="2292499"/>
          </a:xfrm>
        </p:spPr>
        <p:txBody>
          <a:bodyPr>
            <a:normAutofit/>
          </a:bodyPr>
          <a:lstStyle/>
          <a:p>
            <a:pPr algn="ctr"/>
            <a:r>
              <a:rPr lang="it-IT" sz="3000" b="1" dirty="0">
                <a:solidFill>
                  <a:srgbClr val="0050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1€</a:t>
            </a:r>
            <a:r>
              <a:rPr lang="it-I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it-I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000" b="1" dirty="0">
                <a:solidFill>
                  <a:srgbClr val="0050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spesa pubblica </a:t>
            </a:r>
          </a:p>
          <a:p>
            <a:pPr algn="ctr"/>
            <a:r>
              <a:rPr lang="it-I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investito in sanità ne </a:t>
            </a:r>
            <a:r>
              <a:rPr lang="it-IT" sz="3000" b="1" dirty="0">
                <a:solidFill>
                  <a:srgbClr val="0050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</a:t>
            </a:r>
            <a:r>
              <a:rPr lang="it-I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quasi </a:t>
            </a:r>
            <a:r>
              <a:rPr lang="it-IT" sz="3000" b="1" dirty="0">
                <a:solidFill>
                  <a:srgbClr val="0050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it-I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it-IT" sz="3000" b="1" dirty="0">
                <a:solidFill>
                  <a:srgbClr val="0050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produzione in valore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5AADE581-C95F-A68B-8749-73E060D37B32}"/>
              </a:ext>
            </a:extLst>
          </p:cNvPr>
          <p:cNvSpPr/>
          <p:nvPr/>
        </p:nvSpPr>
        <p:spPr>
          <a:xfrm>
            <a:off x="2565191" y="2950061"/>
            <a:ext cx="7480663" cy="2588590"/>
          </a:xfrm>
          <a:prstGeom prst="rect">
            <a:avLst/>
          </a:prstGeom>
          <a:noFill/>
          <a:ln w="19050">
            <a:solidFill>
              <a:srgbClr val="008A78"/>
            </a:solidFill>
          </a:ln>
          <a:effectLst>
            <a:glow rad="63500">
              <a:srgbClr val="008A78">
                <a:alpha val="40000"/>
              </a:srgb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2C2078B4-8EC3-EC2E-B47F-BD823DB36AFD}"/>
              </a:ext>
            </a:extLst>
          </p:cNvPr>
          <p:cNvCxnSpPr/>
          <p:nvPr/>
        </p:nvCxnSpPr>
        <p:spPr>
          <a:xfrm>
            <a:off x="20029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7BD09252-C60C-CE81-BA3C-A1C08966B901}"/>
              </a:ext>
            </a:extLst>
          </p:cNvPr>
          <p:cNvCxnSpPr/>
          <p:nvPr/>
        </p:nvCxnSpPr>
        <p:spPr>
          <a:xfrm>
            <a:off x="35269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585B6384-F413-69C2-E87A-BB8A7BF6C6DC}"/>
              </a:ext>
            </a:extLst>
          </p:cNvPr>
          <p:cNvCxnSpPr/>
          <p:nvPr/>
        </p:nvCxnSpPr>
        <p:spPr>
          <a:xfrm>
            <a:off x="1183930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CCCA5321-BFDD-2DA7-A17D-569C4A967CED}"/>
              </a:ext>
            </a:extLst>
          </p:cNvPr>
          <p:cNvCxnSpPr/>
          <p:nvPr/>
        </p:nvCxnSpPr>
        <p:spPr>
          <a:xfrm>
            <a:off x="1199170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egnaposto numero diapositiva 3">
            <a:extLst>
              <a:ext uri="{FF2B5EF4-FFF2-40B4-BE49-F238E27FC236}">
                <a16:creationId xmlns:a16="http://schemas.microsoft.com/office/drawing/2014/main" id="{0E13F1AF-116C-56E2-53FB-15F4131F5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4355" y="6369125"/>
            <a:ext cx="504948" cy="457200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7</a:t>
            </a:fld>
            <a:endParaRPr lang="en-US" dirty="0"/>
          </a:p>
        </p:txBody>
      </p:sp>
      <p:pic>
        <p:nvPicPr>
          <p:cNvPr id="13" name="Immagine 12" descr="Immagine che contiene Carattere, Elementi grafici, grafica, logo&#10;&#10;Descrizione generata automaticamente">
            <a:extLst>
              <a:ext uri="{FF2B5EF4-FFF2-40B4-BE49-F238E27FC236}">
                <a16:creationId xmlns:a16="http://schemas.microsoft.com/office/drawing/2014/main" id="{D6BF1E8C-0E08-D97D-D68E-7E1AC7097D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1852" y="6429729"/>
            <a:ext cx="864615" cy="26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21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>
            <a:extLst>
              <a:ext uri="{FF2B5EF4-FFF2-40B4-BE49-F238E27FC236}">
                <a16:creationId xmlns:a16="http://schemas.microsoft.com/office/drawing/2014/main" id="{797359FE-E528-8773-48D3-4B61F02CE17D}"/>
              </a:ext>
            </a:extLst>
          </p:cNvPr>
          <p:cNvSpPr txBox="1">
            <a:spLocks/>
          </p:cNvSpPr>
          <p:nvPr/>
        </p:nvSpPr>
        <p:spPr>
          <a:xfrm>
            <a:off x="1093859" y="160240"/>
            <a:ext cx="10004283" cy="134526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377" rtl="0" eaLnBrk="1" latinLnBrk="0" hangingPunct="1">
              <a:lnSpc>
                <a:spcPct val="130000"/>
              </a:lnSpc>
              <a:spcBef>
                <a:spcPct val="0"/>
              </a:spcBef>
              <a:buNone/>
              <a:defRPr sz="3200" b="1" kern="1200" spc="15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dirty="0">
                <a:solidFill>
                  <a:srgbClr val="008A7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PRINCIPALI SETTORI CHE BENEFICIANO </a:t>
            </a:r>
          </a:p>
          <a:p>
            <a:pPr algn="ctr">
              <a:lnSpc>
                <a:spcPct val="100000"/>
              </a:lnSpc>
            </a:pPr>
            <a:r>
              <a:rPr lang="it-IT" sz="2800" dirty="0">
                <a:solidFill>
                  <a:srgbClr val="008A7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DELLA SPINTA DELLA SPESA SANITARIA PUBBLICA (IN VALORE DELLA PRODUZIONE)</a:t>
            </a: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17FF6D85-08C3-6F08-CFDD-051DACF9B0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402827"/>
              </p:ext>
            </p:extLst>
          </p:nvPr>
        </p:nvGraphicFramePr>
        <p:xfrm>
          <a:off x="1952158" y="1704001"/>
          <a:ext cx="8707771" cy="4639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2290">
                  <a:extLst>
                    <a:ext uri="{9D8B030D-6E8A-4147-A177-3AD203B41FA5}">
                      <a16:colId xmlns:a16="http://schemas.microsoft.com/office/drawing/2014/main" val="3504674500"/>
                    </a:ext>
                  </a:extLst>
                </a:gridCol>
                <a:gridCol w="2581804">
                  <a:extLst>
                    <a:ext uri="{9D8B030D-6E8A-4147-A177-3AD203B41FA5}">
                      <a16:colId xmlns:a16="http://schemas.microsoft.com/office/drawing/2014/main" val="3179376108"/>
                    </a:ext>
                  </a:extLst>
                </a:gridCol>
                <a:gridCol w="2323677">
                  <a:extLst>
                    <a:ext uri="{9D8B030D-6E8A-4147-A177-3AD203B41FA5}">
                      <a16:colId xmlns:a16="http://schemas.microsoft.com/office/drawing/2014/main" val="3007688933"/>
                    </a:ext>
                  </a:extLst>
                </a:gridCol>
              </a:tblGrid>
              <a:tr h="4005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bg2">
                        <a:lumMod val="75000"/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v.a.</a:t>
                      </a:r>
                      <a:r>
                        <a:rPr lang="it-IT" sz="1600" kern="1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6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(mln euro)</a:t>
                      </a:r>
                      <a:endParaRPr lang="it-IT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bg2">
                        <a:lumMod val="75000"/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val. %</a:t>
                      </a:r>
                      <a:endParaRPr lang="it-IT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bg2">
                        <a:lumMod val="75000"/>
                        <a:alpha val="6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712726"/>
                  </a:ext>
                </a:extLst>
              </a:tr>
              <a:tr h="2911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Attività dei servizi sanitari</a:t>
                      </a:r>
                      <a:endParaRPr lang="it-IT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bg2">
                        <a:lumMod val="75000"/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125.520</a:t>
                      </a:r>
                      <a:endParaRPr lang="it-IT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bg2">
                        <a:lumMod val="75000"/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63,6</a:t>
                      </a:r>
                      <a:endParaRPr lang="it-IT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bg2">
                        <a:lumMod val="75000"/>
                        <a:alpha val="6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050902"/>
                  </a:ext>
                </a:extLst>
              </a:tr>
              <a:tr h="2911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Assistenza sociale</a:t>
                      </a:r>
                      <a:endParaRPr lang="it-IT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bg2">
                        <a:lumMod val="75000"/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8.634</a:t>
                      </a:r>
                      <a:endParaRPr lang="it-IT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bg2">
                        <a:lumMod val="75000"/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it-IT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bg2">
                        <a:lumMod val="75000"/>
                        <a:alpha val="6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922176"/>
                  </a:ext>
                </a:extLst>
              </a:tr>
              <a:tr h="51585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Commercio all’ingrosso, escluso quello di autoveicoli e di motocicli</a:t>
                      </a:r>
                      <a:endParaRPr lang="it-IT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bg2">
                        <a:lumMod val="75000"/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4.664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bg2">
                        <a:lumMod val="75000"/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it-IT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bg2">
                        <a:lumMod val="75000"/>
                        <a:alpha val="6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959758"/>
                  </a:ext>
                </a:extLst>
              </a:tr>
              <a:tr h="51585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Commercio al dettaglio, escluso quello di autoveicoli e di motocicli</a:t>
                      </a:r>
                      <a:endParaRPr lang="it-IT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bg2">
                        <a:lumMod val="75000"/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4.243</a:t>
                      </a:r>
                      <a:endParaRPr lang="it-IT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bg2">
                        <a:lumMod val="75000"/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it-IT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bg2">
                        <a:lumMod val="75000"/>
                        <a:alpha val="6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98654"/>
                  </a:ext>
                </a:extLst>
              </a:tr>
              <a:tr h="51585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Fornitura di energia elettrica, gas, vapore e aria condizionata</a:t>
                      </a:r>
                      <a:endParaRPr lang="it-IT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bg2">
                        <a:lumMod val="75000"/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3.439</a:t>
                      </a:r>
                      <a:endParaRPr lang="it-IT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bg2">
                        <a:lumMod val="75000"/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  <a:endParaRPr lang="it-IT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bg2">
                        <a:lumMod val="75000"/>
                        <a:alpha val="6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662374"/>
                  </a:ext>
                </a:extLst>
              </a:tr>
              <a:tr h="51585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Attività legali e contabilità; attività di sedi centrali; consulenza gestionale</a:t>
                      </a:r>
                      <a:endParaRPr lang="it-IT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bg2">
                        <a:lumMod val="75000"/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3.154</a:t>
                      </a:r>
                      <a:endParaRPr lang="it-IT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bg2">
                        <a:lumMod val="75000"/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lang="it-IT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bg2">
                        <a:lumMod val="75000"/>
                        <a:alpha val="6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472746"/>
                  </a:ext>
                </a:extLst>
              </a:tr>
              <a:tr h="51585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Fabbricazione di prodotti farmaceutici di base e di preparati farmaceutici</a:t>
                      </a:r>
                      <a:endParaRPr lang="it-IT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bg2">
                        <a:lumMod val="75000"/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3.080</a:t>
                      </a:r>
                      <a:endParaRPr lang="it-IT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bg2">
                        <a:lumMod val="75000"/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lang="it-IT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bg2">
                        <a:lumMod val="75000"/>
                        <a:alpha val="6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77951"/>
                  </a:ext>
                </a:extLst>
              </a:tr>
              <a:tr h="28050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Attività immobiliari</a:t>
                      </a:r>
                      <a:endParaRPr lang="it-IT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bg2">
                        <a:lumMod val="75000"/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3.070</a:t>
                      </a:r>
                      <a:endParaRPr lang="it-IT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bg2">
                        <a:lumMod val="75000"/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lang="it-IT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solidFill>
                      <a:schemeClr val="bg2">
                        <a:lumMod val="75000"/>
                        <a:alpha val="6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663881"/>
                  </a:ext>
                </a:extLst>
              </a:tr>
              <a:tr h="28050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Primi 8 settori</a:t>
                      </a:r>
                    </a:p>
                  </a:txBody>
                  <a:tcPr marL="44451" marR="44451" marT="0" marB="0" anchor="ctr">
                    <a:solidFill>
                      <a:schemeClr val="bg2">
                        <a:lumMod val="75000"/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155.804</a:t>
                      </a:r>
                    </a:p>
                  </a:txBody>
                  <a:tcPr marL="44451" marR="44451" marT="0" marB="0" anchor="ctr">
                    <a:solidFill>
                      <a:schemeClr val="bg2">
                        <a:lumMod val="75000"/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</a:p>
                  </a:txBody>
                  <a:tcPr marL="44451" marR="44451" marT="0" marB="0" anchor="ctr">
                    <a:solidFill>
                      <a:schemeClr val="bg2">
                        <a:lumMod val="75000"/>
                        <a:alpha val="6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837886"/>
                  </a:ext>
                </a:extLst>
              </a:tr>
              <a:tr h="51585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Totale produzione ai prezzi base diretta e indiretta</a:t>
                      </a:r>
                    </a:p>
                  </a:txBody>
                  <a:tcPr marL="44451" marR="44451" marT="0" marB="0" anchor="ctr">
                    <a:solidFill>
                      <a:schemeClr val="bg2">
                        <a:lumMod val="75000"/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197.250</a:t>
                      </a:r>
                    </a:p>
                  </a:txBody>
                  <a:tcPr marL="44451" marR="44451" marT="0" marB="0" anchor="ctr">
                    <a:solidFill>
                      <a:schemeClr val="bg2">
                        <a:lumMod val="75000"/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44451" marR="44451" marT="0" marB="0" anchor="ctr">
                    <a:solidFill>
                      <a:schemeClr val="bg2">
                        <a:lumMod val="75000"/>
                        <a:alpha val="6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674352"/>
                  </a:ext>
                </a:extLst>
              </a:tr>
            </a:tbl>
          </a:graphicData>
        </a:graphic>
      </p:graphicFrame>
      <p:sp>
        <p:nvSpPr>
          <p:cNvPr id="6" name="Segnaposto numero diapositiva 3">
            <a:extLst>
              <a:ext uri="{FF2B5EF4-FFF2-40B4-BE49-F238E27FC236}">
                <a16:creationId xmlns:a16="http://schemas.microsoft.com/office/drawing/2014/main" id="{033ED457-D96A-6E14-E3AB-FC3CEC0EC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4355" y="6369125"/>
            <a:ext cx="504948" cy="457200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8</a:t>
            </a:fld>
            <a:endParaRPr lang="en-US" dirty="0"/>
          </a:p>
        </p:txBody>
      </p:sp>
      <p:pic>
        <p:nvPicPr>
          <p:cNvPr id="7" name="Immagine 6" descr="Immagine che contiene Carattere, Elementi grafici, grafica, logo&#10;&#10;Descrizione generata automaticamente">
            <a:extLst>
              <a:ext uri="{FF2B5EF4-FFF2-40B4-BE49-F238E27FC236}">
                <a16:creationId xmlns:a16="http://schemas.microsoft.com/office/drawing/2014/main" id="{FEB2CD86-1DF5-6DA4-3AEF-EE5A9CEF86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1852" y="6429729"/>
            <a:ext cx="864615" cy="268031"/>
          </a:xfrm>
          <a:prstGeom prst="rect">
            <a:avLst/>
          </a:prstGeom>
        </p:spPr>
      </p:pic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EBE4B8BA-5780-4F21-A0B5-7D33348AA731}"/>
              </a:ext>
            </a:extLst>
          </p:cNvPr>
          <p:cNvCxnSpPr/>
          <p:nvPr/>
        </p:nvCxnSpPr>
        <p:spPr>
          <a:xfrm>
            <a:off x="20029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504180F7-95EC-990C-3563-1C5CE7511648}"/>
              </a:ext>
            </a:extLst>
          </p:cNvPr>
          <p:cNvCxnSpPr/>
          <p:nvPr/>
        </p:nvCxnSpPr>
        <p:spPr>
          <a:xfrm>
            <a:off x="35269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2E5F1F0C-5D5D-AD2B-CFF0-E3BA5DB076FC}"/>
              </a:ext>
            </a:extLst>
          </p:cNvPr>
          <p:cNvCxnSpPr/>
          <p:nvPr/>
        </p:nvCxnSpPr>
        <p:spPr>
          <a:xfrm>
            <a:off x="1183930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4CE1FA5B-B518-CDEE-2519-4EB33A3EBF07}"/>
              </a:ext>
            </a:extLst>
          </p:cNvPr>
          <p:cNvCxnSpPr/>
          <p:nvPr/>
        </p:nvCxnSpPr>
        <p:spPr>
          <a:xfrm>
            <a:off x="1199170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4526AF79-3E9B-B783-0E1B-63D4732BCFFC}"/>
              </a:ext>
            </a:extLst>
          </p:cNvPr>
          <p:cNvCxnSpPr>
            <a:cxnSpLocks/>
          </p:cNvCxnSpPr>
          <p:nvPr/>
        </p:nvCxnSpPr>
        <p:spPr>
          <a:xfrm>
            <a:off x="1614121" y="1583832"/>
            <a:ext cx="9383846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1469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3">
            <a:extLst>
              <a:ext uri="{FF2B5EF4-FFF2-40B4-BE49-F238E27FC236}">
                <a16:creationId xmlns:a16="http://schemas.microsoft.com/office/drawing/2014/main" id="{E0687875-72C9-43EC-9A18-A5D9CCC3B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4355" y="6369125"/>
            <a:ext cx="504948" cy="457200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9</a:t>
            </a:fld>
            <a:endParaRPr lang="en-US" dirty="0"/>
          </a:p>
        </p:txBody>
      </p:sp>
      <p:pic>
        <p:nvPicPr>
          <p:cNvPr id="4" name="Immagine 3" descr="Immagine che contiene Carattere, Elementi grafici, grafica, logo&#10;&#10;Descrizione generata automaticamente">
            <a:extLst>
              <a:ext uri="{FF2B5EF4-FFF2-40B4-BE49-F238E27FC236}">
                <a16:creationId xmlns:a16="http://schemas.microsoft.com/office/drawing/2014/main" id="{65795194-F743-5898-EC5E-89F959365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1852" y="6429729"/>
            <a:ext cx="864615" cy="268031"/>
          </a:xfrm>
          <a:prstGeom prst="rect">
            <a:avLst/>
          </a:prstGeom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E7C2B1E7-876E-21A1-0BB0-4F7DB00E1F95}"/>
              </a:ext>
            </a:extLst>
          </p:cNvPr>
          <p:cNvSpPr txBox="1">
            <a:spLocks/>
          </p:cNvSpPr>
          <p:nvPr/>
        </p:nvSpPr>
        <p:spPr>
          <a:xfrm>
            <a:off x="1710713" y="272119"/>
            <a:ext cx="8770571" cy="1345269"/>
          </a:xfrm>
          <a:prstGeom prst="rect">
            <a:avLst/>
          </a:prstGeom>
        </p:spPr>
        <p:txBody>
          <a:bodyPr/>
          <a:lstStyle>
            <a:lvl1pPr algn="l" defTabSz="914377" rtl="0" eaLnBrk="1" latinLnBrk="0" hangingPunct="1">
              <a:lnSpc>
                <a:spcPct val="130000"/>
              </a:lnSpc>
              <a:spcBef>
                <a:spcPct val="0"/>
              </a:spcBef>
              <a:buNone/>
              <a:defRPr sz="3200" b="1" kern="1200" spc="15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000" dirty="0">
                <a:solidFill>
                  <a:srgbClr val="008A7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POTENZIALITÀ OCCUPAZIONALI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FC9FC495-27E9-B3C0-996D-F9C62127B477}"/>
              </a:ext>
            </a:extLst>
          </p:cNvPr>
          <p:cNvCxnSpPr>
            <a:cxnSpLocks/>
          </p:cNvCxnSpPr>
          <p:nvPr/>
        </p:nvCxnSpPr>
        <p:spPr>
          <a:xfrm>
            <a:off x="1849013" y="1114049"/>
            <a:ext cx="8632271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C0C0C07-FFB6-91CF-1BBF-466E4A4E3447}"/>
              </a:ext>
            </a:extLst>
          </p:cNvPr>
          <p:cNvSpPr txBox="1"/>
          <p:nvPr/>
        </p:nvSpPr>
        <p:spPr>
          <a:xfrm>
            <a:off x="1070160" y="1278752"/>
            <a:ext cx="102641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2,2 milioni di occupati interni diretti, indiretti e indotti generati dalla spesa sanitaria pubblica</a:t>
            </a:r>
          </a:p>
        </p:txBody>
      </p:sp>
      <p:graphicFrame>
        <p:nvGraphicFramePr>
          <p:cNvPr id="9" name="Segnaposto contenuto 7">
            <a:extLst>
              <a:ext uri="{FF2B5EF4-FFF2-40B4-BE49-F238E27FC236}">
                <a16:creationId xmlns:a16="http://schemas.microsoft.com/office/drawing/2014/main" id="{1C9B5CF6-2D02-E057-1D31-8F96A97A54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5169326"/>
              </p:ext>
            </p:extLst>
          </p:nvPr>
        </p:nvGraphicFramePr>
        <p:xfrm>
          <a:off x="596692" y="2501263"/>
          <a:ext cx="10998612" cy="3414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9722">
                  <a:extLst>
                    <a:ext uri="{9D8B030D-6E8A-4147-A177-3AD203B41FA5}">
                      <a16:colId xmlns:a16="http://schemas.microsoft.com/office/drawing/2014/main" val="491811327"/>
                    </a:ext>
                  </a:extLst>
                </a:gridCol>
                <a:gridCol w="2199722">
                  <a:extLst>
                    <a:ext uri="{9D8B030D-6E8A-4147-A177-3AD203B41FA5}">
                      <a16:colId xmlns:a16="http://schemas.microsoft.com/office/drawing/2014/main" val="17689188"/>
                    </a:ext>
                  </a:extLst>
                </a:gridCol>
                <a:gridCol w="2199722">
                  <a:extLst>
                    <a:ext uri="{9D8B030D-6E8A-4147-A177-3AD203B41FA5}">
                      <a16:colId xmlns:a16="http://schemas.microsoft.com/office/drawing/2014/main" val="1377423763"/>
                    </a:ext>
                  </a:extLst>
                </a:gridCol>
                <a:gridCol w="4399446">
                  <a:extLst>
                    <a:ext uri="{9D8B030D-6E8A-4147-A177-3AD203B41FA5}">
                      <a16:colId xmlns:a16="http://schemas.microsoft.com/office/drawing/2014/main" val="1482593895"/>
                    </a:ext>
                  </a:extLst>
                </a:gridCol>
              </a:tblGrid>
              <a:tr h="1300863">
                <a:tc>
                  <a:txBody>
                    <a:bodyPr/>
                    <a:lstStyle/>
                    <a:p>
                      <a:pPr algn="ctr"/>
                      <a:endParaRPr lang="it-IT" sz="3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  <a:alpha val="6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700" dirty="0">
                          <a:solidFill>
                            <a:srgbClr val="00504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Spesa</a:t>
                      </a:r>
                    </a:p>
                    <a:p>
                      <a:pPr algn="ctr"/>
                      <a:r>
                        <a:rPr lang="it-IT" sz="2700" dirty="0">
                          <a:solidFill>
                            <a:srgbClr val="00504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 capite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  <a:alpha val="6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700" dirty="0">
                          <a:solidFill>
                            <a:srgbClr val="00504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Pil italiano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  <a:alpha val="6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700" dirty="0">
                          <a:solidFill>
                            <a:srgbClr val="00504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Occupati potenziali in Italia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  <a:alpha val="69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638080"/>
                  </a:ext>
                </a:extLst>
              </a:tr>
              <a:tr h="1056784">
                <a:tc>
                  <a:txBody>
                    <a:bodyPr/>
                    <a:lstStyle/>
                    <a:p>
                      <a:pPr algn="ctr"/>
                      <a:r>
                        <a:rPr lang="it-IT" sz="2700" b="1" dirty="0">
                          <a:solidFill>
                            <a:srgbClr val="00504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Francia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  <a:alpha val="69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27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3.739              10,9%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  <a:alpha val="69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it-IT" sz="2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10,9%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  <a:alpha val="6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7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 mln             +1,5 mln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  <a:alpha val="69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880892"/>
                  </a:ext>
                </a:extLst>
              </a:tr>
              <a:tr h="1056784">
                <a:tc>
                  <a:txBody>
                    <a:bodyPr/>
                    <a:lstStyle/>
                    <a:p>
                      <a:pPr algn="ctr"/>
                      <a:r>
                        <a:rPr lang="it-IT" sz="2700" b="1" dirty="0">
                          <a:solidFill>
                            <a:srgbClr val="00504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Germania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  <a:alpha val="69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27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4.702               13,3%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  <a:alpha val="69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it-IT" sz="2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13,3%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  <a:alpha val="6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7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 mln            +2,5 mln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  <a:alpha val="69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230657"/>
                  </a:ext>
                </a:extLst>
              </a:tr>
            </a:tbl>
          </a:graphicData>
        </a:graphic>
      </p:graphicFrame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7D571865-D42A-4922-6C3D-50AFE3BF77C8}"/>
              </a:ext>
            </a:extLst>
          </p:cNvPr>
          <p:cNvCxnSpPr/>
          <p:nvPr/>
        </p:nvCxnSpPr>
        <p:spPr>
          <a:xfrm>
            <a:off x="20029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2297C9BC-F1AB-4BE4-160C-EC82AFAC4CBD}"/>
              </a:ext>
            </a:extLst>
          </p:cNvPr>
          <p:cNvCxnSpPr/>
          <p:nvPr/>
        </p:nvCxnSpPr>
        <p:spPr>
          <a:xfrm>
            <a:off x="35269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F2BC1ACD-47A1-105D-EBF4-CAF38FCF4553}"/>
              </a:ext>
            </a:extLst>
          </p:cNvPr>
          <p:cNvCxnSpPr/>
          <p:nvPr/>
        </p:nvCxnSpPr>
        <p:spPr>
          <a:xfrm>
            <a:off x="1183930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E8B66F58-4A43-2F85-46E5-33DE2FCD919D}"/>
              </a:ext>
            </a:extLst>
          </p:cNvPr>
          <p:cNvCxnSpPr/>
          <p:nvPr/>
        </p:nvCxnSpPr>
        <p:spPr>
          <a:xfrm>
            <a:off x="1199170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7345395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Personalizzato 3">
      <a:dk1>
        <a:sysClr val="windowText" lastClr="000000"/>
      </a:dk1>
      <a:lt1>
        <a:sysClr val="window" lastClr="FFFFFF"/>
      </a:lt1>
      <a:dk2>
        <a:srgbClr val="455F51"/>
      </a:dk2>
      <a:lt2>
        <a:srgbClr val="B8E2DA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</TotalTime>
  <Words>489</Words>
  <Application>Microsoft Office PowerPoint</Application>
  <PresentationFormat>Widescreen</PresentationFormat>
  <Paragraphs>114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Meiryo</vt:lpstr>
      <vt:lpstr>Calibri</vt:lpstr>
      <vt:lpstr>Corbel</vt:lpstr>
      <vt:lpstr>Tahoma</vt:lpstr>
      <vt:lpstr>Times New Roman</vt:lpstr>
      <vt:lpstr>Wingdings</vt:lpstr>
      <vt:lpstr>SketchLinesVTI</vt:lpstr>
      <vt:lpstr>Presentazione standard di PowerPoint</vt:lpstr>
      <vt:lpstr>MOLTE RAGIONI PER RILANCIARE  IL SERVIZIO SANITARIO</vt:lpstr>
      <vt:lpstr>LA DEMOGRAFIA  % ANZIANI SU TOT. POPOLAZIONE</vt:lpstr>
      <vt:lpstr>GAP DELLA SPESA SANITARIA PUBBLICA ITALIANA CON QUELLA DI  PAESI OMOLOGHI</vt:lpstr>
      <vt:lpstr>RAGIONI ULTERIORI PER POTENZIARE IL SERVIZIO SANITARIO</vt:lpstr>
      <vt:lpstr>EFFETTI ECONOMICI DELLA SPESA SANITARIA PUBBLICA - 1</vt:lpstr>
      <vt:lpstr>EFFETTI ECONOMICI DELLA SPESA SANITARIA PUBBLICA - 2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Sara Lena</dc:creator>
  <cp:lastModifiedBy>Serena Rossi</cp:lastModifiedBy>
  <cp:revision>12</cp:revision>
  <cp:lastPrinted>2023-10-16T10:11:36Z</cp:lastPrinted>
  <dcterms:created xsi:type="dcterms:W3CDTF">2023-10-16T10:39:53Z</dcterms:created>
  <dcterms:modified xsi:type="dcterms:W3CDTF">2023-10-18T08:06:48Z</dcterms:modified>
</cp:coreProperties>
</file>