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5" r:id="rId3"/>
    <p:sldId id="276" r:id="rId4"/>
    <p:sldId id="277" r:id="rId5"/>
    <p:sldId id="265" r:id="rId6"/>
    <p:sldId id="273" r:id="rId7"/>
    <p:sldId id="274" r:id="rId8"/>
    <p:sldId id="278" r:id="rId9"/>
    <p:sldId id="279" r:id="rId10"/>
    <p:sldId id="280" r:id="rId11"/>
    <p:sldId id="271" r:id="rId12"/>
    <p:sldId id="281" r:id="rId13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5C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28C42-FFBA-465C-ABB4-951F19E681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248EA75B-C787-4B39-AC54-004840B223C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t-IT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/>
              <a:ea typeface="+mn-ea"/>
              <a:cs typeface="+mn-cs"/>
            </a:rPr>
            <a:t>Pensare a come affrontiamo un cambiamento di paradigma dei medici più giovani, come vedono oggi la professione medica e il loro futuro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.  </a:t>
          </a:r>
        </a:p>
      </dgm:t>
    </dgm:pt>
    <dgm:pt modelId="{055A7679-8990-4AEC-8541-2D4E051B3A5D}" type="parTrans" cxnId="{66FE6DB5-C2B8-483F-A415-8D72E344D3E3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289E9-FCA2-43B7-8251-60F68B071E69}" type="sibTrans" cxnId="{66FE6DB5-C2B8-483F-A415-8D72E344D3E3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E0A571-467D-4548-8352-C9966B4CA93B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Creare carriere attraenti e obiettivi specifici per i servizi sanitari pubblici, con professioni integrate (progressione)</a:t>
          </a:r>
          <a:endParaRPr lang="en-US" sz="16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0DA111B-51D6-43A7-AA61-BFEB59B111B5}" type="parTrans" cxnId="{25AC1E51-7696-45D5-A1FE-F4FEBD7F5521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00AA75-7BD0-4BC9-8F4E-8688F4E13079}" type="sibTrans" cxnId="{25AC1E51-7696-45D5-A1FE-F4FEBD7F5521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D1BE6D-BF9A-4B91-A166-D4038796F000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Migliori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condizioni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di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lavoro</a:t>
          </a:r>
          <a:endParaRPr lang="en-US" sz="16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C91AD5-8BCD-48AE-9A2D-812D7B77C86F}" type="parTrans" cxnId="{C3E1AF19-D364-4725-82FD-D9D6E8607DE9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0B50DE-15DC-4AC5-B16C-3E2EEC904802}" type="sibTrans" cxnId="{C3E1AF19-D364-4725-82FD-D9D6E8607DE9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78A167-43E6-4ACF-A4C9-1B0B0FC77793}">
      <dgm:prSet custT="1"/>
      <dgm:spPr/>
      <dgm:t>
        <a:bodyPr/>
        <a:lstStyle/>
        <a:p>
          <a:pPr marL="171450" lvl="1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endParaRPr lang="pt-P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2296703-B220-4B48-91EA-5C6026371F11}" type="parTrans" cxnId="{011C6604-FDAC-48FB-826C-D1C59000E994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E6960-6F1F-4514-92E6-92823334E546}" type="sibTrans" cxnId="{011C6604-FDAC-48FB-826C-D1C59000E994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365E2-1995-472D-9EAC-C1DB5CBE25AA}">
      <dgm:prSet custT="1"/>
      <dgm:spPr/>
      <dgm:t>
        <a:bodyPr/>
        <a:lstStyle/>
        <a:p>
          <a:pPr marL="342900" lvl="2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endParaRPr lang="pt-P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B48896F-7682-44E3-97B0-2D11B3857D6B}" type="parTrans" cxnId="{69235871-988C-4A9A-B594-D519946C0451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21D5CF-03E3-4277-ACD8-BD9DC1D588AD}" type="sibTrans" cxnId="{69235871-988C-4A9A-B594-D519946C0451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2FD8EE-1080-45C3-A6EE-5680D8D3B8A8}">
      <dgm:prSet custT="1"/>
      <dgm:spPr/>
      <dgm:t>
        <a:bodyPr/>
        <a:lstStyle/>
        <a:p>
          <a:pPr marL="514350" lvl="3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endParaRPr lang="pt-PT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034B8C-D1D9-497D-9BD5-41D9AA76BE4C}" type="parTrans" cxnId="{77317727-56EE-42EB-AF4E-E496CAE1C59A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FB6D67-523C-446E-9A4F-846F6BB0DEA8}" type="sibTrans" cxnId="{77317727-56EE-42EB-AF4E-E496CAE1C59A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1F053-9C7F-4A1A-A48A-BD406B6D1C7A}">
      <dgm:prSet custT="1"/>
      <dgm:spPr/>
      <dgm:t>
        <a:bodyPr/>
        <a:lstStyle/>
        <a:p>
          <a:pPr marL="685800" lvl="4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P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</a:t>
          </a:r>
        </a:p>
      </dgm:t>
    </dgm:pt>
    <dgm:pt modelId="{47CE6EB1-1AF4-477C-8180-F70C50268BD3}" type="parTrans" cxnId="{C5448B33-57C0-48A9-95C1-05518E04AB58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9B1F4-07B6-4998-A9AD-75C8FE7BB786}" type="sibTrans" cxnId="{C5448B33-57C0-48A9-95C1-05518E04AB58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352645-6CF9-48AF-BE7A-5E0CB734902A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endParaRPr lang="en-US" sz="16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2BAAE42-646C-4C12-A8FA-E024FCE9B825}" type="parTrans" cxnId="{ED45FD6A-BDA2-4C2F-8825-9030C9A12C26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F238A-9BCC-467D-8216-475342A41611}" type="sibTrans" cxnId="{ED45FD6A-BDA2-4C2F-8825-9030C9A12C26}">
      <dgm:prSet/>
      <dgm:spPr/>
      <dgm:t>
        <a:bodyPr/>
        <a:lstStyle/>
        <a:p>
          <a:endParaRPr lang="pt-PT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A1CF9-092E-439B-B428-C533F29A3F5C}">
      <dgm:prSet phldrT="[Texto]" custT="1"/>
      <dgm:spPr/>
      <dgm:t>
        <a:bodyPr/>
        <a:lstStyle/>
        <a:p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Salari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en-US" sz="16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migliori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.</a:t>
          </a:r>
        </a:p>
      </dgm:t>
    </dgm:pt>
    <dgm:pt modelId="{D77A8F24-5338-496C-AAE5-D7FC77158E26}" type="parTrans" cxnId="{231AAD8C-BC29-4ADE-9DA7-742D5E311F3B}">
      <dgm:prSet/>
      <dgm:spPr/>
      <dgm:t>
        <a:bodyPr/>
        <a:lstStyle/>
        <a:p>
          <a:endParaRPr lang="pt-P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4C571F-6ED2-4F8B-8952-745DF222DA08}" type="sibTrans" cxnId="{231AAD8C-BC29-4ADE-9DA7-742D5E311F3B}">
      <dgm:prSet/>
      <dgm:spPr/>
      <dgm:t>
        <a:bodyPr/>
        <a:lstStyle/>
        <a:p>
          <a:endParaRPr lang="pt-PT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074B4F-6CD2-426F-A00D-6700787707AF}" type="pres">
      <dgm:prSet presAssocID="{77C28C42-FFBA-465C-ABB4-951F19E68140}" presName="Name0" presStyleCnt="0">
        <dgm:presLayoutVars>
          <dgm:chMax val="7"/>
          <dgm:chPref val="7"/>
          <dgm:dir/>
        </dgm:presLayoutVars>
      </dgm:prSet>
      <dgm:spPr/>
    </dgm:pt>
    <dgm:pt modelId="{6BF640FA-C74C-4E3E-B8F4-8C9774E4F9BA}" type="pres">
      <dgm:prSet presAssocID="{77C28C42-FFBA-465C-ABB4-951F19E68140}" presName="Name1" presStyleCnt="0"/>
      <dgm:spPr/>
    </dgm:pt>
    <dgm:pt modelId="{82DA708E-048F-483E-9284-6B659B17E5D7}" type="pres">
      <dgm:prSet presAssocID="{77C28C42-FFBA-465C-ABB4-951F19E68140}" presName="cycle" presStyleCnt="0"/>
      <dgm:spPr/>
    </dgm:pt>
    <dgm:pt modelId="{FACABEE0-BC7F-488A-89C9-C007BACBF328}" type="pres">
      <dgm:prSet presAssocID="{77C28C42-FFBA-465C-ABB4-951F19E68140}" presName="srcNode" presStyleLbl="node1" presStyleIdx="0" presStyleCnt="4"/>
      <dgm:spPr/>
    </dgm:pt>
    <dgm:pt modelId="{E310D4AF-3F56-4DC7-9451-850F77EC9E7A}" type="pres">
      <dgm:prSet presAssocID="{77C28C42-FFBA-465C-ABB4-951F19E68140}" presName="conn" presStyleLbl="parChTrans1D2" presStyleIdx="0" presStyleCnt="1"/>
      <dgm:spPr/>
    </dgm:pt>
    <dgm:pt modelId="{433DCFEF-21A6-4A00-8789-C615DEDED80B}" type="pres">
      <dgm:prSet presAssocID="{77C28C42-FFBA-465C-ABB4-951F19E68140}" presName="extraNode" presStyleLbl="node1" presStyleIdx="0" presStyleCnt="4"/>
      <dgm:spPr/>
    </dgm:pt>
    <dgm:pt modelId="{EA6A141B-EBF2-4425-975A-D85C36B7988C}" type="pres">
      <dgm:prSet presAssocID="{77C28C42-FFBA-465C-ABB4-951F19E68140}" presName="dstNode" presStyleLbl="node1" presStyleIdx="0" presStyleCnt="4"/>
      <dgm:spPr/>
    </dgm:pt>
    <dgm:pt modelId="{ECE48427-4DE0-47AD-87D9-4A22CB2EE671}" type="pres">
      <dgm:prSet presAssocID="{248EA75B-C787-4B39-AC54-004840B223C2}" presName="text_1" presStyleLbl="node1" presStyleIdx="0" presStyleCnt="4">
        <dgm:presLayoutVars>
          <dgm:bulletEnabled val="1"/>
        </dgm:presLayoutVars>
      </dgm:prSet>
      <dgm:spPr/>
    </dgm:pt>
    <dgm:pt modelId="{60A4C03B-A6CE-47F5-B17E-DAE04B4253FB}" type="pres">
      <dgm:prSet presAssocID="{248EA75B-C787-4B39-AC54-004840B223C2}" presName="accent_1" presStyleCnt="0"/>
      <dgm:spPr/>
    </dgm:pt>
    <dgm:pt modelId="{C435ED34-1C81-451C-994B-48ACE31B15FA}" type="pres">
      <dgm:prSet presAssocID="{248EA75B-C787-4B39-AC54-004840B223C2}" presName="accentRepeatNode" presStyleLbl="solidFgAcc1" presStyleIdx="0" presStyleCnt="4"/>
      <dgm:spPr/>
    </dgm:pt>
    <dgm:pt modelId="{D2875C6D-F58C-4698-AE58-8E6503BCAD67}" type="pres">
      <dgm:prSet presAssocID="{40E0A571-467D-4548-8352-C9966B4CA93B}" presName="text_2" presStyleLbl="node1" presStyleIdx="1" presStyleCnt="4">
        <dgm:presLayoutVars>
          <dgm:bulletEnabled val="1"/>
        </dgm:presLayoutVars>
      </dgm:prSet>
      <dgm:spPr/>
    </dgm:pt>
    <dgm:pt modelId="{348F79AF-89B4-42E5-A375-67D67FB7BD42}" type="pres">
      <dgm:prSet presAssocID="{40E0A571-467D-4548-8352-C9966B4CA93B}" presName="accent_2" presStyleCnt="0"/>
      <dgm:spPr/>
    </dgm:pt>
    <dgm:pt modelId="{8D68A963-D030-4B8F-B867-FFED79D85360}" type="pres">
      <dgm:prSet presAssocID="{40E0A571-467D-4548-8352-C9966B4CA93B}" presName="accentRepeatNode" presStyleLbl="solidFgAcc1" presStyleIdx="1" presStyleCnt="4"/>
      <dgm:spPr/>
    </dgm:pt>
    <dgm:pt modelId="{A388EC68-427E-4808-A0F9-37AAB3D2362F}" type="pres">
      <dgm:prSet presAssocID="{82D1BE6D-BF9A-4B91-A166-D4038796F000}" presName="text_3" presStyleLbl="node1" presStyleIdx="2" presStyleCnt="4">
        <dgm:presLayoutVars>
          <dgm:bulletEnabled val="1"/>
        </dgm:presLayoutVars>
      </dgm:prSet>
      <dgm:spPr/>
    </dgm:pt>
    <dgm:pt modelId="{9DC5F6B9-EE14-44A4-BC91-68DAA9F52A39}" type="pres">
      <dgm:prSet presAssocID="{82D1BE6D-BF9A-4B91-A166-D4038796F000}" presName="accent_3" presStyleCnt="0"/>
      <dgm:spPr/>
    </dgm:pt>
    <dgm:pt modelId="{4EE42AFA-9E5F-40B2-A14A-EA32425AC890}" type="pres">
      <dgm:prSet presAssocID="{82D1BE6D-BF9A-4B91-A166-D4038796F000}" presName="accentRepeatNode" presStyleLbl="solidFgAcc1" presStyleIdx="2" presStyleCnt="4"/>
      <dgm:spPr/>
    </dgm:pt>
    <dgm:pt modelId="{51EB95E9-3F3A-436E-A581-D259F48EEE2B}" type="pres">
      <dgm:prSet presAssocID="{4FAA1CF9-092E-439B-B428-C533F29A3F5C}" presName="text_4" presStyleLbl="node1" presStyleIdx="3" presStyleCnt="4">
        <dgm:presLayoutVars>
          <dgm:bulletEnabled val="1"/>
        </dgm:presLayoutVars>
      </dgm:prSet>
      <dgm:spPr/>
    </dgm:pt>
    <dgm:pt modelId="{8651B92D-AC9E-47A4-9F85-B41FBC09A48B}" type="pres">
      <dgm:prSet presAssocID="{4FAA1CF9-092E-439B-B428-C533F29A3F5C}" presName="accent_4" presStyleCnt="0"/>
      <dgm:spPr/>
    </dgm:pt>
    <dgm:pt modelId="{A7E952F8-7034-4C29-8BB0-508B5B75D3F5}" type="pres">
      <dgm:prSet presAssocID="{4FAA1CF9-092E-439B-B428-C533F29A3F5C}" presName="accentRepeatNode" presStyleLbl="solidFgAcc1" presStyleIdx="3" presStyleCnt="4"/>
      <dgm:spPr/>
    </dgm:pt>
  </dgm:ptLst>
  <dgm:cxnLst>
    <dgm:cxn modelId="{011C6604-FDAC-48FB-826C-D1C59000E994}" srcId="{82D1BE6D-BF9A-4B91-A166-D4038796F000}" destId="{2C78A167-43E6-4ACF-A4C9-1B0B0FC77793}" srcOrd="0" destOrd="0" parTransId="{C2296703-B220-4B48-91EA-5C6026371F11}" sibTransId="{357E6960-6F1F-4514-92E6-92823334E546}"/>
    <dgm:cxn modelId="{ACCAF912-FB04-4434-BDA0-54C9F07FE7A1}" type="presOf" srcId="{B25289E9-FCA2-43B7-8251-60F68B071E69}" destId="{E310D4AF-3F56-4DC7-9451-850F77EC9E7A}" srcOrd="0" destOrd="0" presId="urn:microsoft.com/office/officeart/2008/layout/VerticalCurvedList"/>
    <dgm:cxn modelId="{E6E4FF17-C979-474F-AAE8-E53460727F9C}" type="presOf" srcId="{2F2FD8EE-1080-45C3-A6EE-5680D8D3B8A8}" destId="{A388EC68-427E-4808-A0F9-37AAB3D2362F}" srcOrd="0" destOrd="3" presId="urn:microsoft.com/office/officeart/2008/layout/VerticalCurvedList"/>
    <dgm:cxn modelId="{C3E1AF19-D364-4725-82FD-D9D6E8607DE9}" srcId="{77C28C42-FFBA-465C-ABB4-951F19E68140}" destId="{82D1BE6D-BF9A-4B91-A166-D4038796F000}" srcOrd="2" destOrd="0" parTransId="{3DC91AD5-8BCD-48AE-9A2D-812D7B77C86F}" sibTransId="{640B50DE-15DC-4AC5-B16C-3E2EEC904802}"/>
    <dgm:cxn modelId="{3BC35222-6F71-4090-BD03-35263149CE17}" type="presOf" srcId="{BF352645-6CF9-48AF-BE7A-5E0CB734902A}" destId="{A388EC68-427E-4808-A0F9-37AAB3D2362F}" srcOrd="0" destOrd="5" presId="urn:microsoft.com/office/officeart/2008/layout/VerticalCurvedList"/>
    <dgm:cxn modelId="{DB1C2425-FE03-4DC1-8A13-B754E24E782D}" type="presOf" srcId="{82D1BE6D-BF9A-4B91-A166-D4038796F000}" destId="{A388EC68-427E-4808-A0F9-37AAB3D2362F}" srcOrd="0" destOrd="0" presId="urn:microsoft.com/office/officeart/2008/layout/VerticalCurvedList"/>
    <dgm:cxn modelId="{77317727-56EE-42EB-AF4E-E496CAE1C59A}" srcId="{BA8365E2-1995-472D-9EAC-C1DB5CBE25AA}" destId="{2F2FD8EE-1080-45C3-A6EE-5680D8D3B8A8}" srcOrd="0" destOrd="0" parTransId="{3D034B8C-D1D9-497D-9BD5-41D9AA76BE4C}" sibTransId="{93FB6D67-523C-446E-9A4F-846F6BB0DEA8}"/>
    <dgm:cxn modelId="{BB02882F-7FA6-41A1-A0D5-F9657FE31974}" type="presOf" srcId="{BA8365E2-1995-472D-9EAC-C1DB5CBE25AA}" destId="{A388EC68-427E-4808-A0F9-37AAB3D2362F}" srcOrd="0" destOrd="2" presId="urn:microsoft.com/office/officeart/2008/layout/VerticalCurvedList"/>
    <dgm:cxn modelId="{C5448B33-57C0-48A9-95C1-05518E04AB58}" srcId="{2F2FD8EE-1080-45C3-A6EE-5680D8D3B8A8}" destId="{62B1F053-9C7F-4A1A-A48A-BD406B6D1C7A}" srcOrd="0" destOrd="0" parTransId="{47CE6EB1-1AF4-477C-8180-F70C50268BD3}" sibTransId="{E049B1F4-07B6-4998-A9AD-75C8FE7BB786}"/>
    <dgm:cxn modelId="{ED45FD6A-BDA2-4C2F-8825-9030C9A12C26}" srcId="{82D1BE6D-BF9A-4B91-A166-D4038796F000}" destId="{BF352645-6CF9-48AF-BE7A-5E0CB734902A}" srcOrd="1" destOrd="0" parTransId="{F2BAAE42-646C-4C12-A8FA-E024FCE9B825}" sibTransId="{030F238A-9BCC-467D-8216-475342A41611}"/>
    <dgm:cxn modelId="{26CA9070-B690-4E8A-8814-868F4B84FD62}" type="presOf" srcId="{2C78A167-43E6-4ACF-A4C9-1B0B0FC77793}" destId="{A388EC68-427E-4808-A0F9-37AAB3D2362F}" srcOrd="0" destOrd="1" presId="urn:microsoft.com/office/officeart/2008/layout/VerticalCurvedList"/>
    <dgm:cxn modelId="{25AC1E51-7696-45D5-A1FE-F4FEBD7F5521}" srcId="{77C28C42-FFBA-465C-ABB4-951F19E68140}" destId="{40E0A571-467D-4548-8352-C9966B4CA93B}" srcOrd="1" destOrd="0" parTransId="{B0DA111B-51D6-43A7-AA61-BFEB59B111B5}" sibTransId="{1C00AA75-7BD0-4BC9-8F4E-8688F4E13079}"/>
    <dgm:cxn modelId="{69235871-988C-4A9A-B594-D519946C0451}" srcId="{2C78A167-43E6-4ACF-A4C9-1B0B0FC77793}" destId="{BA8365E2-1995-472D-9EAC-C1DB5CBE25AA}" srcOrd="0" destOrd="0" parTransId="{3B48896F-7682-44E3-97B0-2D11B3857D6B}" sibTransId="{0721D5CF-03E3-4277-ACD8-BD9DC1D588AD}"/>
    <dgm:cxn modelId="{7F745057-CBC9-430B-A604-04C7734E318B}" type="presOf" srcId="{40E0A571-467D-4548-8352-C9966B4CA93B}" destId="{D2875C6D-F58C-4698-AE58-8E6503BCAD67}" srcOrd="0" destOrd="0" presId="urn:microsoft.com/office/officeart/2008/layout/VerticalCurvedList"/>
    <dgm:cxn modelId="{DF270F7F-754A-4CB6-BBD0-3B7D63F4A232}" type="presOf" srcId="{248EA75B-C787-4B39-AC54-004840B223C2}" destId="{ECE48427-4DE0-47AD-87D9-4A22CB2EE671}" srcOrd="0" destOrd="0" presId="urn:microsoft.com/office/officeart/2008/layout/VerticalCurvedList"/>
    <dgm:cxn modelId="{231AAD8C-BC29-4ADE-9DA7-742D5E311F3B}" srcId="{77C28C42-FFBA-465C-ABB4-951F19E68140}" destId="{4FAA1CF9-092E-439B-B428-C533F29A3F5C}" srcOrd="3" destOrd="0" parTransId="{D77A8F24-5338-496C-AAE5-D7FC77158E26}" sibTransId="{F34C571F-6ED2-4F8B-8952-745DF222DA08}"/>
    <dgm:cxn modelId="{66FE6DB5-C2B8-483F-A415-8D72E344D3E3}" srcId="{77C28C42-FFBA-465C-ABB4-951F19E68140}" destId="{248EA75B-C787-4B39-AC54-004840B223C2}" srcOrd="0" destOrd="0" parTransId="{055A7679-8990-4AEC-8541-2D4E051B3A5D}" sibTransId="{B25289E9-FCA2-43B7-8251-60F68B071E69}"/>
    <dgm:cxn modelId="{1F2C01C7-590E-4B4F-A64F-3F7494A5AA10}" type="presOf" srcId="{62B1F053-9C7F-4A1A-A48A-BD406B6D1C7A}" destId="{A388EC68-427E-4808-A0F9-37AAB3D2362F}" srcOrd="0" destOrd="4" presId="urn:microsoft.com/office/officeart/2008/layout/VerticalCurvedList"/>
    <dgm:cxn modelId="{A87867E2-1927-412F-8D4F-BD83A3A4FEFE}" type="presOf" srcId="{77C28C42-FFBA-465C-ABB4-951F19E68140}" destId="{8C074B4F-6CD2-426F-A00D-6700787707AF}" srcOrd="0" destOrd="0" presId="urn:microsoft.com/office/officeart/2008/layout/VerticalCurvedList"/>
    <dgm:cxn modelId="{1DF677EF-FF1E-408B-80D5-577C9A1A378D}" type="presOf" srcId="{4FAA1CF9-092E-439B-B428-C533F29A3F5C}" destId="{51EB95E9-3F3A-436E-A581-D259F48EEE2B}" srcOrd="0" destOrd="0" presId="urn:microsoft.com/office/officeart/2008/layout/VerticalCurvedList"/>
    <dgm:cxn modelId="{FBDAFCF7-BDBF-47FD-8A9F-2F73B7A5141A}" type="presParOf" srcId="{8C074B4F-6CD2-426F-A00D-6700787707AF}" destId="{6BF640FA-C74C-4E3E-B8F4-8C9774E4F9BA}" srcOrd="0" destOrd="0" presId="urn:microsoft.com/office/officeart/2008/layout/VerticalCurvedList"/>
    <dgm:cxn modelId="{5145A969-630B-4D44-896A-4D204E6C7060}" type="presParOf" srcId="{6BF640FA-C74C-4E3E-B8F4-8C9774E4F9BA}" destId="{82DA708E-048F-483E-9284-6B659B17E5D7}" srcOrd="0" destOrd="0" presId="urn:microsoft.com/office/officeart/2008/layout/VerticalCurvedList"/>
    <dgm:cxn modelId="{4FBCA3EC-DE4C-4678-87C3-3BE28880D276}" type="presParOf" srcId="{82DA708E-048F-483E-9284-6B659B17E5D7}" destId="{FACABEE0-BC7F-488A-89C9-C007BACBF328}" srcOrd="0" destOrd="0" presId="urn:microsoft.com/office/officeart/2008/layout/VerticalCurvedList"/>
    <dgm:cxn modelId="{1BB8848F-C383-4CB6-A1CD-7C5B8AE58EC7}" type="presParOf" srcId="{82DA708E-048F-483E-9284-6B659B17E5D7}" destId="{E310D4AF-3F56-4DC7-9451-850F77EC9E7A}" srcOrd="1" destOrd="0" presId="urn:microsoft.com/office/officeart/2008/layout/VerticalCurvedList"/>
    <dgm:cxn modelId="{8BD48839-CC3B-4F3E-B0A3-2DA40862A958}" type="presParOf" srcId="{82DA708E-048F-483E-9284-6B659B17E5D7}" destId="{433DCFEF-21A6-4A00-8789-C615DEDED80B}" srcOrd="2" destOrd="0" presId="urn:microsoft.com/office/officeart/2008/layout/VerticalCurvedList"/>
    <dgm:cxn modelId="{1B3A215D-16C1-4D49-8D5C-45D2A322B4F2}" type="presParOf" srcId="{82DA708E-048F-483E-9284-6B659B17E5D7}" destId="{EA6A141B-EBF2-4425-975A-D85C36B7988C}" srcOrd="3" destOrd="0" presId="urn:microsoft.com/office/officeart/2008/layout/VerticalCurvedList"/>
    <dgm:cxn modelId="{A98EAE4A-33A4-460C-BC1D-C987EF46B52A}" type="presParOf" srcId="{6BF640FA-C74C-4E3E-B8F4-8C9774E4F9BA}" destId="{ECE48427-4DE0-47AD-87D9-4A22CB2EE671}" srcOrd="1" destOrd="0" presId="urn:microsoft.com/office/officeart/2008/layout/VerticalCurvedList"/>
    <dgm:cxn modelId="{8D17F175-36BC-4707-B275-F8BAF6E80D49}" type="presParOf" srcId="{6BF640FA-C74C-4E3E-B8F4-8C9774E4F9BA}" destId="{60A4C03B-A6CE-47F5-B17E-DAE04B4253FB}" srcOrd="2" destOrd="0" presId="urn:microsoft.com/office/officeart/2008/layout/VerticalCurvedList"/>
    <dgm:cxn modelId="{D74D4639-E821-4F3F-A19D-6E7CDF48D84A}" type="presParOf" srcId="{60A4C03B-A6CE-47F5-B17E-DAE04B4253FB}" destId="{C435ED34-1C81-451C-994B-48ACE31B15FA}" srcOrd="0" destOrd="0" presId="urn:microsoft.com/office/officeart/2008/layout/VerticalCurvedList"/>
    <dgm:cxn modelId="{485A35FB-3E3E-4714-8B12-9E57B3E6108D}" type="presParOf" srcId="{6BF640FA-C74C-4E3E-B8F4-8C9774E4F9BA}" destId="{D2875C6D-F58C-4698-AE58-8E6503BCAD67}" srcOrd="3" destOrd="0" presId="urn:microsoft.com/office/officeart/2008/layout/VerticalCurvedList"/>
    <dgm:cxn modelId="{8DAEF59D-1BEF-4777-B7C9-914AAB00C035}" type="presParOf" srcId="{6BF640FA-C74C-4E3E-B8F4-8C9774E4F9BA}" destId="{348F79AF-89B4-42E5-A375-67D67FB7BD42}" srcOrd="4" destOrd="0" presId="urn:microsoft.com/office/officeart/2008/layout/VerticalCurvedList"/>
    <dgm:cxn modelId="{8BB2A372-8A57-40AC-A61C-7F997CCD2DB9}" type="presParOf" srcId="{348F79AF-89B4-42E5-A375-67D67FB7BD42}" destId="{8D68A963-D030-4B8F-B867-FFED79D85360}" srcOrd="0" destOrd="0" presId="urn:microsoft.com/office/officeart/2008/layout/VerticalCurvedList"/>
    <dgm:cxn modelId="{95803C82-B978-47C4-9BF6-6BC7C65D31DB}" type="presParOf" srcId="{6BF640FA-C74C-4E3E-B8F4-8C9774E4F9BA}" destId="{A388EC68-427E-4808-A0F9-37AAB3D2362F}" srcOrd="5" destOrd="0" presId="urn:microsoft.com/office/officeart/2008/layout/VerticalCurvedList"/>
    <dgm:cxn modelId="{FC7AAFD9-0122-4FCD-849C-00D8016D9009}" type="presParOf" srcId="{6BF640FA-C74C-4E3E-B8F4-8C9774E4F9BA}" destId="{9DC5F6B9-EE14-44A4-BC91-68DAA9F52A39}" srcOrd="6" destOrd="0" presId="urn:microsoft.com/office/officeart/2008/layout/VerticalCurvedList"/>
    <dgm:cxn modelId="{61EA014A-AA60-47E9-814B-390CEC9A3A19}" type="presParOf" srcId="{9DC5F6B9-EE14-44A4-BC91-68DAA9F52A39}" destId="{4EE42AFA-9E5F-40B2-A14A-EA32425AC890}" srcOrd="0" destOrd="0" presId="urn:microsoft.com/office/officeart/2008/layout/VerticalCurvedList"/>
    <dgm:cxn modelId="{01ABEDD3-330A-4CBA-92B5-A9EE75A74B4F}" type="presParOf" srcId="{6BF640FA-C74C-4E3E-B8F4-8C9774E4F9BA}" destId="{51EB95E9-3F3A-436E-A581-D259F48EEE2B}" srcOrd="7" destOrd="0" presId="urn:microsoft.com/office/officeart/2008/layout/VerticalCurvedList"/>
    <dgm:cxn modelId="{7ED24671-0014-48E6-83F2-BFF13A45FA2E}" type="presParOf" srcId="{6BF640FA-C74C-4E3E-B8F4-8C9774E4F9BA}" destId="{8651B92D-AC9E-47A4-9F85-B41FBC09A48B}" srcOrd="8" destOrd="0" presId="urn:microsoft.com/office/officeart/2008/layout/VerticalCurvedList"/>
    <dgm:cxn modelId="{06D593B7-7171-4322-9C61-181AF2142090}" type="presParOf" srcId="{8651B92D-AC9E-47A4-9F85-B41FBC09A48B}" destId="{A7E952F8-7034-4C29-8BB0-508B5B75D3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28C42-FFBA-465C-ABB4-951F19E681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248EA75B-C787-4B39-AC54-004840B223C2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t-IT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/>
              <a:ea typeface="+mn-ea"/>
              <a:cs typeface="+mn-cs"/>
            </a:rPr>
            <a:t>Proposte scientifiche e tecnologiche migliori. </a:t>
          </a:r>
          <a:endParaRPr lang="en-US" sz="1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55A7679-8990-4AEC-8541-2D4E051B3A5D}" type="parTrans" cxnId="{66FE6DB5-C2B8-483F-A415-8D72E344D3E3}">
      <dgm:prSet/>
      <dgm:spPr/>
      <dgm:t>
        <a:bodyPr/>
        <a:lstStyle/>
        <a:p>
          <a:endParaRPr lang="pt-PT" sz="1600"/>
        </a:p>
      </dgm:t>
    </dgm:pt>
    <dgm:pt modelId="{B25289E9-FCA2-43B7-8251-60F68B071E69}" type="sibTrans" cxnId="{66FE6DB5-C2B8-483F-A415-8D72E344D3E3}">
      <dgm:prSet/>
      <dgm:spPr/>
      <dgm:t>
        <a:bodyPr/>
        <a:lstStyle/>
        <a:p>
          <a:endParaRPr lang="pt-PT" sz="1600"/>
        </a:p>
      </dgm:t>
    </dgm:pt>
    <dgm:pt modelId="{82D1BE6D-BF9A-4B91-A166-D4038796F000}">
      <dgm:prSet phldrT="[Texto]" custT="1"/>
      <dgm:spPr/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it-IT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Investimenti reali nella sanità pubblica e negli ospedali pubblici. </a:t>
          </a:r>
          <a:endParaRPr lang="en-US" sz="16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C91AD5-8BCD-48AE-9A2D-812D7B77C86F}" type="parTrans" cxnId="{C3E1AF19-D364-4725-82FD-D9D6E8607DE9}">
      <dgm:prSet/>
      <dgm:spPr/>
      <dgm:t>
        <a:bodyPr/>
        <a:lstStyle/>
        <a:p>
          <a:endParaRPr lang="pt-PT" sz="1600"/>
        </a:p>
      </dgm:t>
    </dgm:pt>
    <dgm:pt modelId="{640B50DE-15DC-4AC5-B16C-3E2EEC904802}" type="sibTrans" cxnId="{C3E1AF19-D364-4725-82FD-D9D6E8607DE9}">
      <dgm:prSet/>
      <dgm:spPr/>
      <dgm:t>
        <a:bodyPr/>
        <a:lstStyle/>
        <a:p>
          <a:endParaRPr lang="pt-PT" sz="1600"/>
        </a:p>
      </dgm:t>
    </dgm:pt>
    <dgm:pt modelId="{2C78A167-43E6-4ACF-A4C9-1B0B0FC77793}">
      <dgm:prSet custT="1"/>
      <dgm:spPr/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endParaRPr lang="pt-P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2296703-B220-4B48-91EA-5C6026371F11}" type="parTrans" cxnId="{011C6604-FDAC-48FB-826C-D1C59000E994}">
      <dgm:prSet/>
      <dgm:spPr/>
      <dgm:t>
        <a:bodyPr/>
        <a:lstStyle/>
        <a:p>
          <a:endParaRPr lang="pt-PT" sz="1600"/>
        </a:p>
      </dgm:t>
    </dgm:pt>
    <dgm:pt modelId="{357E6960-6F1F-4514-92E6-92823334E546}" type="sibTrans" cxnId="{011C6604-FDAC-48FB-826C-D1C59000E994}">
      <dgm:prSet/>
      <dgm:spPr/>
      <dgm:t>
        <a:bodyPr/>
        <a:lstStyle/>
        <a:p>
          <a:endParaRPr lang="pt-PT" sz="1600"/>
        </a:p>
      </dgm:t>
    </dgm:pt>
    <dgm:pt modelId="{BA8365E2-1995-472D-9EAC-C1DB5CBE25AA}">
      <dgm:prSet custT="1"/>
      <dgm:spPr/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endParaRPr lang="pt-P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B48896F-7682-44E3-97B0-2D11B3857D6B}" type="parTrans" cxnId="{69235871-988C-4A9A-B594-D519946C0451}">
      <dgm:prSet/>
      <dgm:spPr/>
      <dgm:t>
        <a:bodyPr/>
        <a:lstStyle/>
        <a:p>
          <a:endParaRPr lang="pt-PT" sz="1600"/>
        </a:p>
      </dgm:t>
    </dgm:pt>
    <dgm:pt modelId="{0721D5CF-03E3-4277-ACD8-BD9DC1D588AD}" type="sibTrans" cxnId="{69235871-988C-4A9A-B594-D519946C0451}">
      <dgm:prSet/>
      <dgm:spPr/>
      <dgm:t>
        <a:bodyPr/>
        <a:lstStyle/>
        <a:p>
          <a:endParaRPr lang="pt-PT" sz="1600"/>
        </a:p>
      </dgm:t>
    </dgm:pt>
    <dgm:pt modelId="{2F2FD8EE-1080-45C3-A6EE-5680D8D3B8A8}">
      <dgm:prSet custT="1"/>
      <dgm:spPr/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endParaRPr lang="pt-PT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034B8C-D1D9-497D-9BD5-41D9AA76BE4C}" type="parTrans" cxnId="{77317727-56EE-42EB-AF4E-E496CAE1C59A}">
      <dgm:prSet/>
      <dgm:spPr/>
      <dgm:t>
        <a:bodyPr/>
        <a:lstStyle/>
        <a:p>
          <a:endParaRPr lang="pt-PT" sz="1600"/>
        </a:p>
      </dgm:t>
    </dgm:pt>
    <dgm:pt modelId="{93FB6D67-523C-446E-9A4F-846F6BB0DEA8}" type="sibTrans" cxnId="{77317727-56EE-42EB-AF4E-E496CAE1C59A}">
      <dgm:prSet/>
      <dgm:spPr/>
      <dgm:t>
        <a:bodyPr/>
        <a:lstStyle/>
        <a:p>
          <a:endParaRPr lang="pt-PT" sz="1600"/>
        </a:p>
      </dgm:t>
    </dgm:pt>
    <dgm:pt modelId="{62B1F053-9C7F-4A1A-A48A-BD406B6D1C7A}">
      <dgm:prSet custT="1"/>
      <dgm:spPr/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pt-P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</a:t>
          </a:r>
        </a:p>
      </dgm:t>
    </dgm:pt>
    <dgm:pt modelId="{47CE6EB1-1AF4-477C-8180-F70C50268BD3}" type="parTrans" cxnId="{C5448B33-57C0-48A9-95C1-05518E04AB58}">
      <dgm:prSet/>
      <dgm:spPr/>
      <dgm:t>
        <a:bodyPr/>
        <a:lstStyle/>
        <a:p>
          <a:endParaRPr lang="pt-PT" sz="1600"/>
        </a:p>
      </dgm:t>
    </dgm:pt>
    <dgm:pt modelId="{E049B1F4-07B6-4998-A9AD-75C8FE7BB786}" type="sibTrans" cxnId="{C5448B33-57C0-48A9-95C1-05518E04AB58}">
      <dgm:prSet/>
      <dgm:spPr/>
      <dgm:t>
        <a:bodyPr/>
        <a:lstStyle/>
        <a:p>
          <a:endParaRPr lang="pt-PT" sz="1600"/>
        </a:p>
      </dgm:t>
    </dgm:pt>
    <dgm:pt modelId="{BF352645-6CF9-48AF-BE7A-5E0CB734902A}">
      <dgm:prSet phldrT="[Texto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it-IT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Il paziente deve essere sempre al centro di queste proposte e dobbiamo basarci sull'alta qualità delle cure e sul miglioramento del rapporto medico-paziente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. </a:t>
          </a:r>
        </a:p>
      </dgm:t>
    </dgm:pt>
    <dgm:pt modelId="{F2BAAE42-646C-4C12-A8FA-E024FCE9B825}" type="parTrans" cxnId="{ED45FD6A-BDA2-4C2F-8825-9030C9A12C26}">
      <dgm:prSet/>
      <dgm:spPr/>
      <dgm:t>
        <a:bodyPr/>
        <a:lstStyle/>
        <a:p>
          <a:endParaRPr lang="pt-PT" sz="1600"/>
        </a:p>
      </dgm:t>
    </dgm:pt>
    <dgm:pt modelId="{030F238A-9BCC-467D-8216-475342A41611}" type="sibTrans" cxnId="{ED45FD6A-BDA2-4C2F-8825-9030C9A12C26}">
      <dgm:prSet/>
      <dgm:spPr/>
      <dgm:t>
        <a:bodyPr/>
        <a:lstStyle/>
        <a:p>
          <a:endParaRPr lang="pt-PT" sz="1600"/>
        </a:p>
      </dgm:t>
    </dgm:pt>
    <dgm:pt modelId="{8C074B4F-6CD2-426F-A00D-6700787707AF}" type="pres">
      <dgm:prSet presAssocID="{77C28C42-FFBA-465C-ABB4-951F19E68140}" presName="Name0" presStyleCnt="0">
        <dgm:presLayoutVars>
          <dgm:chMax val="7"/>
          <dgm:chPref val="7"/>
          <dgm:dir/>
        </dgm:presLayoutVars>
      </dgm:prSet>
      <dgm:spPr/>
    </dgm:pt>
    <dgm:pt modelId="{6BF640FA-C74C-4E3E-B8F4-8C9774E4F9BA}" type="pres">
      <dgm:prSet presAssocID="{77C28C42-FFBA-465C-ABB4-951F19E68140}" presName="Name1" presStyleCnt="0"/>
      <dgm:spPr/>
    </dgm:pt>
    <dgm:pt modelId="{82DA708E-048F-483E-9284-6B659B17E5D7}" type="pres">
      <dgm:prSet presAssocID="{77C28C42-FFBA-465C-ABB4-951F19E68140}" presName="cycle" presStyleCnt="0"/>
      <dgm:spPr/>
    </dgm:pt>
    <dgm:pt modelId="{FACABEE0-BC7F-488A-89C9-C007BACBF328}" type="pres">
      <dgm:prSet presAssocID="{77C28C42-FFBA-465C-ABB4-951F19E68140}" presName="srcNode" presStyleLbl="node1" presStyleIdx="0" presStyleCnt="3"/>
      <dgm:spPr/>
    </dgm:pt>
    <dgm:pt modelId="{E310D4AF-3F56-4DC7-9451-850F77EC9E7A}" type="pres">
      <dgm:prSet presAssocID="{77C28C42-FFBA-465C-ABB4-951F19E68140}" presName="conn" presStyleLbl="parChTrans1D2" presStyleIdx="0" presStyleCnt="1"/>
      <dgm:spPr/>
    </dgm:pt>
    <dgm:pt modelId="{433DCFEF-21A6-4A00-8789-C615DEDED80B}" type="pres">
      <dgm:prSet presAssocID="{77C28C42-FFBA-465C-ABB4-951F19E68140}" presName="extraNode" presStyleLbl="node1" presStyleIdx="0" presStyleCnt="3"/>
      <dgm:spPr/>
    </dgm:pt>
    <dgm:pt modelId="{EA6A141B-EBF2-4425-975A-D85C36B7988C}" type="pres">
      <dgm:prSet presAssocID="{77C28C42-FFBA-465C-ABB4-951F19E68140}" presName="dstNode" presStyleLbl="node1" presStyleIdx="0" presStyleCnt="3"/>
      <dgm:spPr/>
    </dgm:pt>
    <dgm:pt modelId="{ECE48427-4DE0-47AD-87D9-4A22CB2EE671}" type="pres">
      <dgm:prSet presAssocID="{248EA75B-C787-4B39-AC54-004840B223C2}" presName="text_1" presStyleLbl="node1" presStyleIdx="0" presStyleCnt="3">
        <dgm:presLayoutVars>
          <dgm:bulletEnabled val="1"/>
        </dgm:presLayoutVars>
      </dgm:prSet>
      <dgm:spPr/>
    </dgm:pt>
    <dgm:pt modelId="{60A4C03B-A6CE-47F5-B17E-DAE04B4253FB}" type="pres">
      <dgm:prSet presAssocID="{248EA75B-C787-4B39-AC54-004840B223C2}" presName="accent_1" presStyleCnt="0"/>
      <dgm:spPr/>
    </dgm:pt>
    <dgm:pt modelId="{C435ED34-1C81-451C-994B-48ACE31B15FA}" type="pres">
      <dgm:prSet presAssocID="{248EA75B-C787-4B39-AC54-004840B223C2}" presName="accentRepeatNode" presStyleLbl="solidFgAcc1" presStyleIdx="0" presStyleCnt="3"/>
      <dgm:spPr/>
    </dgm:pt>
    <dgm:pt modelId="{7F424AD2-FA22-4034-808B-C53537642090}" type="pres">
      <dgm:prSet presAssocID="{82D1BE6D-BF9A-4B91-A166-D4038796F000}" presName="text_2" presStyleLbl="node1" presStyleIdx="1" presStyleCnt="3">
        <dgm:presLayoutVars>
          <dgm:bulletEnabled val="1"/>
        </dgm:presLayoutVars>
      </dgm:prSet>
      <dgm:spPr/>
    </dgm:pt>
    <dgm:pt modelId="{43448202-B19A-4E0C-B521-81963F218C8A}" type="pres">
      <dgm:prSet presAssocID="{82D1BE6D-BF9A-4B91-A166-D4038796F000}" presName="accent_2" presStyleCnt="0"/>
      <dgm:spPr/>
    </dgm:pt>
    <dgm:pt modelId="{4EE42AFA-9E5F-40B2-A14A-EA32425AC890}" type="pres">
      <dgm:prSet presAssocID="{82D1BE6D-BF9A-4B91-A166-D4038796F000}" presName="accentRepeatNode" presStyleLbl="solidFgAcc1" presStyleIdx="1" presStyleCnt="3"/>
      <dgm:spPr/>
    </dgm:pt>
    <dgm:pt modelId="{DBCD1798-91DE-422C-B43F-08B8EC5EFB49}" type="pres">
      <dgm:prSet presAssocID="{BF352645-6CF9-48AF-BE7A-5E0CB734902A}" presName="text_3" presStyleLbl="node1" presStyleIdx="2" presStyleCnt="3">
        <dgm:presLayoutVars>
          <dgm:bulletEnabled val="1"/>
        </dgm:presLayoutVars>
      </dgm:prSet>
      <dgm:spPr/>
    </dgm:pt>
    <dgm:pt modelId="{47FDF45C-298B-43C5-A98E-BC2688A0CC75}" type="pres">
      <dgm:prSet presAssocID="{BF352645-6CF9-48AF-BE7A-5E0CB734902A}" presName="accent_3" presStyleCnt="0"/>
      <dgm:spPr/>
    </dgm:pt>
    <dgm:pt modelId="{A9110CD9-0283-4928-92E0-F100A5A17B7F}" type="pres">
      <dgm:prSet presAssocID="{BF352645-6CF9-48AF-BE7A-5E0CB734902A}" presName="accentRepeatNode" presStyleLbl="solidFgAcc1" presStyleIdx="2" presStyleCnt="3"/>
      <dgm:spPr/>
    </dgm:pt>
  </dgm:ptLst>
  <dgm:cxnLst>
    <dgm:cxn modelId="{011C6604-FDAC-48FB-826C-D1C59000E994}" srcId="{82D1BE6D-BF9A-4B91-A166-D4038796F000}" destId="{2C78A167-43E6-4ACF-A4C9-1B0B0FC77793}" srcOrd="0" destOrd="0" parTransId="{C2296703-B220-4B48-91EA-5C6026371F11}" sibTransId="{357E6960-6F1F-4514-92E6-92823334E546}"/>
    <dgm:cxn modelId="{C3E1AF19-D364-4725-82FD-D9D6E8607DE9}" srcId="{77C28C42-FFBA-465C-ABB4-951F19E68140}" destId="{82D1BE6D-BF9A-4B91-A166-D4038796F000}" srcOrd="1" destOrd="0" parTransId="{3DC91AD5-8BCD-48AE-9A2D-812D7B77C86F}" sibTransId="{640B50DE-15DC-4AC5-B16C-3E2EEC904802}"/>
    <dgm:cxn modelId="{77317727-56EE-42EB-AF4E-E496CAE1C59A}" srcId="{BA8365E2-1995-472D-9EAC-C1DB5CBE25AA}" destId="{2F2FD8EE-1080-45C3-A6EE-5680D8D3B8A8}" srcOrd="0" destOrd="0" parTransId="{3D034B8C-D1D9-497D-9BD5-41D9AA76BE4C}" sibTransId="{93FB6D67-523C-446E-9A4F-846F6BB0DEA8}"/>
    <dgm:cxn modelId="{C5448B33-57C0-48A9-95C1-05518E04AB58}" srcId="{2F2FD8EE-1080-45C3-A6EE-5680D8D3B8A8}" destId="{62B1F053-9C7F-4A1A-A48A-BD406B6D1C7A}" srcOrd="0" destOrd="0" parTransId="{47CE6EB1-1AF4-477C-8180-F70C50268BD3}" sibTransId="{E049B1F4-07B6-4998-A9AD-75C8FE7BB786}"/>
    <dgm:cxn modelId="{4A678D5B-F7CB-4B99-9700-03ADE51CCA79}" type="presOf" srcId="{BA8365E2-1995-472D-9EAC-C1DB5CBE25AA}" destId="{7F424AD2-FA22-4034-808B-C53537642090}" srcOrd="0" destOrd="2" presId="urn:microsoft.com/office/officeart/2008/layout/VerticalCurvedList"/>
    <dgm:cxn modelId="{4E3B1F62-B42D-4AE0-BA9C-C1CD28707A97}" type="presOf" srcId="{B25289E9-FCA2-43B7-8251-60F68B071E69}" destId="{E310D4AF-3F56-4DC7-9451-850F77EC9E7A}" srcOrd="0" destOrd="0" presId="urn:microsoft.com/office/officeart/2008/layout/VerticalCurvedList"/>
    <dgm:cxn modelId="{ED45FD6A-BDA2-4C2F-8825-9030C9A12C26}" srcId="{77C28C42-FFBA-465C-ABB4-951F19E68140}" destId="{BF352645-6CF9-48AF-BE7A-5E0CB734902A}" srcOrd="2" destOrd="0" parTransId="{F2BAAE42-646C-4C12-A8FA-E024FCE9B825}" sibTransId="{030F238A-9BCC-467D-8216-475342A41611}"/>
    <dgm:cxn modelId="{1295A46F-690B-4585-A6D5-A3AC70F317C0}" type="presOf" srcId="{BF352645-6CF9-48AF-BE7A-5E0CB734902A}" destId="{DBCD1798-91DE-422C-B43F-08B8EC5EFB49}" srcOrd="0" destOrd="0" presId="urn:microsoft.com/office/officeart/2008/layout/VerticalCurvedList"/>
    <dgm:cxn modelId="{69235871-988C-4A9A-B594-D519946C0451}" srcId="{2C78A167-43E6-4ACF-A4C9-1B0B0FC77793}" destId="{BA8365E2-1995-472D-9EAC-C1DB5CBE25AA}" srcOrd="0" destOrd="0" parTransId="{3B48896F-7682-44E3-97B0-2D11B3857D6B}" sibTransId="{0721D5CF-03E3-4277-ACD8-BD9DC1D588AD}"/>
    <dgm:cxn modelId="{E18AA751-2F3D-47D7-A5F7-9969FDFBDC66}" type="presOf" srcId="{2C78A167-43E6-4ACF-A4C9-1B0B0FC77793}" destId="{7F424AD2-FA22-4034-808B-C53537642090}" srcOrd="0" destOrd="1" presId="urn:microsoft.com/office/officeart/2008/layout/VerticalCurvedList"/>
    <dgm:cxn modelId="{D3B02572-A87F-44D2-BEAA-17F7532CBDEC}" type="presOf" srcId="{2F2FD8EE-1080-45C3-A6EE-5680D8D3B8A8}" destId="{7F424AD2-FA22-4034-808B-C53537642090}" srcOrd="0" destOrd="3" presId="urn:microsoft.com/office/officeart/2008/layout/VerticalCurvedList"/>
    <dgm:cxn modelId="{DF270F7F-754A-4CB6-BBD0-3B7D63F4A232}" type="presOf" srcId="{248EA75B-C787-4B39-AC54-004840B223C2}" destId="{ECE48427-4DE0-47AD-87D9-4A22CB2EE671}" srcOrd="0" destOrd="0" presId="urn:microsoft.com/office/officeart/2008/layout/VerticalCurvedList"/>
    <dgm:cxn modelId="{66FE6DB5-C2B8-483F-A415-8D72E344D3E3}" srcId="{77C28C42-FFBA-465C-ABB4-951F19E68140}" destId="{248EA75B-C787-4B39-AC54-004840B223C2}" srcOrd="0" destOrd="0" parTransId="{055A7679-8990-4AEC-8541-2D4E051B3A5D}" sibTransId="{B25289E9-FCA2-43B7-8251-60F68B071E69}"/>
    <dgm:cxn modelId="{21C3AEC7-62B5-43FA-8EF4-98D8A19B6D5E}" type="presOf" srcId="{62B1F053-9C7F-4A1A-A48A-BD406B6D1C7A}" destId="{7F424AD2-FA22-4034-808B-C53537642090}" srcOrd="0" destOrd="4" presId="urn:microsoft.com/office/officeart/2008/layout/VerticalCurvedList"/>
    <dgm:cxn modelId="{0D88CAD3-43FD-454C-807C-D524A2AD10AC}" type="presOf" srcId="{82D1BE6D-BF9A-4B91-A166-D4038796F000}" destId="{7F424AD2-FA22-4034-808B-C53537642090}" srcOrd="0" destOrd="0" presId="urn:microsoft.com/office/officeart/2008/layout/VerticalCurvedList"/>
    <dgm:cxn modelId="{A87867E2-1927-412F-8D4F-BD83A3A4FEFE}" type="presOf" srcId="{77C28C42-FFBA-465C-ABB4-951F19E68140}" destId="{8C074B4F-6CD2-426F-A00D-6700787707AF}" srcOrd="0" destOrd="0" presId="urn:microsoft.com/office/officeart/2008/layout/VerticalCurvedList"/>
    <dgm:cxn modelId="{FBDAFCF7-BDBF-47FD-8A9F-2F73B7A5141A}" type="presParOf" srcId="{8C074B4F-6CD2-426F-A00D-6700787707AF}" destId="{6BF640FA-C74C-4E3E-B8F4-8C9774E4F9BA}" srcOrd="0" destOrd="0" presId="urn:microsoft.com/office/officeart/2008/layout/VerticalCurvedList"/>
    <dgm:cxn modelId="{5145A969-630B-4D44-896A-4D204E6C7060}" type="presParOf" srcId="{6BF640FA-C74C-4E3E-B8F4-8C9774E4F9BA}" destId="{82DA708E-048F-483E-9284-6B659B17E5D7}" srcOrd="0" destOrd="0" presId="urn:microsoft.com/office/officeart/2008/layout/VerticalCurvedList"/>
    <dgm:cxn modelId="{4FBCA3EC-DE4C-4678-87C3-3BE28880D276}" type="presParOf" srcId="{82DA708E-048F-483E-9284-6B659B17E5D7}" destId="{FACABEE0-BC7F-488A-89C9-C007BACBF328}" srcOrd="0" destOrd="0" presId="urn:microsoft.com/office/officeart/2008/layout/VerticalCurvedList"/>
    <dgm:cxn modelId="{1BB8848F-C383-4CB6-A1CD-7C5B8AE58EC7}" type="presParOf" srcId="{82DA708E-048F-483E-9284-6B659B17E5D7}" destId="{E310D4AF-3F56-4DC7-9451-850F77EC9E7A}" srcOrd="1" destOrd="0" presId="urn:microsoft.com/office/officeart/2008/layout/VerticalCurvedList"/>
    <dgm:cxn modelId="{8BD48839-CC3B-4F3E-B0A3-2DA40862A958}" type="presParOf" srcId="{82DA708E-048F-483E-9284-6B659B17E5D7}" destId="{433DCFEF-21A6-4A00-8789-C615DEDED80B}" srcOrd="2" destOrd="0" presId="urn:microsoft.com/office/officeart/2008/layout/VerticalCurvedList"/>
    <dgm:cxn modelId="{1B3A215D-16C1-4D49-8D5C-45D2A322B4F2}" type="presParOf" srcId="{82DA708E-048F-483E-9284-6B659B17E5D7}" destId="{EA6A141B-EBF2-4425-975A-D85C36B7988C}" srcOrd="3" destOrd="0" presId="urn:microsoft.com/office/officeart/2008/layout/VerticalCurvedList"/>
    <dgm:cxn modelId="{A98EAE4A-33A4-460C-BC1D-C987EF46B52A}" type="presParOf" srcId="{6BF640FA-C74C-4E3E-B8F4-8C9774E4F9BA}" destId="{ECE48427-4DE0-47AD-87D9-4A22CB2EE671}" srcOrd="1" destOrd="0" presId="urn:microsoft.com/office/officeart/2008/layout/VerticalCurvedList"/>
    <dgm:cxn modelId="{8D17F175-36BC-4707-B275-F8BAF6E80D49}" type="presParOf" srcId="{6BF640FA-C74C-4E3E-B8F4-8C9774E4F9BA}" destId="{60A4C03B-A6CE-47F5-B17E-DAE04B4253FB}" srcOrd="2" destOrd="0" presId="urn:microsoft.com/office/officeart/2008/layout/VerticalCurvedList"/>
    <dgm:cxn modelId="{D74D4639-E821-4F3F-A19D-6E7CDF48D84A}" type="presParOf" srcId="{60A4C03B-A6CE-47F5-B17E-DAE04B4253FB}" destId="{C435ED34-1C81-451C-994B-48ACE31B15FA}" srcOrd="0" destOrd="0" presId="urn:microsoft.com/office/officeart/2008/layout/VerticalCurvedList"/>
    <dgm:cxn modelId="{21DBD100-5DF8-4F6F-955C-B7E5CCD68EAD}" type="presParOf" srcId="{6BF640FA-C74C-4E3E-B8F4-8C9774E4F9BA}" destId="{7F424AD2-FA22-4034-808B-C53537642090}" srcOrd="3" destOrd="0" presId="urn:microsoft.com/office/officeart/2008/layout/VerticalCurvedList"/>
    <dgm:cxn modelId="{D76E6B6F-2DA2-436F-B52D-8E0618786F07}" type="presParOf" srcId="{6BF640FA-C74C-4E3E-B8F4-8C9774E4F9BA}" destId="{43448202-B19A-4E0C-B521-81963F218C8A}" srcOrd="4" destOrd="0" presId="urn:microsoft.com/office/officeart/2008/layout/VerticalCurvedList"/>
    <dgm:cxn modelId="{344F338B-06E9-4902-93C7-209A63A6E300}" type="presParOf" srcId="{43448202-B19A-4E0C-B521-81963F218C8A}" destId="{4EE42AFA-9E5F-40B2-A14A-EA32425AC890}" srcOrd="0" destOrd="0" presId="urn:microsoft.com/office/officeart/2008/layout/VerticalCurvedList"/>
    <dgm:cxn modelId="{13570BA6-18DB-422A-AF89-B3F0BEE6F938}" type="presParOf" srcId="{6BF640FA-C74C-4E3E-B8F4-8C9774E4F9BA}" destId="{DBCD1798-91DE-422C-B43F-08B8EC5EFB49}" srcOrd="5" destOrd="0" presId="urn:microsoft.com/office/officeart/2008/layout/VerticalCurvedList"/>
    <dgm:cxn modelId="{287FFE9B-DAA4-4DA6-AA47-2068694EC6C7}" type="presParOf" srcId="{6BF640FA-C74C-4E3E-B8F4-8C9774E4F9BA}" destId="{47FDF45C-298B-43C5-A98E-BC2688A0CC75}" srcOrd="6" destOrd="0" presId="urn:microsoft.com/office/officeart/2008/layout/VerticalCurvedList"/>
    <dgm:cxn modelId="{76373F6D-DB9F-44A8-A02F-38677BF99C4B}" type="presParOf" srcId="{47FDF45C-298B-43C5-A98E-BC2688A0CC75}" destId="{A9110CD9-0283-4928-92E0-F100A5A17B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D4AF-3F56-4DC7-9451-850F77EC9E7A}">
      <dsp:nvSpPr>
        <dsp:cNvPr id="0" name=""/>
        <dsp:cNvSpPr/>
      </dsp:nvSpPr>
      <dsp:spPr>
        <a:xfrm>
          <a:off x="-4791559" y="-734391"/>
          <a:ext cx="5707103" cy="5707103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48427-4DE0-47AD-87D9-4A22CB2EE671}">
      <dsp:nvSpPr>
        <dsp:cNvPr id="0" name=""/>
        <dsp:cNvSpPr/>
      </dsp:nvSpPr>
      <dsp:spPr>
        <a:xfrm>
          <a:off x="479479" y="325842"/>
          <a:ext cx="10535293" cy="6520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54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/>
              <a:ea typeface="+mn-ea"/>
              <a:cs typeface="+mn-cs"/>
            </a:rPr>
            <a:t>Pensare a come affrontiamo un cambiamento di paradigma dei medici più giovani, come vedono oggi la professione medica e il loro futuro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.  </a:t>
          </a:r>
        </a:p>
      </dsp:txBody>
      <dsp:txXfrm>
        <a:off x="479479" y="325842"/>
        <a:ext cx="10535293" cy="652023"/>
      </dsp:txXfrm>
    </dsp:sp>
    <dsp:sp modelId="{C435ED34-1C81-451C-994B-48ACE31B15FA}">
      <dsp:nvSpPr>
        <dsp:cNvPr id="0" name=""/>
        <dsp:cNvSpPr/>
      </dsp:nvSpPr>
      <dsp:spPr>
        <a:xfrm>
          <a:off x="71964" y="244339"/>
          <a:ext cx="815029" cy="815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75C6D-F58C-4698-AE58-8E6503BCAD67}">
      <dsp:nvSpPr>
        <dsp:cNvPr id="0" name=""/>
        <dsp:cNvSpPr/>
      </dsp:nvSpPr>
      <dsp:spPr>
        <a:xfrm>
          <a:off x="853299" y="1304046"/>
          <a:ext cx="10161473" cy="6520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543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Creare carriere attraenti e obiettivi specifici per i servizi sanitari pubblici, con professioni integrate (progressione)</a:t>
          </a:r>
          <a:endParaRPr lang="en-US" sz="1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53299" y="1304046"/>
        <a:ext cx="10161473" cy="652023"/>
      </dsp:txXfrm>
    </dsp:sp>
    <dsp:sp modelId="{8D68A963-D030-4B8F-B867-FFED79D85360}">
      <dsp:nvSpPr>
        <dsp:cNvPr id="0" name=""/>
        <dsp:cNvSpPr/>
      </dsp:nvSpPr>
      <dsp:spPr>
        <a:xfrm>
          <a:off x="445784" y="1222543"/>
          <a:ext cx="815029" cy="815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8EC68-427E-4808-A0F9-37AAB3D2362F}">
      <dsp:nvSpPr>
        <dsp:cNvPr id="0" name=""/>
        <dsp:cNvSpPr/>
      </dsp:nvSpPr>
      <dsp:spPr>
        <a:xfrm>
          <a:off x="853299" y="2282251"/>
          <a:ext cx="10161473" cy="6520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543" tIns="40640" rIns="40640" bIns="406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Migliori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condizioni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di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lavoro</a:t>
          </a:r>
          <a:endParaRPr lang="en-US" sz="1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0" lvl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71450" lvl="1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lang="pt-PT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342900" lvl="2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lang="pt-PT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14350" lvl="3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lang="pt-PT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685800" lvl="4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t-P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53299" y="2282251"/>
        <a:ext cx="10161473" cy="652023"/>
      </dsp:txXfrm>
    </dsp:sp>
    <dsp:sp modelId="{4EE42AFA-9E5F-40B2-A14A-EA32425AC890}">
      <dsp:nvSpPr>
        <dsp:cNvPr id="0" name=""/>
        <dsp:cNvSpPr/>
      </dsp:nvSpPr>
      <dsp:spPr>
        <a:xfrm>
          <a:off x="445784" y="2200748"/>
          <a:ext cx="815029" cy="815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B95E9-3F3A-436E-A581-D259F48EEE2B}">
      <dsp:nvSpPr>
        <dsp:cNvPr id="0" name=""/>
        <dsp:cNvSpPr/>
      </dsp:nvSpPr>
      <dsp:spPr>
        <a:xfrm>
          <a:off x="479479" y="3260455"/>
          <a:ext cx="10535293" cy="6520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754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Salari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  <a:r>
            <a:rPr lang="en-US" sz="16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migliori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.</a:t>
          </a:r>
        </a:p>
      </dsp:txBody>
      <dsp:txXfrm>
        <a:off x="479479" y="3260455"/>
        <a:ext cx="10535293" cy="652023"/>
      </dsp:txXfrm>
    </dsp:sp>
    <dsp:sp modelId="{A7E952F8-7034-4C29-8BB0-508B5B75D3F5}">
      <dsp:nvSpPr>
        <dsp:cNvPr id="0" name=""/>
        <dsp:cNvSpPr/>
      </dsp:nvSpPr>
      <dsp:spPr>
        <a:xfrm>
          <a:off x="71964" y="3178952"/>
          <a:ext cx="815029" cy="8150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D4AF-3F56-4DC7-9451-850F77EC9E7A}">
      <dsp:nvSpPr>
        <dsp:cNvPr id="0" name=""/>
        <dsp:cNvSpPr/>
      </dsp:nvSpPr>
      <dsp:spPr>
        <a:xfrm>
          <a:off x="-4791559" y="-734391"/>
          <a:ext cx="5707103" cy="5707103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48427-4DE0-47AD-87D9-4A22CB2EE671}">
      <dsp:nvSpPr>
        <dsp:cNvPr id="0" name=""/>
        <dsp:cNvSpPr/>
      </dsp:nvSpPr>
      <dsp:spPr>
        <a:xfrm>
          <a:off x="588828" y="423832"/>
          <a:ext cx="10425945" cy="84766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83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/>
              <a:ea typeface="+mn-ea"/>
              <a:cs typeface="+mn-cs"/>
            </a:rPr>
            <a:t>Proposte scientifiche e tecnologiche migliori. </a:t>
          </a:r>
          <a:endParaRPr lang="en-US" sz="1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88828" y="423832"/>
        <a:ext cx="10425945" cy="847664"/>
      </dsp:txXfrm>
    </dsp:sp>
    <dsp:sp modelId="{C435ED34-1C81-451C-994B-48ACE31B15FA}">
      <dsp:nvSpPr>
        <dsp:cNvPr id="0" name=""/>
        <dsp:cNvSpPr/>
      </dsp:nvSpPr>
      <dsp:spPr>
        <a:xfrm>
          <a:off x="59037" y="317874"/>
          <a:ext cx="1059580" cy="105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24AD2-FA22-4034-808B-C53537642090}">
      <dsp:nvSpPr>
        <dsp:cNvPr id="0" name=""/>
        <dsp:cNvSpPr/>
      </dsp:nvSpPr>
      <dsp:spPr>
        <a:xfrm>
          <a:off x="896953" y="1695328"/>
          <a:ext cx="10117819" cy="84766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833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Investimenti reali nella sanità pubblica e negli ospedali pubblici. </a:t>
          </a:r>
          <a:endParaRPr lang="en-US" sz="16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lang="pt-PT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342900" lvl="2" indent="-17145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lang="pt-PT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514350" lvl="3" indent="-17145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endParaRPr lang="pt-PT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685800" lvl="4" indent="-17145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t-PT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B</a:t>
          </a:r>
        </a:p>
      </dsp:txBody>
      <dsp:txXfrm>
        <a:off x="896953" y="1695328"/>
        <a:ext cx="10117819" cy="847664"/>
      </dsp:txXfrm>
    </dsp:sp>
    <dsp:sp modelId="{4EE42AFA-9E5F-40B2-A14A-EA32425AC890}">
      <dsp:nvSpPr>
        <dsp:cNvPr id="0" name=""/>
        <dsp:cNvSpPr/>
      </dsp:nvSpPr>
      <dsp:spPr>
        <a:xfrm>
          <a:off x="367163" y="1589370"/>
          <a:ext cx="1059580" cy="105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D1798-91DE-422C-B43F-08B8EC5EFB49}">
      <dsp:nvSpPr>
        <dsp:cNvPr id="0" name=""/>
        <dsp:cNvSpPr/>
      </dsp:nvSpPr>
      <dsp:spPr>
        <a:xfrm>
          <a:off x="588828" y="2966824"/>
          <a:ext cx="10425945" cy="84766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83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Il paziente deve essere sempre al centro di queste proposte e dobbiamo basarci sull'alta qualità delle cure e sul miglioramento del rapporto medico-paziente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. </a:t>
          </a:r>
        </a:p>
      </dsp:txBody>
      <dsp:txXfrm>
        <a:off x="588828" y="2966824"/>
        <a:ext cx="10425945" cy="847664"/>
      </dsp:txXfrm>
    </dsp:sp>
    <dsp:sp modelId="{A9110CD9-0283-4928-92E0-F100A5A17B7F}">
      <dsp:nvSpPr>
        <dsp:cNvPr id="0" name=""/>
        <dsp:cNvSpPr/>
      </dsp:nvSpPr>
      <dsp:spPr>
        <a:xfrm>
          <a:off x="59037" y="2860866"/>
          <a:ext cx="1059580" cy="1059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B0AA-6C32-48D0-BFE7-51B6E7A8007B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8E4D-CF34-4C40-A1F7-8D0A12B1569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85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48E83-5F33-B836-C17F-58455C501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337BC0-20F5-84CC-2676-54797BEC2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EE1A39F-93AE-D342-F94C-EF65F035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86A994A-7572-BBCA-233D-A41FCF90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F2BBC6-1D8E-F679-F913-7F1D3BB1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2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D04D9-F188-C60A-A432-A55596F9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6BA497-C900-BC6B-804A-FCFD52FE0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82D9DA-5DE2-D711-479A-DAEA67DF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9139F76-D110-F197-E65A-B7514B5A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4411BF4-335E-A0B1-57B3-D2AD292C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B78BA6-7AC5-65F7-91DE-FBFA50FA2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AAB07E-C9CA-8D23-DE40-2554C46ED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53CBA98-FA2C-5DDE-1467-82A55DD1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79EC4EA-18BE-8096-672F-EBD36F6F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51B3335-3A6E-B78B-A0BE-B33E7EFC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2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30F0C-9597-9945-20C6-E82BEFF2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62838F3-A732-E876-E05A-4137D5052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E04BF56-E36B-BB69-2231-1E3F7F42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84A0AD0-737F-1B43-DD8F-6189D1DC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42D3C60-0EFB-C652-5F78-4E7C10BC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5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3D62C-E640-70DC-33DC-3F448896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C633D09-307F-16EE-40B7-DCB013E18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99FE95-9655-1FEE-D210-AEE244C7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54EE31E-33BB-09D3-3178-B6503FE1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1253B1-78F9-FCEE-AA5D-1BC51041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B0C32-4F8F-F133-926F-31153B3B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F3E2E77-DC30-D486-505F-CFCD09DCF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1A0617C-F669-1510-09F7-4991AEFEB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2227D52-C037-9CF8-9559-AFC00022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67EB2C8-A0E5-C4A6-86B2-3972025E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18CC525-7709-A8A6-8EFD-17AC6FDE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1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C2556-BC0C-173C-744D-B3AA0028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8159FAB-C2C5-676B-6A79-84CD5F9B8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7F9D282-BF88-2C5F-C3C5-818E6549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4BD8082-B766-0FB1-26D3-55C7A68B5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858A64A-A879-2CAE-0D00-E6DEB63B3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3FE9E68-7496-91ED-2C47-B439832F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FD5D1B9-4E8A-41A3-0281-9548EF3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CD560F9-A066-3ABB-65FA-76C1EBB8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5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C3D5D-D6BD-6C1A-8C63-6570F026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A287EFE-82EE-5CAA-7103-CBEB944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FBED11F-1CC0-B05B-6611-B43E9105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F56F35B-1E65-BBD9-7CFF-F9411D9F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1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01AF872-AA14-3EBC-B1F0-E063A9B2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BA8FEC31-DEF2-612B-67DE-63ABBDE0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5D87A4E-56BD-2F86-0A58-8630A2A3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B763A-D8D1-DFF8-1985-52955A28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C43FF6B-B727-CCC1-6815-AD31BCF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DCEB4D8-146E-D9D0-5940-E5163EE7E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E48FE80-75AF-5FEF-6DD3-08A8D9C9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9FDBD01-8A15-9BC0-B3DD-6556E56D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E1248A9-A238-746B-0924-FCE5B598B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9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950EA-A2EB-758B-595D-9D53C493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04BB21C-3DDE-8984-86AA-878BF2844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50E701C-FE92-2E1E-E8EE-F728BE3C1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CC0D2ED-94B3-3480-A126-4B771BD2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D9EBE98-F0F3-2E6F-49B6-F67291B6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52CAADE-2215-B6FF-7764-BB0F1E44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2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085948E-1922-2AF2-C874-90195B8B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F6DC6B0-8669-A366-38D8-9EED8419E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115BB13-1C5E-AC1E-E777-048398465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5B16-0286-48ED-8761-D449DCFEEA40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834933-10DC-D8BC-2C07-8BEF96034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00AB523-755E-D352-E0BD-53EB5AB2C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311C4-3BAA-4767-8611-51F3F2B1E75E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07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F755DD3D-CFF3-D420-9550-547377854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5213" y="5782428"/>
            <a:ext cx="9144000" cy="710469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José Manuel Martins dos Santos (Presidente CEOM)</a:t>
            </a:r>
          </a:p>
        </p:txBody>
      </p:sp>
      <p:pic>
        <p:nvPicPr>
          <p:cNvPr id="4" name="Pictur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8ECD375-D3D0-5CE4-F6B4-070F41342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64" y="86737"/>
            <a:ext cx="1180011" cy="1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EB05EF04-5F79-4FAF-0353-E5818B73832D}"/>
              </a:ext>
            </a:extLst>
          </p:cNvPr>
          <p:cNvSpPr txBox="1"/>
          <p:nvPr/>
        </p:nvSpPr>
        <p:spPr>
          <a:xfrm>
            <a:off x="1365937" y="1920060"/>
            <a:ext cx="9144000" cy="148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24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Convegno FNOMCeO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24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I 45 anni del Servizio Sanitario Nazionale Italiano</a:t>
            </a:r>
            <a:endParaRPr lang="en-US" sz="24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24  Marzo 2023</a:t>
            </a:r>
            <a:endParaRPr lang="fr-FR" sz="24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970658-CF06-F4D5-D5FF-FFE6E862A2ED}"/>
              </a:ext>
            </a:extLst>
          </p:cNvPr>
          <p:cNvSpPr txBox="1"/>
          <p:nvPr/>
        </p:nvSpPr>
        <p:spPr>
          <a:xfrm>
            <a:off x="1174581" y="3519390"/>
            <a:ext cx="10094248" cy="105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sistemi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sanitari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europei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sono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crisi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 La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prospettiva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del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Consiglio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Europeo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degli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Ordini</a:t>
            </a:r>
            <a:r>
              <a:rPr lang="en-US" sz="2800" b="1" dirty="0">
                <a:solidFill>
                  <a:srgbClr val="004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dei Medici (CEOM)</a:t>
            </a:r>
            <a:endParaRPr lang="en-US" sz="2800" dirty="0">
              <a:solidFill>
                <a:srgbClr val="0042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72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Altri </a:t>
            </a:r>
            <a:endParaRPr lang="fr-FR" sz="28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0AC6B24C-78AC-E8D2-4277-4F5813E30ED0}"/>
              </a:ext>
            </a:extLst>
          </p:cNvPr>
          <p:cNvSpPr txBox="1">
            <a:spLocks/>
          </p:cNvSpPr>
          <p:nvPr/>
        </p:nvSpPr>
        <p:spPr>
          <a:xfrm>
            <a:off x="595773" y="1346054"/>
            <a:ext cx="11000453" cy="4561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pazienti dovrebbero essere trattati secondo i concetti bioetici di beneficenza/non maleficenza, autonomia/libertà, equità/utilitarismo e giustizia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mancanza di risorse finanziarie e le gravi crisi sociali ed economiche stanno portando all'adozione di misure drastiche. Alcune di esse mettono in discussione il codice deontologico e persino il rapporto medico-paziente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cap="all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È necessario pianificare, attivare livelli di emergenza, razionalizzare e creare meccanismi di giustizia ed equità, con la massima trasparenza, nella difesa dei principi etici e deontologici della Medicina (prevenire il task </a:t>
            </a:r>
            <a:r>
              <a:rPr lang="it-IT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shifting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cap="all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11">
            <a:extLst>
              <a:ext uri="{FF2B5EF4-FFF2-40B4-BE49-F238E27FC236}">
                <a16:creationId xmlns:a16="http://schemas.microsoft.com/office/drawing/2014/main" id="{2060BC97-5827-7ACF-191C-A918F138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F8291A33-6D99-C813-6759-00DFE01392F2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130" name="Espace réservé du numéro de diapositive 3">
            <a:extLst>
              <a:ext uri="{FF2B5EF4-FFF2-40B4-BE49-F238E27FC236}">
                <a16:creationId xmlns:a16="http://schemas.microsoft.com/office/drawing/2014/main" id="{F279B412-096F-320A-EDCD-B3003CB5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74276" y="6329364"/>
            <a:ext cx="373063" cy="36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11CCB6-DD71-44B6-8C02-22E889F9DBFF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365DA-B513-F1BC-CAC8-D9C7401EA596}"/>
              </a:ext>
            </a:extLst>
          </p:cNvPr>
          <p:cNvSpPr txBox="1"/>
          <p:nvPr/>
        </p:nvSpPr>
        <p:spPr>
          <a:xfrm>
            <a:off x="1006679" y="553565"/>
            <a:ext cx="10435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0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CONCLUSIONI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66DA6D7-4FC1-2EB0-A67E-CFC0276E2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310179"/>
              </p:ext>
            </p:extLst>
          </p:nvPr>
        </p:nvGraphicFramePr>
        <p:xfrm>
          <a:off x="369870" y="2066114"/>
          <a:ext cx="11072713" cy="423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8BFA76F-07D9-141B-A4B4-BD78EB79B725}"/>
              </a:ext>
            </a:extLst>
          </p:cNvPr>
          <p:cNvSpPr txBox="1"/>
          <p:nvPr/>
        </p:nvSpPr>
        <p:spPr>
          <a:xfrm>
            <a:off x="465709" y="1199895"/>
            <a:ext cx="1137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È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necessario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riscrivere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la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storia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77C828-A2B2-41D5-1440-BAE871FAAC40}"/>
              </a:ext>
            </a:extLst>
          </p:cNvPr>
          <p:cNvSpPr txBox="1"/>
          <p:nvPr/>
        </p:nvSpPr>
        <p:spPr>
          <a:xfrm>
            <a:off x="465709" y="1658886"/>
            <a:ext cx="1137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È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necessario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riscostruire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Sistemi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Sanitari (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reinventarli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00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11">
            <a:extLst>
              <a:ext uri="{FF2B5EF4-FFF2-40B4-BE49-F238E27FC236}">
                <a16:creationId xmlns:a16="http://schemas.microsoft.com/office/drawing/2014/main" id="{2060BC97-5827-7ACF-191C-A918F138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F8291A33-6D99-C813-6759-00DFE01392F2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130" name="Espace réservé du numéro de diapositive 3">
            <a:extLst>
              <a:ext uri="{FF2B5EF4-FFF2-40B4-BE49-F238E27FC236}">
                <a16:creationId xmlns:a16="http://schemas.microsoft.com/office/drawing/2014/main" id="{F279B412-096F-320A-EDCD-B3003CB5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074276" y="6329364"/>
            <a:ext cx="373063" cy="365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11CCB6-DD71-44B6-8C02-22E889F9DBFF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2365DA-B513-F1BC-CAC8-D9C7401EA596}"/>
              </a:ext>
            </a:extLst>
          </p:cNvPr>
          <p:cNvSpPr txBox="1"/>
          <p:nvPr/>
        </p:nvSpPr>
        <p:spPr>
          <a:xfrm>
            <a:off x="1006679" y="553565"/>
            <a:ext cx="10435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0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CONCLUSIONI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66DA6D7-4FC1-2EB0-A67E-CFC0276E2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896314"/>
              </p:ext>
            </p:extLst>
          </p:nvPr>
        </p:nvGraphicFramePr>
        <p:xfrm>
          <a:off x="559643" y="1199896"/>
          <a:ext cx="11072713" cy="423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25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11453-C495-6408-D1C6-75D26D4DEF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25024" y="1451150"/>
            <a:ext cx="5598856" cy="381493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Carenza di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medici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(e di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altri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professionisti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sanitari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Budget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esigui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Scelte</a:t>
            </a:r>
            <a:r>
              <a:rPr lang="en-U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politiche</a:t>
            </a:r>
            <a:r>
              <a:rPr lang="en-U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sbagliate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Problemi</a:t>
            </a: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comuni</a:t>
            </a: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 in quasi tutti i </a:t>
            </a:r>
            <a:r>
              <a:rPr lang="fr-FR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Paesi</a:t>
            </a: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europei</a:t>
            </a:r>
            <a:endParaRPr lang="fr-FR" sz="28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2768286-A3C9-55E1-12CC-307E922353DF}"/>
              </a:ext>
            </a:extLst>
          </p:cNvPr>
          <p:cNvGrpSpPr/>
          <p:nvPr/>
        </p:nvGrpSpPr>
        <p:grpSpPr>
          <a:xfrm>
            <a:off x="568120" y="950638"/>
            <a:ext cx="6635721" cy="3929746"/>
            <a:chOff x="568120" y="950638"/>
            <a:chExt cx="6635721" cy="392974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71F39116-0941-96B5-F86B-19D997145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120" y="950638"/>
              <a:ext cx="5281895" cy="3801159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2D11F16-44F9-A2CA-FB68-04B4139E6488}"/>
                </a:ext>
              </a:extLst>
            </p:cNvPr>
            <p:cNvSpPr txBox="1"/>
            <p:nvPr/>
          </p:nvSpPr>
          <p:spPr>
            <a:xfrm>
              <a:off x="1106129" y="4695718"/>
              <a:ext cx="6097712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600" dirty="0"/>
                <a:t>https://www.remessaonline.com.br/blog/wp-content/uploads/2021/07/Europa-1170x842.jpg.optimal.jpg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5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11453-C495-6408-D1C6-75D26D4DEF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3504" y="791006"/>
            <a:ext cx="11000453" cy="5135225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Ritardi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nelle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diagnosi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oncologiche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Peggioramento delle condizioni di salute nei pazienti con malattie croniche e comorbilità multiple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Aumento della durata media della vita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fr-FR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crisi</a:t>
            </a: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sanitaria</a:t>
            </a: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 post Covid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250338E-E294-7A93-FC3B-80EEE358F87F}"/>
              </a:ext>
            </a:extLst>
          </p:cNvPr>
          <p:cNvGrpSpPr/>
          <p:nvPr/>
        </p:nvGrpSpPr>
        <p:grpSpPr>
          <a:xfrm>
            <a:off x="1011455" y="2621937"/>
            <a:ext cx="11000453" cy="3519354"/>
            <a:chOff x="1011455" y="2621937"/>
            <a:chExt cx="11000453" cy="3519354"/>
          </a:xfrm>
        </p:grpSpPr>
        <p:sp>
          <p:nvSpPr>
            <p:cNvPr id="7" name="Espace réservé du contenu 2">
              <a:extLst>
                <a:ext uri="{FF2B5EF4-FFF2-40B4-BE49-F238E27FC236}">
                  <a16:creationId xmlns:a16="http://schemas.microsoft.com/office/drawing/2014/main" id="{3495574A-C958-E9C1-3EA0-EBD495DA78FC}"/>
                </a:ext>
              </a:extLst>
            </p:cNvPr>
            <p:cNvSpPr txBox="1">
              <a:spLocks/>
            </p:cNvSpPr>
            <p:nvPr/>
          </p:nvSpPr>
          <p:spPr>
            <a:xfrm>
              <a:off x="1011455" y="2621937"/>
              <a:ext cx="11000453" cy="35193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Font typeface="Arial" panose="020B0604020202020204" pitchFamily="34" charset="0"/>
                <a:buNone/>
                <a:defRPr/>
              </a:pPr>
              <a:endPara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indent="0" algn="just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sz="20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Associate a </a:t>
              </a:r>
            </a:p>
            <a:p>
              <a:pPr marL="0" indent="0" algn="just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1" algn="just">
                <a:lnSpc>
                  <a:spcPct val="150000"/>
                </a:lnSpc>
                <a:buFontTx/>
                <a:buChar char="-"/>
                <a:defRPr/>
              </a:pPr>
              <a:r>
                <a:rPr lang="en-US" sz="1800" dirty="0" err="1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Peggioramento</a:t>
              </a:r>
              <a:r>
                <a:rPr lang="en-US" sz="18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delle</a:t>
              </a:r>
              <a:r>
                <a:rPr lang="en-US" sz="18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condizioni</a:t>
              </a:r>
              <a:r>
                <a:rPr lang="en-US" sz="18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1800" dirty="0" err="1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lavoro</a:t>
              </a:r>
              <a:endParaRPr lang="en-US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1" algn="just">
                <a:lnSpc>
                  <a:spcPct val="150000"/>
                </a:lnSpc>
                <a:buFontTx/>
                <a:buChar char="-"/>
                <a:defRPr/>
              </a:pPr>
              <a:r>
                <a:rPr lang="en-US" sz="18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Carenza di </a:t>
              </a:r>
              <a:r>
                <a:rPr lang="en-US" sz="1800" dirty="0" err="1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risorse</a:t>
              </a:r>
              <a:r>
                <a:rPr lang="en-US" sz="18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lvl="1" algn="just">
                <a:lnSpc>
                  <a:spcPct val="150000"/>
                </a:lnSpc>
                <a:buFontTx/>
                <a:buChar char="-"/>
                <a:defRPr/>
              </a:pPr>
              <a:r>
                <a:rPr lang="en-US" sz="1800" dirty="0" err="1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Sovraccarico</a:t>
              </a:r>
              <a:r>
                <a:rPr lang="en-US" sz="18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di </a:t>
              </a:r>
              <a:r>
                <a:rPr lang="en-US" sz="1800" dirty="0" err="1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lavoro</a:t>
              </a:r>
              <a:endParaRPr lang="en-US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1" algn="just">
                <a:lnSpc>
                  <a:spcPct val="150000"/>
                </a:lnSpc>
                <a:buFontTx/>
                <a:buChar char="-"/>
                <a:defRPr/>
              </a:pPr>
              <a:r>
                <a:rPr lang="it-IT" sz="1800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Compensazione economica molto scarsa</a:t>
              </a:r>
              <a:endParaRPr lang="en-US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buFont typeface="Arial" charset="0"/>
                <a:buChar char="•"/>
                <a:defRPr/>
              </a:pP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Seta: Para Baixo 4">
              <a:extLst>
                <a:ext uri="{FF2B5EF4-FFF2-40B4-BE49-F238E27FC236}">
                  <a16:creationId xmlns:a16="http://schemas.microsoft.com/office/drawing/2014/main" id="{BE7AFADE-805A-999E-0A8F-17EDA637457D}"/>
                </a:ext>
              </a:extLst>
            </p:cNvPr>
            <p:cNvSpPr/>
            <p:nvPr/>
          </p:nvSpPr>
          <p:spPr>
            <a:xfrm>
              <a:off x="3490452" y="3344956"/>
              <a:ext cx="678425" cy="5587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1416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11453-C495-6408-D1C6-75D26D4DEF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511" y="875050"/>
            <a:ext cx="11000453" cy="5135225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endParaRPr lang="en-US" sz="18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it-IT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Crollo dell'assistenza sanitaria di base ha compromesso l'accesso dei pazienti alle cure mediche. </a:t>
            </a:r>
            <a:endParaRPr lang="en-US" sz="18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it-IT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Crollo delle capacità di ricovero e di emergenza</a:t>
            </a:r>
            <a:endParaRPr lang="en-US" sz="18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it-IT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Peggioramento delle condizioni psico-sociali dei professionisti</a:t>
            </a:r>
            <a:r>
              <a:rPr lang="en-US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it-IT" sz="18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Dimissioni dei professionisti sanitari dal sistema sanitario nazionale (trasferimento nel settore privato) 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fr-FR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crisi</a:t>
            </a: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sanitaria</a:t>
            </a:r>
            <a:r>
              <a:rPr lang="fr-FR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 post Covid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0EB734D-E5AC-487B-D96D-FB16E4263D39}"/>
              </a:ext>
            </a:extLst>
          </p:cNvPr>
          <p:cNvGrpSpPr/>
          <p:nvPr/>
        </p:nvGrpSpPr>
        <p:grpSpPr>
          <a:xfrm>
            <a:off x="3588774" y="1029929"/>
            <a:ext cx="7384026" cy="4953021"/>
            <a:chOff x="3588774" y="1029929"/>
            <a:chExt cx="7384026" cy="4953021"/>
          </a:xfrm>
        </p:grpSpPr>
        <p:sp>
          <p:nvSpPr>
            <p:cNvPr id="2" name="Seta: Para Baixo 1">
              <a:extLst>
                <a:ext uri="{FF2B5EF4-FFF2-40B4-BE49-F238E27FC236}">
                  <a16:creationId xmlns:a16="http://schemas.microsoft.com/office/drawing/2014/main" id="{89603188-E76D-A7F0-463D-908496DDC4F8}"/>
                </a:ext>
              </a:extLst>
            </p:cNvPr>
            <p:cNvSpPr/>
            <p:nvPr/>
          </p:nvSpPr>
          <p:spPr>
            <a:xfrm>
              <a:off x="3588774" y="1029929"/>
              <a:ext cx="678425" cy="5587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885E48B-703D-8C00-0111-1F148215E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6748" y="4050911"/>
              <a:ext cx="2576052" cy="1932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0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11453-C495-6408-D1C6-75D26D4DEF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8120" y="1623172"/>
            <a:ext cx="11000453" cy="381493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Numero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insufficiente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medici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formazione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Scarsa attrattività del Sistema Sanitario pubblico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en-US" sz="20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Cattive</a:t>
            </a:r>
            <a:r>
              <a:rPr lang="en-U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condizioni</a:t>
            </a:r>
            <a:r>
              <a:rPr lang="en-US" sz="2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lavoro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Difficoltà di progressione di carriera e di sviluppo nelle aree tecnologiche e diagnostiche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Quali sono i grandi problemi della sanità oggi? </a:t>
            </a:r>
            <a:endParaRPr lang="fr-FR" sz="28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E961F4-3889-A895-44F3-34FC09B41BE0}"/>
              </a:ext>
            </a:extLst>
          </p:cNvPr>
          <p:cNvSpPr txBox="1"/>
          <p:nvPr/>
        </p:nvSpPr>
        <p:spPr>
          <a:xfrm>
            <a:off x="2990773" y="901600"/>
            <a:ext cx="551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Demografia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4557FF5-EA83-AF91-A0A9-F66C74E23481}"/>
              </a:ext>
            </a:extLst>
          </p:cNvPr>
          <p:cNvGrpSpPr/>
          <p:nvPr/>
        </p:nvGrpSpPr>
        <p:grpSpPr>
          <a:xfrm>
            <a:off x="7699544" y="1620440"/>
            <a:ext cx="4384301" cy="2274629"/>
            <a:chOff x="7699544" y="1698228"/>
            <a:chExt cx="4384301" cy="2274629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E000318F-35DA-B447-9BBA-337B13FA1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2199" y="1698228"/>
              <a:ext cx="2857500" cy="2238375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7DABDED-AB0F-F0E5-739D-3F5CD3389AED}"/>
                </a:ext>
              </a:extLst>
            </p:cNvPr>
            <p:cNvSpPr txBox="1"/>
            <p:nvPr/>
          </p:nvSpPr>
          <p:spPr>
            <a:xfrm>
              <a:off x="7699544" y="3788191"/>
              <a:ext cx="4384301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600" dirty="0"/>
                <a:t>https://knowltonconnect.denison.edu/blog/2022/10/17/exploring-4-uncommon-exciting-healthcare-careers/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11453-C495-6408-D1C6-75D26D4DEF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8959" y="1500134"/>
            <a:ext cx="11000453" cy="238854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Deterioramento delle condizioni economiche e sociali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Peggioramento delle condizioni di lavoro </a:t>
            </a:r>
            <a:endParaRPr lang="en-US" sz="2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Orari di lavoro extra </a:t>
            </a:r>
            <a:endParaRPr lang="en-US" sz="2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 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Salari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bassi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1118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Quali sono i grandi problemi della sanità oggi? </a:t>
            </a:r>
            <a:endParaRPr lang="fr-FR" sz="28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fr-FR" sz="28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E961F4-3889-A895-44F3-34FC09B41BE0}"/>
              </a:ext>
            </a:extLst>
          </p:cNvPr>
          <p:cNvSpPr txBox="1"/>
          <p:nvPr/>
        </p:nvSpPr>
        <p:spPr>
          <a:xfrm>
            <a:off x="2949677" y="903812"/>
            <a:ext cx="551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Violenza/burnout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16C3ED9-3746-9E64-CDBC-2FED963546C1}"/>
              </a:ext>
            </a:extLst>
          </p:cNvPr>
          <p:cNvGrpSpPr/>
          <p:nvPr/>
        </p:nvGrpSpPr>
        <p:grpSpPr>
          <a:xfrm>
            <a:off x="2532248" y="3628811"/>
            <a:ext cx="6350754" cy="2727539"/>
            <a:chOff x="2532248" y="3628811"/>
            <a:chExt cx="6350754" cy="2727539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BEA69D4C-3C35-35F9-EBE3-3327EF602D04}"/>
                </a:ext>
              </a:extLst>
            </p:cNvPr>
            <p:cNvGrpSpPr/>
            <p:nvPr/>
          </p:nvGrpSpPr>
          <p:grpSpPr>
            <a:xfrm>
              <a:off x="2532248" y="4585375"/>
              <a:ext cx="6350754" cy="1770975"/>
              <a:chOff x="2488447" y="4212282"/>
              <a:chExt cx="6350754" cy="1770975"/>
            </a:xfrm>
          </p:grpSpPr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FC7CBFC6-F969-3300-EBFC-117F8C91B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4818" y="4330823"/>
                <a:ext cx="1652434" cy="1652434"/>
              </a:xfrm>
              <a:prstGeom prst="rect">
                <a:avLst/>
              </a:prstGeom>
            </p:spPr>
          </p:pic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208A6694-3C3F-F309-E228-389DFA911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9231" y="4212282"/>
                <a:ext cx="3939970" cy="16524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  <a:defRPr/>
                </a:pPr>
                <a:r>
                  <a:rPr lang="it-IT" sz="2000" dirty="0">
                    <a:solidFill>
                      <a:srgbClr val="0070C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Gli operatori sanitari si trovano ad affrontare un forte aumento della violenza/</a:t>
                </a: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burnout.</a:t>
                </a:r>
              </a:p>
              <a:p>
                <a:pPr marL="0" indent="0" algn="just">
                  <a:lnSpc>
                    <a:spcPct val="150000"/>
                  </a:lnSpc>
                  <a:buNone/>
                  <a:defRPr/>
                </a:pPr>
                <a:endParaRPr lang="en-US" sz="20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buFont typeface="Arial" charset="0"/>
                  <a:buChar char="•"/>
                  <a:defRPr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EA37E91-0FC3-AE74-55CC-ABF7ADAB97FC}"/>
                  </a:ext>
                </a:extLst>
              </p:cNvPr>
              <p:cNvSpPr txBox="1"/>
              <p:nvPr/>
            </p:nvSpPr>
            <p:spPr>
              <a:xfrm>
                <a:off x="2488447" y="5798591"/>
                <a:ext cx="2693153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PT" sz="600" dirty="0"/>
                  <a:t>https://www.istockphoto.com/pt/ilustra%C3%A7%C3%B5es/medical-burnout</a:t>
                </a:r>
              </a:p>
            </p:txBody>
          </p:sp>
        </p:grpSp>
        <p:sp>
          <p:nvSpPr>
            <p:cNvPr id="13" name="Seta: Para Baixo 12">
              <a:extLst>
                <a:ext uri="{FF2B5EF4-FFF2-40B4-BE49-F238E27FC236}">
                  <a16:creationId xmlns:a16="http://schemas.microsoft.com/office/drawing/2014/main" id="{52E6FE78-E061-EE26-30D0-DAEC1B5305DF}"/>
                </a:ext>
              </a:extLst>
            </p:cNvPr>
            <p:cNvSpPr/>
            <p:nvPr/>
          </p:nvSpPr>
          <p:spPr>
            <a:xfrm>
              <a:off x="4768644" y="3628811"/>
              <a:ext cx="1877961" cy="9565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9579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11453-C495-6408-D1C6-75D26D4DEF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5773" y="1007007"/>
            <a:ext cx="11000453" cy="381493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Un’elevata percentuale di operatori sanitari è esposta a fattori di rischio fisico e psicologico sul posto di lavoro, le cui conseguenze sono dannose per se stessi e le loro famiglie, per la sicurezza dei pazienti e per la società in generale. </a:t>
            </a:r>
            <a:endParaRPr lang="en-US" sz="2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it-IT" sz="2000" cap="all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Le associazioni mediche europee riconoscono il burnout professionale come una forma di violenza socio-psicologica che i medici affrontano QUOTIDIANAMENTE sul posto di lavoro</a:t>
            </a:r>
            <a:r>
              <a:rPr lang="it-IT" sz="1400" dirty="0"/>
              <a:t>. </a:t>
            </a:r>
            <a:endParaRPr lang="en-US" sz="2000" cap="all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Quali sono i grandi problemi della sanità oggi? </a:t>
            </a:r>
            <a:endParaRPr lang="fr-FR" sz="28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468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11453-C495-6408-D1C6-75D26D4DEF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108" y="2249292"/>
            <a:ext cx="11000453" cy="3814937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Necessario rinnovarsi (Medicina del futuro). </a:t>
            </a:r>
            <a:endParaRPr lang="en-US" sz="20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Nuovi investimenti e nuove modalità di lavoro, che coinvolgono la TECNOLOGIA DIGITALE e l'INTELLIGENZA ARTIFICIALE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it-IT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Un accenno agli aspetti legali, sociali ed etici: la protezione dei dati. </a:t>
            </a:r>
            <a:endParaRPr lang="en-US" sz="2000" cap="all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1118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Adattamento al progresso tecnologico (digitale)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202096"/>
                </a:solidFill>
                <a:latin typeface="+mj-lt"/>
                <a:ea typeface="+mj-ea"/>
                <a:cs typeface="+mj-cs"/>
              </a:rPr>
              <a:t>e Intelligenza Artificiale</a:t>
            </a:r>
            <a:endParaRPr lang="fr-FR" sz="28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C89D4B7-F446-0EB1-96DE-222402E6D146}"/>
              </a:ext>
            </a:extLst>
          </p:cNvPr>
          <p:cNvGrpSpPr/>
          <p:nvPr/>
        </p:nvGrpSpPr>
        <p:grpSpPr>
          <a:xfrm>
            <a:off x="8059775" y="1257155"/>
            <a:ext cx="3886200" cy="1934621"/>
            <a:chOff x="8059775" y="1257155"/>
            <a:chExt cx="3886200" cy="1934621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D9739A16-84A7-4BB8-249A-7F46464A8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9775" y="1257155"/>
              <a:ext cx="3536451" cy="1785908"/>
            </a:xfrm>
            <a:prstGeom prst="rect">
              <a:avLst/>
            </a:prstGeom>
          </p:spPr>
        </p:pic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A6DD927-F820-0FD3-28C0-F701045612E5}"/>
                </a:ext>
              </a:extLst>
            </p:cNvPr>
            <p:cNvSpPr txBox="1"/>
            <p:nvPr/>
          </p:nvSpPr>
          <p:spPr>
            <a:xfrm>
              <a:off x="8059775" y="3007110"/>
              <a:ext cx="38862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600" dirty="0"/>
                <a:t>https://www.medicaldevice-network.com/wp-content/uploads/sites/23/2023/01/shutterstock_2118695231.jpg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16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Espace réservé du numéro de diapositive 3">
            <a:extLst>
              <a:ext uri="{FF2B5EF4-FFF2-40B4-BE49-F238E27FC236}">
                <a16:creationId xmlns:a16="http://schemas.microsoft.com/office/drawing/2014/main" id="{E667E61F-F56C-F68C-D8A9-8683C923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7950" y="6356350"/>
            <a:ext cx="523875" cy="365125"/>
          </a:xfrm>
          <a:solidFill>
            <a:schemeClr val="bg1"/>
          </a:solidFill>
          <a:ln>
            <a:solidFill>
              <a:srgbClr val="202096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5CED1-CB10-4F6E-A8A6-91A656CD7A35}" type="slidenum">
              <a:rPr lang="fr-FR" altLang="fr-FR" sz="1200">
                <a:solidFill>
                  <a:srgbClr val="202096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202096"/>
              </a:solidFill>
              <a:latin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A11453-C495-6408-D1C6-75D26D4DEF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5773" y="1105174"/>
            <a:ext cx="11000453" cy="42693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relazione al degrado dei servizi sanitari, i medici devono acquisire capacità di leadership</a:t>
            </a: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algn="just">
              <a:lnSpc>
                <a:spcPct val="150000"/>
              </a:lnSpc>
              <a:buNone/>
              <a:defRPr/>
            </a:pPr>
            <a:r>
              <a:rPr lang="en-US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16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Gestione clinica, pianificazione strategica, team building e marketing – per essere in grado di gestire diversi modelli e unità sanitarie</a:t>
            </a:r>
            <a:r>
              <a:rPr lang="en-US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it-IT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Competenze per gestire le risorse umane ed economiche e migliorare l'efficacia e la qualità dei servizi forniti ai pazienti</a:t>
            </a:r>
            <a:r>
              <a:rPr lang="en-US" sz="2000" cap="all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000" cap="all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C44F3B78-E028-7072-4851-F6D33D692693}"/>
              </a:ext>
            </a:extLst>
          </p:cNvPr>
          <p:cNvSpPr/>
          <p:nvPr/>
        </p:nvSpPr>
        <p:spPr>
          <a:xfrm>
            <a:off x="2243138" y="6511925"/>
            <a:ext cx="7823200" cy="88900"/>
          </a:xfrm>
          <a:prstGeom prst="roundRect">
            <a:avLst/>
          </a:prstGeom>
          <a:solidFill>
            <a:srgbClr val="202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9" name="Picture 11">
            <a:extLst>
              <a:ext uri="{FF2B5EF4-FFF2-40B4-BE49-F238E27FC236}">
                <a16:creationId xmlns:a16="http://schemas.microsoft.com/office/drawing/2014/main" id="{EDEB3ACA-E7F9-1B78-A0B4-5351E771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6015038"/>
            <a:ext cx="68421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ABF2ED-0951-283B-B992-B0DBFED70FC7}"/>
              </a:ext>
            </a:extLst>
          </p:cNvPr>
          <p:cNvSpPr txBox="1"/>
          <p:nvPr/>
        </p:nvSpPr>
        <p:spPr>
          <a:xfrm>
            <a:off x="1106129" y="143457"/>
            <a:ext cx="10158412" cy="54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PT" sz="2800" b="1" dirty="0" err="1">
                <a:solidFill>
                  <a:srgbClr val="202096"/>
                </a:solidFill>
                <a:latin typeface="+mj-lt"/>
                <a:ea typeface="+mj-ea"/>
                <a:cs typeface="+mj-cs"/>
              </a:rPr>
              <a:t>Leadership</a:t>
            </a:r>
            <a:endParaRPr lang="fr-FR" sz="2800" b="1" dirty="0">
              <a:solidFill>
                <a:srgbClr val="20209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918CD4-1D8A-413F-484D-402C6F2B153B}"/>
              </a:ext>
            </a:extLst>
          </p:cNvPr>
          <p:cNvSpPr txBox="1"/>
          <p:nvPr/>
        </p:nvSpPr>
        <p:spPr>
          <a:xfrm>
            <a:off x="595772" y="4002111"/>
            <a:ext cx="11000453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cap="all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 sviluppo della leadership è un modo per migliorare la qualità e la sicurezza dell’ Assistenza ai pazienti, il rapporto medico-paziente, le condizioni di lavoro, PER diminuire l'incidenza della violenza e del burnout e prevenire IL </a:t>
            </a:r>
            <a:r>
              <a:rPr lang="en-US" sz="1800" cap="all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task shifting.</a:t>
            </a:r>
            <a:endParaRPr lang="en-US" sz="1800" cap="all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783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Tema do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NZOUNGOU Daria (CNOM)</dc:creator>
  <cp:lastModifiedBy>Nunzia Napoleone</cp:lastModifiedBy>
  <cp:revision>46</cp:revision>
  <cp:lastPrinted>2023-10-18T16:21:31Z</cp:lastPrinted>
  <dcterms:created xsi:type="dcterms:W3CDTF">2023-03-15T18:20:55Z</dcterms:created>
  <dcterms:modified xsi:type="dcterms:W3CDTF">2023-10-19T12:32:25Z</dcterms:modified>
</cp:coreProperties>
</file>