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7"/>
  </p:notesMasterIdLst>
  <p:sldIdLst>
    <p:sldId id="256" r:id="rId2"/>
    <p:sldId id="302" r:id="rId3"/>
    <p:sldId id="304" r:id="rId4"/>
    <p:sldId id="305" r:id="rId5"/>
    <p:sldId id="306" r:id="rId6"/>
    <p:sldId id="307" r:id="rId7"/>
    <p:sldId id="308" r:id="rId8"/>
    <p:sldId id="309" r:id="rId9"/>
    <p:sldId id="303" r:id="rId10"/>
    <p:sldId id="310" r:id="rId11"/>
    <p:sldId id="311" r:id="rId12"/>
    <p:sldId id="257" r:id="rId13"/>
    <p:sldId id="348" r:id="rId14"/>
    <p:sldId id="349" r:id="rId15"/>
    <p:sldId id="351" r:id="rId16"/>
    <p:sldId id="350" r:id="rId17"/>
    <p:sldId id="352" r:id="rId18"/>
    <p:sldId id="313" r:id="rId19"/>
    <p:sldId id="312" r:id="rId20"/>
    <p:sldId id="315" r:id="rId21"/>
    <p:sldId id="342" r:id="rId22"/>
    <p:sldId id="341" r:id="rId23"/>
    <p:sldId id="316" r:id="rId24"/>
    <p:sldId id="317" r:id="rId25"/>
    <p:sldId id="320" r:id="rId26"/>
    <p:sldId id="318" r:id="rId27"/>
    <p:sldId id="319" r:id="rId28"/>
    <p:sldId id="321" r:id="rId29"/>
    <p:sldId id="322" r:id="rId30"/>
    <p:sldId id="323" r:id="rId31"/>
    <p:sldId id="324" r:id="rId32"/>
    <p:sldId id="325" r:id="rId33"/>
    <p:sldId id="326" r:id="rId34"/>
    <p:sldId id="331" r:id="rId35"/>
    <p:sldId id="332" r:id="rId36"/>
    <p:sldId id="333" r:id="rId37"/>
    <p:sldId id="338" r:id="rId38"/>
    <p:sldId id="334" r:id="rId39"/>
    <p:sldId id="335" r:id="rId40"/>
    <p:sldId id="343" r:id="rId41"/>
    <p:sldId id="337" r:id="rId42"/>
    <p:sldId id="339" r:id="rId43"/>
    <p:sldId id="344" r:id="rId44"/>
    <p:sldId id="345" r:id="rId45"/>
    <p:sldId id="340" r:id="rId46"/>
    <p:sldId id="346" r:id="rId47"/>
    <p:sldId id="261" r:id="rId48"/>
    <p:sldId id="262" r:id="rId49"/>
    <p:sldId id="263" r:id="rId50"/>
    <p:sldId id="265" r:id="rId51"/>
    <p:sldId id="266" r:id="rId52"/>
    <p:sldId id="267" r:id="rId53"/>
    <p:sldId id="268" r:id="rId54"/>
    <p:sldId id="269" r:id="rId55"/>
    <p:sldId id="270" r:id="rId56"/>
    <p:sldId id="271" r:id="rId57"/>
    <p:sldId id="272" r:id="rId58"/>
    <p:sldId id="273" r:id="rId59"/>
    <p:sldId id="274" r:id="rId60"/>
    <p:sldId id="275" r:id="rId61"/>
    <p:sldId id="276" r:id="rId62"/>
    <p:sldId id="277" r:id="rId63"/>
    <p:sldId id="278" r:id="rId64"/>
    <p:sldId id="279" r:id="rId65"/>
    <p:sldId id="280" r:id="rId66"/>
    <p:sldId id="281" r:id="rId67"/>
    <p:sldId id="282" r:id="rId68"/>
    <p:sldId id="283" r:id="rId69"/>
    <p:sldId id="284" r:id="rId70"/>
    <p:sldId id="285" r:id="rId71"/>
    <p:sldId id="286" r:id="rId72"/>
    <p:sldId id="288" r:id="rId73"/>
    <p:sldId id="289" r:id="rId74"/>
    <p:sldId id="290" r:id="rId75"/>
    <p:sldId id="291" r:id="rId76"/>
    <p:sldId id="292" r:id="rId77"/>
    <p:sldId id="293" r:id="rId78"/>
    <p:sldId id="294" r:id="rId79"/>
    <p:sldId id="295" r:id="rId80"/>
    <p:sldId id="296" r:id="rId81"/>
    <p:sldId id="298" r:id="rId82"/>
    <p:sldId id="299" r:id="rId83"/>
    <p:sldId id="300" r:id="rId84"/>
    <p:sldId id="301" r:id="rId85"/>
    <p:sldId id="347" r:id="rId8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FDD"/>
          </a:solidFill>
        </a:fill>
      </a:tcStyle>
    </a:wholeTbl>
    <a:band2H>
      <a:tcTxStyle/>
      <a:tcStyle>
        <a:tcBdr/>
        <a:fill>
          <a:solidFill>
            <a:srgbClr val="EEF0E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1D0"/>
          </a:solidFill>
        </a:fill>
      </a:tcStyle>
    </a:wholeTbl>
    <a:band2H>
      <a:tcTxStyle/>
      <a:tcStyle>
        <a:tcBdr/>
        <a:fill>
          <a:solidFill>
            <a:srgbClr val="EBE9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CECD"/>
          </a:solidFill>
        </a:fill>
      </a:tcStyle>
    </a:wholeTbl>
    <a:band2H>
      <a:tcTxStyle/>
      <a:tcStyle>
        <a:tcBdr/>
        <a:fill>
          <a:solidFill>
            <a:srgbClr val="EBE8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29293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292934"/>
      </a:tcTxStyle>
      <a:tcStyle>
        <a:tcBdr>
          <a:left>
            <a:ln w="12700" cap="flat">
              <a:noFill/>
              <a:miter lim="400000"/>
            </a:ln>
          </a:left>
          <a:right>
            <a:ln w="12700" cap="flat">
              <a:noFill/>
              <a:miter lim="400000"/>
            </a:ln>
          </a:right>
          <a:top>
            <a:ln w="50800" cap="flat">
              <a:solidFill>
                <a:srgbClr val="292934"/>
              </a:solidFill>
              <a:prstDash val="solid"/>
              <a:round/>
            </a:ln>
          </a:top>
          <a:bottom>
            <a:ln w="25400" cap="flat">
              <a:solidFill>
                <a:srgbClr val="292934"/>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292934"/>
              </a:solidFill>
              <a:prstDash val="solid"/>
              <a:round/>
            </a:ln>
          </a:top>
          <a:bottom>
            <a:ln w="25400" cap="flat">
              <a:solidFill>
                <a:srgbClr val="29293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C"/>
          </a:solidFill>
        </a:fill>
      </a:tcStyle>
    </a:wholeTbl>
    <a:band2H>
      <a:tcTxStyle/>
      <a:tcStyle>
        <a:tcBdr/>
        <a:fill>
          <a:solidFill>
            <a:srgbClr val="E7E7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92934"/>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92934"/>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92934"/>
          </a:solidFill>
        </a:fill>
      </a:tcStyle>
    </a:firstRow>
  </a:tblStyle>
  <a:tblStyle styleId="{2708684C-4D16-4618-839F-0558EEFCDFE6}" styleName="">
    <a:tblBg/>
    <a:wholeTbl>
      <a:tcTxStyle b="off" i="off">
        <a:font>
          <a:latin typeface="Arial"/>
          <a:ea typeface="Arial"/>
          <a:cs typeface="Arial"/>
        </a:font>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solidFill>
            <a:srgbClr val="292934">
              <a:alpha val="20000"/>
            </a:srgbClr>
          </a:solidFill>
        </a:fill>
      </a:tcStyle>
    </a:wholeTbl>
    <a:band2H>
      <a:tcTxStyle/>
      <a:tcStyle>
        <a:tcBdr/>
        <a:fill>
          <a:solidFill>
            <a:srgbClr val="FFFFFF"/>
          </a:solidFill>
        </a:fill>
      </a:tcStyle>
    </a:band2H>
    <a:firstCol>
      <a:tcTxStyle b="on" i="off">
        <a:font>
          <a:latin typeface="Arial"/>
          <a:ea typeface="Arial"/>
          <a:cs typeface="Arial"/>
        </a:font>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solidFill>
            <a:srgbClr val="292934">
              <a:alpha val="20000"/>
            </a:srgbClr>
          </a:solidFill>
        </a:fill>
      </a:tcStyle>
    </a:firstCol>
    <a:lastRow>
      <a:tcTxStyle b="on" i="off">
        <a:font>
          <a:latin typeface="Arial"/>
          <a:ea typeface="Arial"/>
          <a:cs typeface="Arial"/>
        </a:font>
        <a:srgbClr val="292934"/>
      </a:tcTxStyle>
      <a:tcStyle>
        <a:tcBdr>
          <a:left>
            <a:ln w="12700" cap="flat">
              <a:solidFill>
                <a:srgbClr val="292934"/>
              </a:solidFill>
              <a:prstDash val="solid"/>
              <a:round/>
            </a:ln>
          </a:left>
          <a:right>
            <a:ln w="12700" cap="flat">
              <a:solidFill>
                <a:srgbClr val="292934"/>
              </a:solidFill>
              <a:prstDash val="solid"/>
              <a:round/>
            </a:ln>
          </a:right>
          <a:top>
            <a:ln w="508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noFill/>
        </a:fill>
      </a:tcStyle>
    </a:lastRow>
    <a:firstRow>
      <a:tcTxStyle b="on" i="off">
        <a:font>
          <a:latin typeface="Arial"/>
          <a:ea typeface="Arial"/>
          <a:cs typeface="Arial"/>
        </a:font>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254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3" d="100"/>
          <a:sy n="103" d="100"/>
        </p:scale>
        <p:origin x="912"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xfrm>
            <a:off x="1143000" y="685800"/>
            <a:ext cx="4572000" cy="3429000"/>
          </a:xfrm>
          <a:prstGeom prst="rect">
            <a:avLst/>
          </a:prstGeom>
        </p:spPr>
        <p:txBody>
          <a:bodyPr/>
          <a:lstStyle/>
          <a:p>
            <a:endParaRPr/>
          </a:p>
        </p:txBody>
      </p:sp>
      <p:sp>
        <p:nvSpPr>
          <p:cNvPr id="106" name="Shape 10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87206184"/>
      </p:ext>
    </p:extLst>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13" name="Testo titolo"/>
          <p:cNvSpPr txBox="1">
            <a:spLocks noGrp="1"/>
          </p:cNvSpPr>
          <p:nvPr>
            <p:ph type="title"/>
          </p:nvPr>
        </p:nvSpPr>
        <p:spPr>
          <a:xfrm>
            <a:off x="685800" y="1371600"/>
            <a:ext cx="7848600" cy="1927225"/>
          </a:xfrm>
          <a:prstGeom prst="rect">
            <a:avLst/>
          </a:prstGeom>
        </p:spPr>
        <p:txBody>
          <a:bodyPr anchor="b"/>
          <a:lstStyle>
            <a:lvl1pPr>
              <a:defRPr sz="5400" cap="all"/>
            </a:lvl1pPr>
          </a:lstStyle>
          <a:p>
            <a:r>
              <a:t>Testo titolo</a:t>
            </a:r>
          </a:p>
        </p:txBody>
      </p:sp>
      <p:sp>
        <p:nvSpPr>
          <p:cNvPr id="14" name="Corpo livello uno…"/>
          <p:cNvSpPr txBox="1">
            <a:spLocks noGrp="1"/>
          </p:cNvSpPr>
          <p:nvPr>
            <p:ph type="body" sz="quarter" idx="1"/>
          </p:nvPr>
        </p:nvSpPr>
        <p:spPr>
          <a:xfrm>
            <a:off x="685800" y="3505200"/>
            <a:ext cx="6400800" cy="1752600"/>
          </a:xfrm>
          <a:prstGeom prst="rect">
            <a:avLst/>
          </a:prstGeom>
        </p:spPr>
        <p:txBody>
          <a:bodyPr/>
          <a:lstStyle>
            <a:lvl1pPr marL="0" indent="0">
              <a:buClrTx/>
              <a:buSzTx/>
              <a:buFontTx/>
              <a:buNone/>
              <a:defRPr>
                <a:solidFill>
                  <a:srgbClr val="57576E"/>
                </a:solidFill>
              </a:defRPr>
            </a:lvl1pPr>
            <a:lvl2pPr marL="0" indent="457200">
              <a:buClrTx/>
              <a:buSzTx/>
              <a:buFontTx/>
              <a:buNone/>
              <a:defRPr>
                <a:solidFill>
                  <a:srgbClr val="57576E"/>
                </a:solidFill>
              </a:defRPr>
            </a:lvl2pPr>
            <a:lvl3pPr marL="0" indent="914400">
              <a:buClrTx/>
              <a:buSzTx/>
              <a:buFontTx/>
              <a:buNone/>
              <a:defRPr>
                <a:solidFill>
                  <a:srgbClr val="57576E"/>
                </a:solidFill>
              </a:defRPr>
            </a:lvl3pPr>
            <a:lvl4pPr marL="0" indent="1371600">
              <a:buClrTx/>
              <a:buSzTx/>
              <a:buFontTx/>
              <a:buNone/>
              <a:defRPr>
                <a:solidFill>
                  <a:srgbClr val="57576E"/>
                </a:solidFill>
              </a:defRPr>
            </a:lvl4pPr>
            <a:lvl5pPr marL="0" indent="1828800">
              <a:buClrTx/>
              <a:buSzTx/>
              <a:buFontTx/>
              <a:buNone/>
              <a:defRPr>
                <a:solidFill>
                  <a:srgbClr val="57576E"/>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5" name="Straight Connector 7"/>
          <p:cNvSpPr/>
          <p:nvPr/>
        </p:nvSpPr>
        <p:spPr>
          <a:xfrm>
            <a:off x="685799" y="3398519"/>
            <a:ext cx="7848601" cy="1590"/>
          </a:xfrm>
          <a:prstGeom prst="line">
            <a:avLst/>
          </a:prstGeom>
          <a:ln w="19050">
            <a:solidFill>
              <a:srgbClr val="D2533C"/>
            </a:solidFill>
          </a:ln>
        </p:spPr>
        <p:txBody>
          <a:bodyPr lIns="45719" rIns="45719"/>
          <a:lstStyle/>
          <a:p>
            <a:endParaRPr/>
          </a:p>
        </p:txBody>
      </p:sp>
      <p:sp>
        <p:nvSpPr>
          <p:cNvPr id="1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3" name="Testo titolo"/>
          <p:cNvSpPr txBox="1">
            <a:spLocks noGrp="1"/>
          </p:cNvSpPr>
          <p:nvPr>
            <p:ph type="title"/>
          </p:nvPr>
        </p:nvSpPr>
        <p:spPr>
          <a:prstGeom prst="rect">
            <a:avLst/>
          </a:prstGeom>
        </p:spPr>
        <p:txBody>
          <a:bodyPr/>
          <a:lstStyle/>
          <a:p>
            <a:r>
              <a:t>Testo titolo</a:t>
            </a:r>
          </a:p>
        </p:txBody>
      </p:sp>
      <p:sp>
        <p:nvSpPr>
          <p:cNvPr id="24"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Intestazione sezione">
    <p:bg>
      <p:bgPr>
        <a:solidFill>
          <a:srgbClr val="D2533C"/>
        </a:solidFill>
        <a:effectLst/>
      </p:bgPr>
    </p:bg>
    <p:spTree>
      <p:nvGrpSpPr>
        <p:cNvPr id="1" name=""/>
        <p:cNvGrpSpPr/>
        <p:nvPr/>
      </p:nvGrpSpPr>
      <p:grpSpPr>
        <a:xfrm>
          <a:off x="0" y="0"/>
          <a:ext cx="0" cy="0"/>
          <a:chOff x="0" y="0"/>
          <a:chExt cx="0" cy="0"/>
        </a:xfrm>
      </p:grpSpPr>
      <p:sp>
        <p:nvSpPr>
          <p:cNvPr id="32" name="Testo titolo"/>
          <p:cNvSpPr txBox="1">
            <a:spLocks noGrp="1"/>
          </p:cNvSpPr>
          <p:nvPr>
            <p:ph type="title"/>
          </p:nvPr>
        </p:nvSpPr>
        <p:spPr>
          <a:xfrm>
            <a:off x="722312" y="2362200"/>
            <a:ext cx="7772401" cy="2200275"/>
          </a:xfrm>
          <a:prstGeom prst="rect">
            <a:avLst/>
          </a:prstGeom>
        </p:spPr>
        <p:txBody>
          <a:bodyPr anchor="b"/>
          <a:lstStyle>
            <a:lvl1pPr>
              <a:defRPr sz="4800" cap="all">
                <a:solidFill>
                  <a:srgbClr val="F3F2DC"/>
                </a:solidFill>
              </a:defRPr>
            </a:lvl1pPr>
          </a:lstStyle>
          <a:p>
            <a:r>
              <a:t>Testo titolo</a:t>
            </a:r>
          </a:p>
        </p:txBody>
      </p:sp>
      <p:sp>
        <p:nvSpPr>
          <p:cNvPr id="33" name="Corpo livello uno…"/>
          <p:cNvSpPr txBox="1">
            <a:spLocks noGrp="1"/>
          </p:cNvSpPr>
          <p:nvPr>
            <p:ph type="body" sz="quarter" idx="1"/>
          </p:nvPr>
        </p:nvSpPr>
        <p:spPr>
          <a:xfrm>
            <a:off x="722312" y="4626864"/>
            <a:ext cx="7772401" cy="1500188"/>
          </a:xfrm>
          <a:prstGeom prst="rect">
            <a:avLst/>
          </a:prstGeom>
        </p:spPr>
        <p:txBody>
          <a:bodyPr/>
          <a:lstStyle>
            <a:lvl1pPr marL="0" indent="0">
              <a:buClrTx/>
              <a:buSzTx/>
              <a:buFontTx/>
              <a:buNone/>
              <a:defRPr>
                <a:solidFill>
                  <a:srgbClr val="F3F2DC"/>
                </a:solidFill>
              </a:defRPr>
            </a:lvl1pPr>
            <a:lvl2pPr marL="0" indent="457200">
              <a:buClrTx/>
              <a:buSzTx/>
              <a:buFontTx/>
              <a:buNone/>
              <a:defRPr>
                <a:solidFill>
                  <a:srgbClr val="F3F2DC"/>
                </a:solidFill>
              </a:defRPr>
            </a:lvl2pPr>
            <a:lvl3pPr marL="0" indent="914400">
              <a:buClrTx/>
              <a:buSzTx/>
              <a:buFontTx/>
              <a:buNone/>
              <a:defRPr>
                <a:solidFill>
                  <a:srgbClr val="F3F2DC"/>
                </a:solidFill>
              </a:defRPr>
            </a:lvl3pPr>
            <a:lvl4pPr marL="0" indent="1371600">
              <a:buClrTx/>
              <a:buSzTx/>
              <a:buFontTx/>
              <a:buNone/>
              <a:defRPr>
                <a:solidFill>
                  <a:srgbClr val="F3F2DC"/>
                </a:solidFill>
              </a:defRPr>
            </a:lvl4pPr>
            <a:lvl5pPr marL="0" indent="1828800">
              <a:buClrTx/>
              <a:buSzTx/>
              <a:buFontTx/>
              <a:buNone/>
              <a:defRPr>
                <a:solidFill>
                  <a:srgbClr val="F3F2DC"/>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4" name="Straight Connector 6"/>
          <p:cNvSpPr/>
          <p:nvPr/>
        </p:nvSpPr>
        <p:spPr>
          <a:xfrm>
            <a:off x="731519" y="4599431"/>
            <a:ext cx="7848601" cy="1590"/>
          </a:xfrm>
          <a:prstGeom prst="line">
            <a:avLst/>
          </a:prstGeom>
          <a:ln w="19050">
            <a:solidFill>
              <a:srgbClr val="F3F2DC"/>
            </a:solidFill>
          </a:ln>
        </p:spPr>
        <p:txBody>
          <a:bodyPr lIns="45719" rIns="45719"/>
          <a:lstStyle/>
          <a:p>
            <a:endParaRPr/>
          </a:p>
        </p:txBody>
      </p:sp>
      <p:sp>
        <p:nvSpPr>
          <p:cNvPr id="3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tenuto 2">
    <p:spTree>
      <p:nvGrpSpPr>
        <p:cNvPr id="1" name=""/>
        <p:cNvGrpSpPr/>
        <p:nvPr/>
      </p:nvGrpSpPr>
      <p:grpSpPr>
        <a:xfrm>
          <a:off x="0" y="0"/>
          <a:ext cx="0" cy="0"/>
          <a:chOff x="0" y="0"/>
          <a:chExt cx="0" cy="0"/>
        </a:xfrm>
      </p:grpSpPr>
      <p:sp>
        <p:nvSpPr>
          <p:cNvPr id="42" name="Testo titolo"/>
          <p:cNvSpPr txBox="1">
            <a:spLocks noGrp="1"/>
          </p:cNvSpPr>
          <p:nvPr>
            <p:ph type="title"/>
          </p:nvPr>
        </p:nvSpPr>
        <p:spPr>
          <a:prstGeom prst="rect">
            <a:avLst/>
          </a:prstGeom>
        </p:spPr>
        <p:txBody>
          <a:bodyPr/>
          <a:lstStyle/>
          <a:p>
            <a:r>
              <a:t>Testo titolo</a:t>
            </a:r>
          </a:p>
        </p:txBody>
      </p:sp>
      <p:sp>
        <p:nvSpPr>
          <p:cNvPr id="43" name="Corpo livello uno…"/>
          <p:cNvSpPr txBox="1">
            <a:spLocks noGrp="1"/>
          </p:cNvSpPr>
          <p:nvPr>
            <p:ph type="body" sz="half" idx="1"/>
          </p:nvPr>
        </p:nvSpPr>
        <p:spPr>
          <a:xfrm>
            <a:off x="457200" y="1673351"/>
            <a:ext cx="4038600" cy="4718305"/>
          </a:xfrm>
          <a:prstGeom prst="rect">
            <a:avLst/>
          </a:prstGeom>
        </p:spPr>
        <p:txBody>
          <a:bodyPr/>
          <a:lstStyle>
            <a:lvl1pPr>
              <a:spcBef>
                <a:spcPts val="600"/>
              </a:spcBef>
              <a:defRPr sz="2800"/>
            </a:lvl1pPr>
            <a:lvl2pPr marL="487680" indent="-213360">
              <a:spcBef>
                <a:spcPts val="600"/>
              </a:spcBef>
              <a:defRPr sz="2800"/>
            </a:lvl2pPr>
            <a:lvl3pPr marL="804672" indent="-256032">
              <a:spcBef>
                <a:spcPts val="600"/>
              </a:spcBef>
              <a:defRPr sz="2800"/>
            </a:lvl3pPr>
            <a:lvl4pPr marL="1107439" indent="-284480">
              <a:spcBef>
                <a:spcPts val="600"/>
              </a:spcBef>
              <a:defRPr sz="2800"/>
            </a:lvl4pPr>
            <a:lvl5pPr marL="1264919" indent="-213360">
              <a:spcBef>
                <a:spcPts val="600"/>
              </a:spcBef>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4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51" name="Testo titolo"/>
          <p:cNvSpPr txBox="1">
            <a:spLocks noGrp="1"/>
          </p:cNvSpPr>
          <p:nvPr>
            <p:ph type="title"/>
          </p:nvPr>
        </p:nvSpPr>
        <p:spPr>
          <a:prstGeom prst="rect">
            <a:avLst/>
          </a:prstGeom>
        </p:spPr>
        <p:txBody>
          <a:bodyPr/>
          <a:lstStyle/>
          <a:p>
            <a:r>
              <a:t>Testo titolo</a:t>
            </a:r>
          </a:p>
        </p:txBody>
      </p:sp>
      <p:sp>
        <p:nvSpPr>
          <p:cNvPr id="52" name="Corpo livello uno…"/>
          <p:cNvSpPr txBox="1">
            <a:spLocks noGrp="1"/>
          </p:cNvSpPr>
          <p:nvPr>
            <p:ph type="body" sz="quarter" idx="1"/>
          </p:nvPr>
        </p:nvSpPr>
        <p:spPr>
          <a:xfrm>
            <a:off x="457200" y="1676400"/>
            <a:ext cx="3931921" cy="639763"/>
          </a:xfrm>
          <a:prstGeom prst="rect">
            <a:avLst/>
          </a:prstGeom>
        </p:spPr>
        <p:txBody>
          <a:bodyPr anchor="ctr"/>
          <a:lstStyle>
            <a:lvl1pPr marL="0" indent="0" algn="ctr">
              <a:spcBef>
                <a:spcPts val="400"/>
              </a:spcBef>
              <a:buClrTx/>
              <a:buSzTx/>
              <a:buFontTx/>
              <a:buNone/>
              <a:defRPr sz="2000">
                <a:solidFill>
                  <a:srgbClr val="D2533C"/>
                </a:solidFill>
              </a:defRPr>
            </a:lvl1pPr>
            <a:lvl2pPr marL="0" indent="457200" algn="ctr">
              <a:spcBef>
                <a:spcPts val="400"/>
              </a:spcBef>
              <a:buClrTx/>
              <a:buSzTx/>
              <a:buFontTx/>
              <a:buNone/>
              <a:defRPr sz="2000">
                <a:solidFill>
                  <a:srgbClr val="D2533C"/>
                </a:solidFill>
              </a:defRPr>
            </a:lvl2pPr>
            <a:lvl3pPr marL="0" indent="914400" algn="ctr">
              <a:spcBef>
                <a:spcPts val="400"/>
              </a:spcBef>
              <a:buClrTx/>
              <a:buSzTx/>
              <a:buFontTx/>
              <a:buNone/>
              <a:defRPr sz="2000">
                <a:solidFill>
                  <a:srgbClr val="D2533C"/>
                </a:solidFill>
              </a:defRPr>
            </a:lvl3pPr>
            <a:lvl4pPr marL="0" indent="1371600" algn="ctr">
              <a:spcBef>
                <a:spcPts val="400"/>
              </a:spcBef>
              <a:buClrTx/>
              <a:buSzTx/>
              <a:buFontTx/>
              <a:buNone/>
              <a:defRPr sz="2000">
                <a:solidFill>
                  <a:srgbClr val="D2533C"/>
                </a:solidFill>
              </a:defRPr>
            </a:lvl4pPr>
            <a:lvl5pPr marL="0" indent="1828800" algn="ctr">
              <a:spcBef>
                <a:spcPts val="400"/>
              </a:spcBef>
              <a:buClrTx/>
              <a:buSzTx/>
              <a:buFontTx/>
              <a:buNone/>
              <a:defRPr sz="2000">
                <a:solidFill>
                  <a:srgbClr val="D2533C"/>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53" name="Text Placeholder 4"/>
          <p:cNvSpPr>
            <a:spLocks noGrp="1"/>
          </p:cNvSpPr>
          <p:nvPr>
            <p:ph type="body" sz="quarter" idx="21"/>
          </p:nvPr>
        </p:nvSpPr>
        <p:spPr>
          <a:xfrm>
            <a:off x="4754879" y="1676400"/>
            <a:ext cx="3931921" cy="639763"/>
          </a:xfrm>
          <a:prstGeom prst="rect">
            <a:avLst/>
          </a:prstGeom>
        </p:spPr>
        <p:txBody>
          <a:bodyPr anchor="ctr"/>
          <a:lstStyle/>
          <a:p>
            <a:pPr marL="0" indent="0" algn="ctr">
              <a:spcBef>
                <a:spcPts val="400"/>
              </a:spcBef>
              <a:buClrTx/>
              <a:buSzTx/>
              <a:buFontTx/>
              <a:buNone/>
              <a:defRPr sz="2000">
                <a:solidFill>
                  <a:srgbClr val="D2533C"/>
                </a:solidFill>
              </a:defRPr>
            </a:pPr>
            <a:endParaRPr/>
          </a:p>
        </p:txBody>
      </p:sp>
      <p:sp>
        <p:nvSpPr>
          <p:cNvPr id="54" name="Straight Connector 10"/>
          <p:cNvSpPr/>
          <p:nvPr/>
        </p:nvSpPr>
        <p:spPr>
          <a:xfrm flipH="1">
            <a:off x="4571999" y="1691640"/>
            <a:ext cx="796" cy="4709160"/>
          </a:xfrm>
          <a:prstGeom prst="line">
            <a:avLst/>
          </a:prstGeom>
          <a:ln w="19050">
            <a:solidFill>
              <a:srgbClr val="D2533C"/>
            </a:solidFill>
          </a:ln>
        </p:spPr>
        <p:txBody>
          <a:bodyPr lIns="45719" rIns="45719"/>
          <a:lstStyle/>
          <a:p>
            <a:endParaRPr/>
          </a:p>
        </p:txBody>
      </p:sp>
      <p:sp>
        <p:nvSpPr>
          <p:cNvPr id="5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62" name="Testo titolo"/>
          <p:cNvSpPr txBox="1">
            <a:spLocks noGrp="1"/>
          </p:cNvSpPr>
          <p:nvPr>
            <p:ph type="title"/>
          </p:nvPr>
        </p:nvSpPr>
        <p:spPr>
          <a:prstGeom prst="rect">
            <a:avLst/>
          </a:prstGeom>
        </p:spPr>
        <p:txBody>
          <a:bodyPr/>
          <a:lstStyle/>
          <a:p>
            <a:r>
              <a:t>Testo titolo</a:t>
            </a:r>
          </a:p>
        </p:txBody>
      </p:sp>
      <p:sp>
        <p:nvSpPr>
          <p:cNvPr id="6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7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77" name="Testo titolo"/>
          <p:cNvSpPr txBox="1">
            <a:spLocks noGrp="1"/>
          </p:cNvSpPr>
          <p:nvPr>
            <p:ph type="title"/>
          </p:nvPr>
        </p:nvSpPr>
        <p:spPr>
          <a:xfrm>
            <a:off x="457200" y="792079"/>
            <a:ext cx="2139696" cy="1261874"/>
          </a:xfrm>
          <a:prstGeom prst="rect">
            <a:avLst/>
          </a:prstGeom>
        </p:spPr>
        <p:txBody>
          <a:bodyPr anchor="b"/>
          <a:lstStyle>
            <a:lvl1pPr>
              <a:defRPr sz="2400"/>
            </a:lvl1pPr>
          </a:lstStyle>
          <a:p>
            <a:r>
              <a:t>Testo titolo</a:t>
            </a:r>
          </a:p>
        </p:txBody>
      </p:sp>
      <p:sp>
        <p:nvSpPr>
          <p:cNvPr id="78" name="Corpo livello uno…"/>
          <p:cNvSpPr txBox="1">
            <a:spLocks noGrp="1"/>
          </p:cNvSpPr>
          <p:nvPr>
            <p:ph type="body" idx="1"/>
          </p:nvPr>
        </p:nvSpPr>
        <p:spPr>
          <a:xfrm>
            <a:off x="2971800" y="792079"/>
            <a:ext cx="5715000" cy="5577842"/>
          </a:xfrm>
          <a:prstGeom prst="rect">
            <a:avLst/>
          </a:prstGeom>
        </p:spPr>
        <p:txBody>
          <a:bodyPr/>
          <a:lstStyle>
            <a:lvl1pPr>
              <a:spcBef>
                <a:spcPts val="700"/>
              </a:spcBef>
              <a:defRPr sz="3200"/>
            </a:lvl1pPr>
            <a:lvl2pPr marL="483325" indent="-209005">
              <a:spcBef>
                <a:spcPts val="700"/>
              </a:spcBef>
              <a:defRPr sz="3200"/>
            </a:lvl2pPr>
            <a:lvl3pPr marL="792480" indent="-243840">
              <a:spcBef>
                <a:spcPts val="700"/>
              </a:spcBef>
              <a:defRPr sz="3200"/>
            </a:lvl3pPr>
            <a:lvl4pPr marL="1115567" indent="-292608">
              <a:spcBef>
                <a:spcPts val="700"/>
              </a:spcBef>
              <a:defRPr sz="3200"/>
            </a:lvl4pPr>
            <a:lvl5pPr marL="1271016" indent="-219456">
              <a:spcBef>
                <a:spcPts val="700"/>
              </a:spcBef>
              <a:defRPr sz="3200"/>
            </a:lvl5pPr>
          </a:lstStyle>
          <a:p>
            <a:r>
              <a:t>Corpo livello uno</a:t>
            </a:r>
          </a:p>
          <a:p>
            <a:pPr lvl="1"/>
            <a:r>
              <a:t>Corpo livello due</a:t>
            </a:r>
          </a:p>
          <a:p>
            <a:pPr lvl="2"/>
            <a:r>
              <a:t>Corpo livello tre</a:t>
            </a:r>
          </a:p>
          <a:p>
            <a:pPr lvl="3"/>
            <a:r>
              <a:t>Corpo livello quattro</a:t>
            </a:r>
          </a:p>
          <a:p>
            <a:pPr lvl="4"/>
            <a:r>
              <a:t>Corpo livello cinque</a:t>
            </a:r>
          </a:p>
        </p:txBody>
      </p:sp>
      <p:sp>
        <p:nvSpPr>
          <p:cNvPr id="79" name="Text Placeholder 3"/>
          <p:cNvSpPr>
            <a:spLocks noGrp="1"/>
          </p:cNvSpPr>
          <p:nvPr>
            <p:ph type="body" sz="quarter" idx="21"/>
          </p:nvPr>
        </p:nvSpPr>
        <p:spPr>
          <a:xfrm>
            <a:off x="457201" y="2130551"/>
            <a:ext cx="2139697" cy="4243616"/>
          </a:xfrm>
          <a:prstGeom prst="rect">
            <a:avLst/>
          </a:prstGeom>
        </p:spPr>
        <p:txBody>
          <a:bodyPr/>
          <a:lstStyle/>
          <a:p>
            <a:pPr marL="0" indent="0">
              <a:spcBef>
                <a:spcPts val="300"/>
              </a:spcBef>
              <a:buClrTx/>
              <a:buSzTx/>
              <a:buFontTx/>
              <a:buNone/>
              <a:defRPr sz="1400"/>
            </a:pPr>
            <a:endParaRPr/>
          </a:p>
        </p:txBody>
      </p:sp>
      <p:sp>
        <p:nvSpPr>
          <p:cNvPr id="80" name="Straight Connector 8"/>
          <p:cNvSpPr/>
          <p:nvPr/>
        </p:nvSpPr>
        <p:spPr>
          <a:xfrm flipH="1">
            <a:off x="2775009" y="792079"/>
            <a:ext cx="1590" cy="5577841"/>
          </a:xfrm>
          <a:prstGeom prst="line">
            <a:avLst/>
          </a:prstGeom>
          <a:ln w="19050">
            <a:solidFill>
              <a:srgbClr val="D2533C"/>
            </a:solidFill>
          </a:ln>
        </p:spPr>
        <p:txBody>
          <a:bodyPr lIns="45719" rIns="45719"/>
          <a:lstStyle/>
          <a:p>
            <a:endParaRP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Layout personalizzato">
    <p:spTree>
      <p:nvGrpSpPr>
        <p:cNvPr id="1" name=""/>
        <p:cNvGrpSpPr/>
        <p:nvPr/>
      </p:nvGrpSpPr>
      <p:grpSpPr>
        <a:xfrm>
          <a:off x="0" y="0"/>
          <a:ext cx="0" cy="0"/>
          <a:chOff x="0" y="0"/>
          <a:chExt cx="0" cy="0"/>
        </a:xfrm>
      </p:grpSpPr>
      <p:sp>
        <p:nvSpPr>
          <p:cNvPr id="98" name="Testo titolo"/>
          <p:cNvSpPr txBox="1">
            <a:spLocks noGrp="1"/>
          </p:cNvSpPr>
          <p:nvPr>
            <p:ph type="title"/>
          </p:nvPr>
        </p:nvSpPr>
        <p:spPr>
          <a:xfrm>
            <a:off x="457201" y="273050"/>
            <a:ext cx="8228015" cy="1143001"/>
          </a:xfrm>
          <a:prstGeom prst="rect">
            <a:avLst/>
          </a:prstGeom>
        </p:spPr>
        <p:txBody>
          <a:bodyPr/>
          <a:lstStyle/>
          <a:p>
            <a:r>
              <a:t>Testo titolo</a:t>
            </a:r>
          </a:p>
        </p:txBody>
      </p:sp>
      <p:sp>
        <p:nvSpPr>
          <p:cNvPr id="99" name="Numero diapositiva"/>
          <p:cNvSpPr txBox="1">
            <a:spLocks noGrp="1"/>
          </p:cNvSpPr>
          <p:nvPr>
            <p:ph type="sldNum" sz="quarter" idx="2"/>
          </p:nvPr>
        </p:nvSpPr>
        <p:spPr>
          <a:xfrm>
            <a:off x="6583363" y="6404823"/>
            <a:ext cx="301909" cy="288824"/>
          </a:xfrm>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9"/>
          <p:cNvSpPr/>
          <p:nvPr/>
        </p:nvSpPr>
        <p:spPr>
          <a:xfrm>
            <a:off x="0" y="220785"/>
            <a:ext cx="9144000" cy="22860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Rectangle 6"/>
          <p:cNvSpPr/>
          <p:nvPr/>
        </p:nvSpPr>
        <p:spPr>
          <a:xfrm>
            <a:off x="0" y="-1"/>
            <a:ext cx="9144000" cy="365762"/>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4" name="Testo titolo"/>
          <p:cNvSpPr txBox="1">
            <a:spLocks noGrp="1"/>
          </p:cNvSpPr>
          <p:nvPr>
            <p:ph type="title"/>
          </p:nvPr>
        </p:nvSpPr>
        <p:spPr>
          <a:xfrm>
            <a:off x="457200" y="533400"/>
            <a:ext cx="8229600" cy="99060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Testo titolo</a:t>
            </a:r>
          </a:p>
        </p:txBody>
      </p:sp>
      <p:sp>
        <p:nvSpPr>
          <p:cNvPr id="5" name="Corpo livello uno…"/>
          <p:cNvSpPr txBox="1">
            <a:spLocks noGrp="1"/>
          </p:cNvSpPr>
          <p:nvPr>
            <p:ph type="body" idx="1"/>
          </p:nvPr>
        </p:nvSpPr>
        <p:spPr>
          <a:xfrm>
            <a:off x="457200" y="1600200"/>
            <a:ext cx="8229600" cy="48768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6" name="Numero diapositiva"/>
          <p:cNvSpPr txBox="1">
            <a:spLocks noGrp="1"/>
          </p:cNvSpPr>
          <p:nvPr>
            <p:ph type="sldNum" sz="quarter" idx="2"/>
          </p:nvPr>
        </p:nvSpPr>
        <p:spPr>
          <a:xfrm>
            <a:off x="7620000" y="38468"/>
            <a:ext cx="301908" cy="288824"/>
          </a:xfrm>
          <a:prstGeom prst="rect">
            <a:avLst/>
          </a:prstGeom>
          <a:ln w="12700">
            <a:miter lim="400000"/>
          </a:ln>
        </p:spPr>
        <p:txBody>
          <a:bodyPr wrap="none" lIns="45719" rIns="45719" anchor="ctr">
            <a:spAutoFit/>
          </a:bodyPr>
          <a:lstStyle>
            <a:lvl1pPr>
              <a:defRPr sz="1400" b="1">
                <a:solidFill>
                  <a:srgbClr val="FFFFFF"/>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9pPr>
    </p:titleStyle>
    <p:bodyStyle>
      <a:lvl1pPr marL="182879" marR="0" indent="-182879" algn="l" defTabSz="914400" rtl="0" latinLnBrk="0">
        <a:lnSpc>
          <a:spcPct val="100000"/>
        </a:lnSpc>
        <a:spcBef>
          <a:spcPts val="500"/>
        </a:spcBef>
        <a:spcAft>
          <a:spcPts val="0"/>
        </a:spcAft>
        <a:buClr>
          <a:schemeClr val="accent1"/>
        </a:buClr>
        <a:buSzPct val="85000"/>
        <a:buFont typeface="Arial"/>
        <a:buChar char="•"/>
        <a:tabLst/>
        <a:defRPr sz="2400" b="0" i="0" u="none" strike="noStrike" cap="none" spc="0" baseline="0">
          <a:solidFill>
            <a:srgbClr val="292934"/>
          </a:solidFill>
          <a:uFillTx/>
          <a:latin typeface="Arial"/>
          <a:ea typeface="Arial"/>
          <a:cs typeface="Arial"/>
          <a:sym typeface="Arial"/>
        </a:defRPr>
      </a:lvl1pPr>
      <a:lvl2pPr marL="493775" marR="0" indent="-219455" algn="l" defTabSz="914400" rtl="0" latinLnBrk="0">
        <a:lnSpc>
          <a:spcPct val="100000"/>
        </a:lnSpc>
        <a:spcBef>
          <a:spcPts val="500"/>
        </a:spcBef>
        <a:spcAft>
          <a:spcPts val="0"/>
        </a:spcAft>
        <a:buClr>
          <a:schemeClr val="accent1"/>
        </a:buClr>
        <a:buSzPct val="85000"/>
        <a:buFont typeface="Arial"/>
        <a:buChar char="•"/>
        <a:tabLst/>
        <a:defRPr sz="2400" b="0" i="0" u="none" strike="noStrike" cap="none" spc="0" baseline="0">
          <a:solidFill>
            <a:srgbClr val="292934"/>
          </a:solidFill>
          <a:uFillTx/>
          <a:latin typeface="Arial"/>
          <a:ea typeface="Arial"/>
          <a:cs typeface="Arial"/>
          <a:sym typeface="Arial"/>
        </a:defRPr>
      </a:lvl2pPr>
      <a:lvl3pPr marL="792479" marR="0" indent="-243840" algn="l" defTabSz="914400" rtl="0" latinLnBrk="0">
        <a:lnSpc>
          <a:spcPct val="100000"/>
        </a:lnSpc>
        <a:spcBef>
          <a:spcPts val="500"/>
        </a:spcBef>
        <a:spcAft>
          <a:spcPts val="0"/>
        </a:spcAft>
        <a:buClr>
          <a:schemeClr val="accent1"/>
        </a:buClr>
        <a:buSzPct val="90000"/>
        <a:buFont typeface="Arial"/>
        <a:buChar char="•"/>
        <a:tabLst/>
        <a:defRPr sz="2400" b="0" i="0" u="none" strike="noStrike" cap="none" spc="0" baseline="0">
          <a:solidFill>
            <a:srgbClr val="292934"/>
          </a:solidFill>
          <a:uFillTx/>
          <a:latin typeface="Arial"/>
          <a:ea typeface="Arial"/>
          <a:cs typeface="Arial"/>
          <a:sym typeface="Arial"/>
        </a:defRPr>
      </a:lvl3pPr>
      <a:lvl4pPr marL="1097279" marR="0" indent="-274319"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4pPr>
      <a:lvl5pPr marL="1286691" marR="0" indent="-235131"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5pPr>
      <a:lvl6pPr marL="152634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6pPr>
      <a:lvl7pPr marL="170922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7pPr>
      <a:lvl8pPr marL="189210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8pPr>
      <a:lvl9pPr marL="207498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9pPr>
    </p:bodyStyle>
    <p:otherStyle>
      <a:lvl1pPr marL="0" marR="0" indent="0" algn="l" defTabSz="4572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1pPr>
      <a:lvl2pPr marL="0" marR="0" indent="457200" algn="l" defTabSz="4572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2pPr>
      <a:lvl3pPr marL="0" marR="0" indent="914400" algn="l" defTabSz="4572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3pPr>
      <a:lvl4pPr marL="0" marR="0" indent="1371600" algn="l" defTabSz="4572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4pPr>
      <a:lvl5pPr marL="0" marR="0" indent="1828800" algn="l" defTabSz="4572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5pPr>
      <a:lvl6pPr marL="0" marR="0" indent="2286000" algn="l" defTabSz="4572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6pPr>
      <a:lvl7pPr marL="0" marR="0" indent="2743200" algn="l" defTabSz="4572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7pPr>
      <a:lvl8pPr marL="0" marR="0" indent="3200400" algn="l" defTabSz="4572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8pPr>
      <a:lvl9pPr marL="0" marR="0" indent="3657600" algn="l" defTabSz="4572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senato.it/istituzione/la-costituzione/parte-ii/titolo-v/1025?sezione=136&amp;articolo_numero_articolo=119" TargetMode="External"/><Relationship Id="rId2" Type="http://schemas.openxmlformats.org/officeDocument/2006/relationships/hyperlink" Target="https://www.senato.it/1025?sezione=136&amp;articolo_numero_articolo=117"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senato.it/istituzione/la-costituzione/parte-ii/titolo-v/1025?sezione=136&amp;articolo_numero_articolo=119" TargetMode="External"/><Relationship Id="rId2" Type="http://schemas.openxmlformats.org/officeDocument/2006/relationships/hyperlink" Target="https://www.senato.it/1025?sezione=136&amp;articolo_numero_articolo=117"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senato.it/istituzione/la-costituzione/parte-ii/titolo-v/1025?sezione=136&amp;articolo_numero_articolo=119" TargetMode="External"/><Relationship Id="rId2" Type="http://schemas.openxmlformats.org/officeDocument/2006/relationships/hyperlink" Target="https://www.senato.it/1025?sezione=136&amp;articolo_numero_articolo=117"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guidoalpa.it/informazioni/475/curriculum" TargetMode="Externa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olo 1"/>
          <p:cNvSpPr txBox="1">
            <a:spLocks noGrp="1"/>
          </p:cNvSpPr>
          <p:nvPr>
            <p:ph type="title"/>
          </p:nvPr>
        </p:nvSpPr>
        <p:spPr>
          <a:xfrm>
            <a:off x="500035" y="2071678"/>
            <a:ext cx="8228015" cy="1571629"/>
          </a:xfrm>
          <a:prstGeom prst="rect">
            <a:avLst/>
          </a:prstGeom>
        </p:spPr>
        <p:txBody>
          <a:bodyPr/>
          <a:lstStyle/>
          <a:p>
            <a:pPr>
              <a:defRPr sz="3200">
                <a:latin typeface="Times New Roman"/>
                <a:ea typeface="Times New Roman"/>
                <a:cs typeface="Times New Roman"/>
                <a:sym typeface="Times New Roman"/>
              </a:defRPr>
            </a:pPr>
            <a:r>
              <a:t>Consiglio Nazionale </a:t>
            </a:r>
            <a:br/>
            <a:r>
              <a:t>12 Luglio 2024</a:t>
            </a:r>
          </a:p>
        </p:txBody>
      </p:sp>
      <p:pic>
        <p:nvPicPr>
          <p:cNvPr id="109" name="Picture 3" descr="Picture 3"/>
          <p:cNvPicPr>
            <a:picLocks noChangeAspect="1"/>
          </p:cNvPicPr>
          <p:nvPr/>
        </p:nvPicPr>
        <p:blipFill>
          <a:blip r:embed="rId2"/>
          <a:stretch>
            <a:fillRect/>
          </a:stretch>
        </p:blipFill>
        <p:spPr>
          <a:xfrm>
            <a:off x="347668" y="461948"/>
            <a:ext cx="4867276" cy="895351"/>
          </a:xfrm>
          <a:prstGeom prst="rect">
            <a:avLst/>
          </a:prstGeom>
          <a:ln w="12700">
            <a:miter lim="400000"/>
          </a:ln>
        </p:spPr>
      </p:pic>
      <p:sp>
        <p:nvSpPr>
          <p:cNvPr id="110" name="Text Box 4"/>
          <p:cNvSpPr txBox="1"/>
          <p:nvPr/>
        </p:nvSpPr>
        <p:spPr>
          <a:xfrm>
            <a:off x="828986" y="6072206"/>
            <a:ext cx="7690765" cy="289248"/>
          </a:xfrm>
          <a:prstGeom prst="rect">
            <a:avLst/>
          </a:prstGeom>
          <a:ln w="12700">
            <a:miter lim="400000"/>
          </a:ln>
          <a:extLst>
            <a:ext uri="{C572A759-6A51-4108-AA02-DFA0A04FC94B}">
              <ma14:wrappingTextBoxFlag xmlns="" xmlns:ma14="http://schemas.microsoft.com/office/mac/drawingml/2011/main" val="1"/>
            </a:ext>
          </a:extLst>
        </p:spPr>
        <p:txBody>
          <a:bodyPr lIns="46799" tIns="46799" rIns="46799" bIns="46799">
            <a:spAutoFit/>
          </a:bodyPr>
          <a:lstStyle>
            <a:lvl1pPr algn="ctr">
              <a:tabLst>
                <a:tab pos="723900" algn="l"/>
                <a:tab pos="1447800" algn="l"/>
                <a:tab pos="2171700" algn="l"/>
                <a:tab pos="2895600" algn="l"/>
                <a:tab pos="3619500" algn="l"/>
                <a:tab pos="4343400" algn="l"/>
                <a:tab pos="5067300" algn="l"/>
                <a:tab pos="5791200" algn="l"/>
                <a:tab pos="6515100" algn="l"/>
                <a:tab pos="7239000" algn="l"/>
              </a:tabLst>
              <a:defRPr sz="1400">
                <a:latin typeface="Times New Roman"/>
                <a:ea typeface="Times New Roman"/>
                <a:cs typeface="Times New Roman"/>
                <a:sym typeface="Times New Roman"/>
              </a:defRPr>
            </a:lvl1pPr>
          </a:lstStyle>
          <a:p>
            <a:r>
              <a:t>Filippo Anelli –  Presidente Nazionale FNOMCeO</a:t>
            </a:r>
          </a:p>
        </p:txBody>
      </p:sp>
      <p:pic>
        <p:nvPicPr>
          <p:cNvPr id="111" name="Picture 2" descr="Picture 2"/>
          <p:cNvPicPr>
            <a:picLocks noChangeAspect="1"/>
          </p:cNvPicPr>
          <p:nvPr/>
        </p:nvPicPr>
        <p:blipFill>
          <a:blip r:embed="rId3"/>
          <a:stretch>
            <a:fillRect/>
          </a:stretch>
        </p:blipFill>
        <p:spPr>
          <a:xfrm>
            <a:off x="3857619" y="3929079"/>
            <a:ext cx="1428751" cy="142875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a:t>L’udienza da Papa Francesco - 25 Maggio</a:t>
            </a:r>
          </a:p>
        </p:txBody>
      </p:sp>
      <p:sp>
        <p:nvSpPr>
          <p:cNvPr id="8" name="Segnaposto testo 7"/>
          <p:cNvSpPr>
            <a:spLocks noGrp="1"/>
          </p:cNvSpPr>
          <p:nvPr>
            <p:ph type="body" sz="half" idx="1"/>
          </p:nvPr>
        </p:nvSpPr>
        <p:spPr>
          <a:xfrm>
            <a:off x="457200" y="1673351"/>
            <a:ext cx="4038600" cy="5184649"/>
          </a:xfrm>
        </p:spPr>
        <p:txBody>
          <a:bodyPr>
            <a:normAutofit fontScale="92500" lnSpcReduction="20000"/>
          </a:bodyPr>
          <a:lstStyle/>
          <a:p>
            <a:pPr marL="0" indent="0" algn="just">
              <a:lnSpc>
                <a:spcPct val="140000"/>
              </a:lnSpc>
              <a:buNone/>
            </a:pPr>
            <a:r>
              <a:rPr lang="it-IT" sz="2000" dirty="0"/>
              <a:t>Il medico è «colui che si prende cura»: al di là dei progressi scientifici, </a:t>
            </a:r>
            <a:r>
              <a:rPr lang="it-IT" sz="2000" b="1" dirty="0"/>
              <a:t>la medicina è sempre e prima di tutto un incontro di persone, è cura, vicinanza, ascolto,</a:t>
            </a:r>
            <a:r>
              <a:rPr lang="it-IT" sz="2000" dirty="0"/>
              <a:t> </a:t>
            </a:r>
          </a:p>
          <a:p>
            <a:pPr marL="0" indent="0" algn="just">
              <a:lnSpc>
                <a:spcPct val="140000"/>
              </a:lnSpc>
              <a:buNone/>
            </a:pPr>
            <a:r>
              <a:rPr lang="it-IT" sz="2000" dirty="0"/>
              <a:t>Il malato non solo guardi al medico in termini di competenza professionale ma veda in lui una presenza amica che infonde fiducia nella guarigione e che, se questa non fosse possibile, continua a guardarci negli occhi fino alla fine, non lasciandoci soli.</a:t>
            </a:r>
          </a:p>
        </p:txBody>
      </p:sp>
      <p:pic>
        <p:nvPicPr>
          <p:cNvPr id="2" name="Immagine 1" descr="d251ca43-3fc1-424f-b9e7-f9211fb30a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3845" y="1990293"/>
            <a:ext cx="4510156" cy="3642869"/>
          </a:xfrm>
          <a:prstGeom prst="rect">
            <a:avLst/>
          </a:prstGeom>
        </p:spPr>
      </p:pic>
    </p:spTree>
    <p:extLst>
      <p:ext uri="{BB962C8B-B14F-4D97-AF65-F5344CB8AC3E}">
        <p14:creationId xmlns:p14="http://schemas.microsoft.com/office/powerpoint/2010/main" val="368422993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dirty="0"/>
              <a:t>La nuova era della professione medica</a:t>
            </a:r>
          </a:p>
        </p:txBody>
      </p:sp>
      <p:sp>
        <p:nvSpPr>
          <p:cNvPr id="3" name="Segnaposto testo 2"/>
          <p:cNvSpPr>
            <a:spLocks noGrp="1"/>
          </p:cNvSpPr>
          <p:nvPr>
            <p:ph type="body" sz="half" idx="1"/>
          </p:nvPr>
        </p:nvSpPr>
        <p:spPr>
          <a:xfrm>
            <a:off x="215900" y="1673351"/>
            <a:ext cx="4279900" cy="5006849"/>
          </a:xfrm>
        </p:spPr>
        <p:txBody>
          <a:bodyPr>
            <a:normAutofit fontScale="92500" lnSpcReduction="10000"/>
          </a:bodyPr>
          <a:lstStyle/>
          <a:p>
            <a:pPr marL="0" indent="0" algn="just">
              <a:buNone/>
            </a:pPr>
            <a:r>
              <a:rPr lang="it-IT" sz="2400" dirty="0"/>
              <a:t>Un messaggio quello di Papa Francesco che si inserisce in un contesto sociale ove trova ampia condivisione da parte dei cittadini.</a:t>
            </a:r>
          </a:p>
          <a:p>
            <a:pPr marL="0" indent="0" algn="just">
              <a:buNone/>
            </a:pPr>
            <a:r>
              <a:rPr lang="it-IT" sz="2400" b="1" dirty="0"/>
              <a:t>Non c’è figura sociale in Italia oggi più apprezzata, più amata dai cittadini e che ispira tanta fiducia. </a:t>
            </a:r>
          </a:p>
          <a:p>
            <a:pPr marL="0" indent="0" algn="just">
              <a:buNone/>
            </a:pPr>
            <a:r>
              <a:rPr lang="it-IT" sz="2400" dirty="0"/>
              <a:t>Le indagine demoscopiche rilevano dati che sono straordinari. </a:t>
            </a:r>
          </a:p>
          <a:p>
            <a:pPr marL="0" indent="0" algn="just">
              <a:buNone/>
            </a:pPr>
            <a:r>
              <a:rPr lang="it-IT" sz="2400" dirty="0"/>
              <a:t>L’abbiamo ascoltato ieri nel corso del nostro convegno sul cambio del paradigma: dall’economia al primato della persona.</a:t>
            </a:r>
          </a:p>
        </p:txBody>
      </p:sp>
      <p:pic>
        <p:nvPicPr>
          <p:cNvPr id="4" name="Immagine 3"/>
          <p:cNvPicPr>
            <a:picLocks noChangeAspect="1"/>
          </p:cNvPicPr>
          <p:nvPr/>
        </p:nvPicPr>
        <p:blipFill>
          <a:blip r:embed="rId2"/>
          <a:stretch>
            <a:fillRect/>
          </a:stretch>
        </p:blipFill>
        <p:spPr>
          <a:xfrm>
            <a:off x="5070474" y="1638300"/>
            <a:ext cx="3781425" cy="5041900"/>
          </a:xfrm>
          <a:prstGeom prst="rect">
            <a:avLst/>
          </a:prstGeom>
        </p:spPr>
      </p:pic>
    </p:spTree>
    <p:extLst>
      <p:ext uri="{BB962C8B-B14F-4D97-AF65-F5344CB8AC3E}">
        <p14:creationId xmlns:p14="http://schemas.microsoft.com/office/powerpoint/2010/main" val="405075867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olo 1"/>
          <p:cNvSpPr txBox="1">
            <a:spLocks noGrp="1"/>
          </p:cNvSpPr>
          <p:nvPr>
            <p:ph type="title"/>
          </p:nvPr>
        </p:nvSpPr>
        <p:spPr>
          <a:prstGeom prst="rect">
            <a:avLst/>
          </a:prstGeom>
        </p:spPr>
        <p:txBody>
          <a:bodyPr/>
          <a:lstStyle/>
          <a:p>
            <a:r>
              <a:t>La fiducia nei medici: un plebiscito </a:t>
            </a:r>
          </a:p>
        </p:txBody>
      </p:sp>
      <p:sp>
        <p:nvSpPr>
          <p:cNvPr id="114" name="Segnaposto contenuto 2"/>
          <p:cNvSpPr txBox="1">
            <a:spLocks noGrp="1"/>
          </p:cNvSpPr>
          <p:nvPr>
            <p:ph type="body" idx="1"/>
          </p:nvPr>
        </p:nvSpPr>
        <p:spPr>
          <a:prstGeom prst="rect">
            <a:avLst/>
          </a:prstGeom>
        </p:spPr>
        <p:txBody>
          <a:bodyPr>
            <a:normAutofit fontScale="92500"/>
          </a:bodyPr>
          <a:lstStyle/>
          <a:p>
            <a:pPr algn="just">
              <a:lnSpc>
                <a:spcPct val="120000"/>
              </a:lnSpc>
              <a:spcBef>
                <a:spcPts val="300"/>
              </a:spcBef>
              <a:defRPr sz="1600"/>
            </a:pPr>
            <a:r>
              <a:rPr dirty="0"/>
              <a:t>Per il </a:t>
            </a:r>
            <a:r>
              <a:rPr b="1" dirty="0"/>
              <a:t>95% degli italiani il fattore umano – il rapporto medico paziente - resta decisivo </a:t>
            </a:r>
            <a:r>
              <a:rPr dirty="0"/>
              <a:t>ed insostituibile rispetto ad ogni altra alternativa tecnologica, organizzativa o di altro genere. </a:t>
            </a:r>
          </a:p>
          <a:p>
            <a:pPr algn="just">
              <a:lnSpc>
                <a:spcPct val="120000"/>
              </a:lnSpc>
              <a:spcBef>
                <a:spcPts val="300"/>
              </a:spcBef>
              <a:defRPr sz="1600"/>
            </a:pPr>
            <a:r>
              <a:rPr dirty="0"/>
              <a:t>oltre </a:t>
            </a:r>
            <a:r>
              <a:rPr b="1" dirty="0"/>
              <a:t>8 italiani su 10 sono convinti che il SSN ha tenuto grazie all’impegno straordinario dei medici,</a:t>
            </a:r>
            <a:r>
              <a:rPr dirty="0"/>
              <a:t> che hanno integrato con sforzo individuale, in condizioni difficili e senza un ritorno economico</a:t>
            </a:r>
          </a:p>
          <a:p>
            <a:pPr algn="just">
              <a:lnSpc>
                <a:spcPct val="120000"/>
              </a:lnSpc>
              <a:spcBef>
                <a:spcPts val="300"/>
              </a:spcBef>
              <a:defRPr sz="1600"/>
            </a:pPr>
            <a:r>
              <a:rPr b="1" dirty="0"/>
              <a:t>l’84,1% degli italiani dichiara di avere fiducia nei medici </a:t>
            </a:r>
            <a:r>
              <a:rPr dirty="0"/>
              <a:t>del Servizio sanitario, che lavorino nelle corsie o sul territorio. rno economico adeguato</a:t>
            </a:r>
          </a:p>
          <a:p>
            <a:pPr algn="just">
              <a:lnSpc>
                <a:spcPct val="120000"/>
              </a:lnSpc>
              <a:spcBef>
                <a:spcPts val="300"/>
              </a:spcBef>
              <a:defRPr sz="1600"/>
            </a:pPr>
            <a:r>
              <a:rPr dirty="0"/>
              <a:t>quasi </a:t>
            </a:r>
            <a:r>
              <a:rPr b="1" dirty="0"/>
              <a:t>il 76% degli italiani è convinto che nel tempo sono stati i medici a tutelare la centralità della salute </a:t>
            </a:r>
            <a:r>
              <a:rPr dirty="0"/>
              <a:t>rispetto a ogni altra esigenza, in particolare di carattere economico. </a:t>
            </a:r>
          </a:p>
          <a:p>
            <a:pPr algn="just">
              <a:lnSpc>
                <a:spcPct val="120000"/>
              </a:lnSpc>
              <a:spcBef>
                <a:spcPts val="300"/>
              </a:spcBef>
              <a:defRPr sz="1600"/>
            </a:pPr>
            <a:r>
              <a:rPr dirty="0"/>
              <a:t>per </a:t>
            </a:r>
            <a:r>
              <a:rPr b="1" dirty="0"/>
              <a:t>il 60% degli italiani i medici sono dei buoni manager perché optano per la soluzione diagnostica o terapeutica più appropriata </a:t>
            </a:r>
            <a:r>
              <a:rPr dirty="0"/>
              <a:t>e quindi definiscono un profilo di spesa sanitaria sul paziente in linea con le sue reali esigenze.</a:t>
            </a:r>
          </a:p>
          <a:p>
            <a:pPr algn="just">
              <a:lnSpc>
                <a:spcPct val="120000"/>
              </a:lnSpc>
              <a:spcBef>
                <a:spcPts val="300"/>
              </a:spcBef>
              <a:defRPr sz="1600"/>
            </a:pPr>
            <a:r>
              <a:rPr b="1" dirty="0"/>
              <a:t>8 italiani su 10 chiedono l’attribuzione di una nuova autonomia decisionale proprio ai dirigenti medici.</a:t>
            </a:r>
            <a:r>
              <a:rPr dirty="0"/>
              <a:t> E, in particolare, per una larga maggioranza di italiani è indispensabile che a decidere su cure, farmaci debba essere sempre e solo il medico senza vincoli di budget, economici a stringere il perimetro della sua autonomia.</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La battaglia del personale</a:t>
            </a:r>
          </a:p>
        </p:txBody>
      </p:sp>
      <p:sp>
        <p:nvSpPr>
          <p:cNvPr id="3" name="Segnaposto testo 2"/>
          <p:cNvSpPr>
            <a:spLocks noGrp="1"/>
          </p:cNvSpPr>
          <p:nvPr>
            <p:ph type="body" idx="1"/>
          </p:nvPr>
        </p:nvSpPr>
        <p:spPr/>
        <p:txBody>
          <a:bodyPr>
            <a:normAutofit/>
          </a:bodyPr>
          <a:lstStyle/>
          <a:p>
            <a:pPr marL="0" indent="0" algn="just">
              <a:lnSpc>
                <a:spcPct val="160000"/>
              </a:lnSpc>
              <a:buNone/>
            </a:pPr>
            <a:r>
              <a:rPr lang="it-IT" sz="1600" dirty="0"/>
              <a:t>In tutti questi anni abbiamo assistito ad un feroce contenimento del personale a tempo indeterminato nel servizio sanitario nazionale e ad un forte ricorso a quello temporaneo assunto sia a tempo determinato che individuato attraverso  agenzie interinali o per consulenza.</a:t>
            </a:r>
          </a:p>
          <a:p>
            <a:pPr marL="0" indent="0" algn="just">
              <a:lnSpc>
                <a:spcPct val="160000"/>
              </a:lnSpc>
              <a:buNone/>
            </a:pPr>
            <a:r>
              <a:rPr lang="it-IT" sz="1600" dirty="0"/>
              <a:t>Il lungo periodo di tempo in cui queste scelte si sono effettuate e consolidate (2012-2019) mostrano una responsabilità politica precisa di voler intervenire sul personale, riducendo i contratti a tempo indeterminato,  incuranti che la precarizzazione avrebbe determinato una netta riduzione della qualità e della continuità delle cure.</a:t>
            </a:r>
          </a:p>
          <a:p>
            <a:pPr marL="0" indent="0" algn="just">
              <a:lnSpc>
                <a:spcPct val="160000"/>
              </a:lnSpc>
              <a:buNone/>
            </a:pPr>
            <a:r>
              <a:rPr lang="it-IT" sz="1600" dirty="0"/>
              <a:t>Sui dirigenti medici poi si è continuato a tagliare soprattutto prima del </a:t>
            </a:r>
            <a:r>
              <a:rPr lang="it-IT" sz="1600" dirty="0" err="1"/>
              <a:t>covid</a:t>
            </a:r>
            <a:r>
              <a:rPr lang="it-IT" sz="1600" dirty="0"/>
              <a:t> e, nonostante una inversione di tendenza legata alla pandemia, per la diminuzione delle retribuzioni e i pesanti carichi di lavoro la fuga dei medici dal SSN appare sempre più inarrestabile.</a:t>
            </a:r>
          </a:p>
        </p:txBody>
      </p:sp>
    </p:spTree>
    <p:extLst>
      <p:ext uri="{BB962C8B-B14F-4D97-AF65-F5344CB8AC3E}">
        <p14:creationId xmlns:p14="http://schemas.microsoft.com/office/powerpoint/2010/main" val="109925594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La battaglia del personale</a:t>
            </a:r>
          </a:p>
        </p:txBody>
      </p:sp>
      <p:sp>
        <p:nvSpPr>
          <p:cNvPr id="3" name="Segnaposto testo 2"/>
          <p:cNvSpPr>
            <a:spLocks noGrp="1"/>
          </p:cNvSpPr>
          <p:nvPr>
            <p:ph type="body" idx="1"/>
          </p:nvPr>
        </p:nvSpPr>
        <p:spPr>
          <a:xfrm>
            <a:off x="211667" y="1600199"/>
            <a:ext cx="4162777" cy="5046133"/>
          </a:xfrm>
        </p:spPr>
        <p:txBody>
          <a:bodyPr>
            <a:normAutofit fontScale="70000" lnSpcReduction="20000"/>
          </a:bodyPr>
          <a:lstStyle/>
          <a:p>
            <a:pPr marL="0" indent="0" algn="just">
              <a:lnSpc>
                <a:spcPct val="140000"/>
              </a:lnSpc>
              <a:buNone/>
            </a:pPr>
            <a:r>
              <a:rPr lang="it-IT" dirty="0"/>
              <a:t>Considerate le unità annue di lavoro a tempo determinato e interinali per le figure sanitarie si registra </a:t>
            </a:r>
          </a:p>
          <a:p>
            <a:pPr algn="just">
              <a:lnSpc>
                <a:spcPct val="140000"/>
              </a:lnSpc>
            </a:pPr>
            <a:r>
              <a:rPr lang="it-IT" dirty="0"/>
              <a:t>+ 75,4% nel periodo 2012-2022:</a:t>
            </a:r>
          </a:p>
          <a:p>
            <a:pPr lvl="1" algn="just">
              <a:lnSpc>
                <a:spcPct val="140000"/>
              </a:lnSpc>
            </a:pPr>
            <a:r>
              <a:rPr lang="it-IT" dirty="0"/>
              <a:t>+ 29,65% periodo 2012-2019</a:t>
            </a:r>
          </a:p>
          <a:p>
            <a:pPr lvl="1" algn="just">
              <a:lnSpc>
                <a:spcPct val="140000"/>
              </a:lnSpc>
            </a:pPr>
            <a:r>
              <a:rPr lang="it-IT" dirty="0"/>
              <a:t>+ 35,4% nel periodo 2019-2022</a:t>
            </a:r>
          </a:p>
          <a:p>
            <a:pPr marL="0" indent="-36576" algn="just">
              <a:lnSpc>
                <a:spcPct val="140000"/>
              </a:lnSpc>
              <a:buNone/>
            </a:pPr>
            <a:r>
              <a:rPr lang="it-IT" dirty="0"/>
              <a:t>Nonostante il forte aumento del personale precario, sui dirigenti medici il taglio è stato evidentissimo nel periodo </a:t>
            </a:r>
            <a:r>
              <a:rPr lang="it-IT" dirty="0" err="1"/>
              <a:t>precovid</a:t>
            </a:r>
            <a:endParaRPr lang="it-IT" dirty="0"/>
          </a:p>
          <a:p>
            <a:pPr algn="just">
              <a:lnSpc>
                <a:spcPct val="140000"/>
              </a:lnSpc>
            </a:pPr>
            <a:r>
              <a:rPr lang="it-IT" dirty="0"/>
              <a:t>-1,4% nel periodo 2012-2022:</a:t>
            </a:r>
          </a:p>
          <a:p>
            <a:pPr lvl="1" algn="just">
              <a:lnSpc>
                <a:spcPct val="140000"/>
              </a:lnSpc>
            </a:pPr>
            <a:r>
              <a:rPr lang="it-IT" dirty="0"/>
              <a:t>- 8,7% nel periodo 2012-2019</a:t>
            </a:r>
          </a:p>
          <a:p>
            <a:pPr lvl="1" algn="just">
              <a:lnSpc>
                <a:spcPct val="140000"/>
              </a:lnSpc>
            </a:pPr>
            <a:r>
              <a:rPr lang="it-IT" dirty="0"/>
              <a:t>+ 8% nel periodo 2019-2022</a:t>
            </a:r>
          </a:p>
        </p:txBody>
      </p:sp>
      <p:pic>
        <p:nvPicPr>
          <p:cNvPr id="4" name="Immagine 3"/>
          <p:cNvPicPr>
            <a:picLocks noChangeAspect="1"/>
          </p:cNvPicPr>
          <p:nvPr/>
        </p:nvPicPr>
        <p:blipFill>
          <a:blip r:embed="rId2"/>
          <a:stretch>
            <a:fillRect/>
          </a:stretch>
        </p:blipFill>
        <p:spPr>
          <a:xfrm>
            <a:off x="4473222" y="1600198"/>
            <a:ext cx="4691441" cy="5046133"/>
          </a:xfrm>
          <a:prstGeom prst="rect">
            <a:avLst/>
          </a:prstGeom>
        </p:spPr>
      </p:pic>
    </p:spTree>
    <p:extLst>
      <p:ext uri="{BB962C8B-B14F-4D97-AF65-F5344CB8AC3E}">
        <p14:creationId xmlns:p14="http://schemas.microsoft.com/office/powerpoint/2010/main" val="239080490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La battaglia del personale</a:t>
            </a:r>
          </a:p>
        </p:txBody>
      </p:sp>
      <p:sp>
        <p:nvSpPr>
          <p:cNvPr id="3" name="Segnaposto testo 2"/>
          <p:cNvSpPr>
            <a:spLocks noGrp="1"/>
          </p:cNvSpPr>
          <p:nvPr>
            <p:ph type="body" idx="1"/>
          </p:nvPr>
        </p:nvSpPr>
        <p:spPr>
          <a:xfrm>
            <a:off x="127000" y="1600200"/>
            <a:ext cx="4049889" cy="5074356"/>
          </a:xfrm>
        </p:spPr>
        <p:txBody>
          <a:bodyPr>
            <a:normAutofit fontScale="85000" lnSpcReduction="20000"/>
          </a:bodyPr>
          <a:lstStyle/>
          <a:p>
            <a:pPr marL="0" indent="0" algn="just">
              <a:lnSpc>
                <a:spcPct val="140000"/>
              </a:lnSpc>
              <a:buNone/>
            </a:pPr>
            <a:r>
              <a:rPr lang="it-IT" dirty="0"/>
              <a:t>Per quanto riguarda invece le figure sanitarie stabili il numero degli occupati risulta fortemente ridimensionato:</a:t>
            </a:r>
          </a:p>
          <a:p>
            <a:pPr algn="just">
              <a:lnSpc>
                <a:spcPct val="140000"/>
              </a:lnSpc>
            </a:pPr>
            <a:r>
              <a:rPr lang="it-IT" dirty="0"/>
              <a:t>+ 2,6% nel periodo 2012-2022:</a:t>
            </a:r>
          </a:p>
          <a:p>
            <a:pPr lvl="1" algn="just">
              <a:lnSpc>
                <a:spcPct val="140000"/>
              </a:lnSpc>
            </a:pPr>
            <a:r>
              <a:rPr lang="it-IT" dirty="0"/>
              <a:t>- 2% nel periodo 2012-2019</a:t>
            </a:r>
          </a:p>
          <a:p>
            <a:pPr lvl="1" algn="just">
              <a:lnSpc>
                <a:spcPct val="140000"/>
              </a:lnSpc>
            </a:pPr>
            <a:r>
              <a:rPr lang="it-IT" dirty="0"/>
              <a:t>+ 4,6% nel periodo 2019-2022</a:t>
            </a:r>
          </a:p>
          <a:p>
            <a:pPr marL="0" indent="0" algn="just">
              <a:lnSpc>
                <a:spcPct val="140000"/>
              </a:lnSpc>
              <a:buNone/>
            </a:pPr>
            <a:r>
              <a:rPr lang="it-IT" dirty="0"/>
              <a:t>Per i dirigenti medici si assiste ad un continuo ridimensionamento</a:t>
            </a:r>
          </a:p>
          <a:p>
            <a:pPr algn="just">
              <a:lnSpc>
                <a:spcPct val="140000"/>
              </a:lnSpc>
            </a:pPr>
            <a:r>
              <a:rPr lang="it-IT" dirty="0"/>
              <a:t>-1,1% nel periodo 2012-2022:</a:t>
            </a:r>
          </a:p>
          <a:p>
            <a:pPr lvl="1" algn="just">
              <a:lnSpc>
                <a:spcPct val="140000"/>
              </a:lnSpc>
            </a:pPr>
            <a:r>
              <a:rPr lang="it-IT" dirty="0"/>
              <a:t>- 1,7% nel periodo 2012-2019</a:t>
            </a:r>
          </a:p>
          <a:p>
            <a:pPr lvl="1" algn="just">
              <a:lnSpc>
                <a:spcPct val="140000"/>
              </a:lnSpc>
            </a:pPr>
            <a:r>
              <a:rPr lang="it-IT" dirty="0"/>
              <a:t>+ 0,7% nel periodo 2019-2022</a:t>
            </a:r>
          </a:p>
        </p:txBody>
      </p:sp>
      <p:pic>
        <p:nvPicPr>
          <p:cNvPr id="4" name="Immagine 3"/>
          <p:cNvPicPr>
            <a:picLocks noChangeAspect="1"/>
          </p:cNvPicPr>
          <p:nvPr/>
        </p:nvPicPr>
        <p:blipFill>
          <a:blip r:embed="rId2"/>
          <a:stretch>
            <a:fillRect/>
          </a:stretch>
        </p:blipFill>
        <p:spPr>
          <a:xfrm>
            <a:off x="4303888" y="1982610"/>
            <a:ext cx="4601231" cy="3760611"/>
          </a:xfrm>
          <a:prstGeom prst="rect">
            <a:avLst/>
          </a:prstGeom>
        </p:spPr>
      </p:pic>
    </p:spTree>
    <p:extLst>
      <p:ext uri="{BB962C8B-B14F-4D97-AF65-F5344CB8AC3E}">
        <p14:creationId xmlns:p14="http://schemas.microsoft.com/office/powerpoint/2010/main" val="22251938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La battaglia del personale</a:t>
            </a:r>
          </a:p>
        </p:txBody>
      </p:sp>
      <p:sp>
        <p:nvSpPr>
          <p:cNvPr id="3" name="Segnaposto testo 2"/>
          <p:cNvSpPr>
            <a:spLocks noGrp="1"/>
          </p:cNvSpPr>
          <p:nvPr>
            <p:ph type="body" idx="1"/>
          </p:nvPr>
        </p:nvSpPr>
        <p:spPr>
          <a:xfrm>
            <a:off x="56444" y="1600199"/>
            <a:ext cx="4656667" cy="5116689"/>
          </a:xfrm>
        </p:spPr>
        <p:txBody>
          <a:bodyPr>
            <a:normAutofit fontScale="62500" lnSpcReduction="20000"/>
          </a:bodyPr>
          <a:lstStyle/>
          <a:p>
            <a:pPr marL="0" indent="0" algn="just">
              <a:lnSpc>
                <a:spcPct val="140000"/>
              </a:lnSpc>
              <a:buNone/>
            </a:pPr>
            <a:r>
              <a:rPr lang="it-IT" dirty="0"/>
              <a:t>La spesa per i costi per personale a tempo determinato, consulenze, collaborazioni, interinale e altro è stata</a:t>
            </a:r>
          </a:p>
          <a:p>
            <a:pPr algn="just">
              <a:lnSpc>
                <a:spcPct val="140000"/>
              </a:lnSpc>
            </a:pPr>
            <a:r>
              <a:rPr lang="it-IT" dirty="0"/>
              <a:t>3,6 miliardi di euro nel 2022:</a:t>
            </a:r>
          </a:p>
          <a:p>
            <a:pPr lvl="1" algn="just">
              <a:lnSpc>
                <a:spcPct val="140000"/>
              </a:lnSpc>
            </a:pPr>
            <a:r>
              <a:rPr lang="it-IT" dirty="0"/>
              <a:t>+ 66,4% rispetto al periodo 2012- 2022</a:t>
            </a:r>
          </a:p>
          <a:p>
            <a:pPr marL="0" indent="-36576" algn="just">
              <a:lnSpc>
                <a:spcPct val="140000"/>
              </a:lnSpc>
              <a:buNone/>
            </a:pPr>
            <a:r>
              <a:rPr lang="it-IT" dirty="0"/>
              <a:t>La spesa per il tempo determinato nel 2022 è stata</a:t>
            </a:r>
          </a:p>
          <a:p>
            <a:pPr algn="just">
              <a:lnSpc>
                <a:spcPct val="140000"/>
              </a:lnSpc>
            </a:pPr>
            <a:r>
              <a:rPr lang="it-IT" dirty="0"/>
              <a:t>1,9 miliardi di euro</a:t>
            </a:r>
          </a:p>
          <a:p>
            <a:pPr lvl="1" algn="just">
              <a:lnSpc>
                <a:spcPct val="140000"/>
              </a:lnSpc>
            </a:pPr>
            <a:r>
              <a:rPr lang="it-IT" dirty="0"/>
              <a:t>+ 93,4% rispetto al periodo 2012- 2022</a:t>
            </a:r>
          </a:p>
          <a:p>
            <a:pPr marL="0" indent="-36576" algn="just">
              <a:lnSpc>
                <a:spcPct val="140000"/>
              </a:lnSpc>
              <a:buNone/>
            </a:pPr>
            <a:r>
              <a:rPr lang="it-IT" dirty="0"/>
              <a:t>Mentre quella a tempo indeterminato per il 2022</a:t>
            </a:r>
          </a:p>
          <a:p>
            <a:pPr marL="306324" indent="-342900" algn="just">
              <a:lnSpc>
                <a:spcPct val="140000"/>
              </a:lnSpc>
            </a:pPr>
            <a:r>
              <a:rPr lang="it-IT" dirty="0"/>
              <a:t>28.973 miliardi</a:t>
            </a:r>
          </a:p>
          <a:p>
            <a:pPr marL="617220" lvl="1" indent="-342900" algn="just">
              <a:lnSpc>
                <a:spcPct val="140000"/>
              </a:lnSpc>
            </a:pPr>
            <a:r>
              <a:rPr lang="it-IT" dirty="0"/>
              <a:t>- 0,8% nel periodo 2012-2019</a:t>
            </a:r>
          </a:p>
          <a:p>
            <a:pPr marL="0" indent="0" algn="just">
              <a:lnSpc>
                <a:spcPct val="140000"/>
              </a:lnSpc>
              <a:buNone/>
            </a:pPr>
            <a:r>
              <a:rPr lang="it-IT" dirty="0"/>
              <a:t>La spesa per il tempo interinale e collaborazioni varie nel 2022 è stata</a:t>
            </a:r>
          </a:p>
          <a:p>
            <a:pPr algn="just">
              <a:lnSpc>
                <a:spcPct val="140000"/>
              </a:lnSpc>
            </a:pPr>
            <a:r>
              <a:rPr lang="it-IT" dirty="0"/>
              <a:t>1,7 miliardi di euro</a:t>
            </a:r>
          </a:p>
          <a:p>
            <a:pPr lvl="1" algn="just">
              <a:lnSpc>
                <a:spcPct val="140000"/>
              </a:lnSpc>
            </a:pPr>
            <a:r>
              <a:rPr lang="it-IT" dirty="0"/>
              <a:t>+ 44,2% rispetto al periodo 2012- 2022</a:t>
            </a:r>
          </a:p>
          <a:p>
            <a:pPr marL="0" indent="0" algn="just">
              <a:lnSpc>
                <a:spcPct val="140000"/>
              </a:lnSpc>
              <a:buNone/>
            </a:pPr>
            <a:endParaRPr lang="it-IT" dirty="0"/>
          </a:p>
          <a:p>
            <a:pPr marL="0" indent="0" algn="just">
              <a:lnSpc>
                <a:spcPct val="140000"/>
              </a:lnSpc>
              <a:buNone/>
            </a:pPr>
            <a:endParaRPr lang="it-IT" dirty="0"/>
          </a:p>
        </p:txBody>
      </p:sp>
      <p:pic>
        <p:nvPicPr>
          <p:cNvPr id="6" name="Immagine 5"/>
          <p:cNvPicPr>
            <a:picLocks noChangeAspect="1"/>
          </p:cNvPicPr>
          <p:nvPr/>
        </p:nvPicPr>
        <p:blipFill>
          <a:blip r:embed="rId2"/>
          <a:stretch>
            <a:fillRect/>
          </a:stretch>
        </p:blipFill>
        <p:spPr>
          <a:xfrm>
            <a:off x="4684889" y="1524000"/>
            <a:ext cx="4459111" cy="4840111"/>
          </a:xfrm>
          <a:prstGeom prst="rect">
            <a:avLst/>
          </a:prstGeom>
        </p:spPr>
      </p:pic>
    </p:spTree>
    <p:extLst>
      <p:ext uri="{BB962C8B-B14F-4D97-AF65-F5344CB8AC3E}">
        <p14:creationId xmlns:p14="http://schemas.microsoft.com/office/powerpoint/2010/main" val="156926220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La battaglia del personale</a:t>
            </a:r>
          </a:p>
        </p:txBody>
      </p:sp>
      <p:sp>
        <p:nvSpPr>
          <p:cNvPr id="3" name="Segnaposto testo 2"/>
          <p:cNvSpPr>
            <a:spLocks noGrp="1"/>
          </p:cNvSpPr>
          <p:nvPr>
            <p:ph type="body" idx="1"/>
          </p:nvPr>
        </p:nvSpPr>
        <p:spPr>
          <a:xfrm>
            <a:off x="56444" y="1600199"/>
            <a:ext cx="4656667" cy="5116689"/>
          </a:xfrm>
        </p:spPr>
        <p:txBody>
          <a:bodyPr>
            <a:normAutofit/>
          </a:bodyPr>
          <a:lstStyle/>
          <a:p>
            <a:pPr marL="0" indent="0" algn="just">
              <a:lnSpc>
                <a:spcPct val="140000"/>
              </a:lnSpc>
              <a:buNone/>
            </a:pPr>
            <a:r>
              <a:rPr lang="it-IT" dirty="0"/>
              <a:t>Una delle cause di </a:t>
            </a:r>
            <a:r>
              <a:rPr lang="it-IT" dirty="0" err="1"/>
              <a:t>perdità</a:t>
            </a:r>
            <a:r>
              <a:rPr lang="it-IT" dirty="0"/>
              <a:t> di </a:t>
            </a:r>
            <a:r>
              <a:rPr lang="it-IT" dirty="0" err="1"/>
              <a:t>attravità</a:t>
            </a:r>
            <a:r>
              <a:rPr lang="it-IT" dirty="0"/>
              <a:t> del SSN per i medici sono le retribuzioni che non solo restano inadeguate ma sono addirittura decrescenti nel tempo.</a:t>
            </a:r>
          </a:p>
          <a:p>
            <a:pPr marL="0" indent="0" algn="just">
              <a:lnSpc>
                <a:spcPct val="140000"/>
              </a:lnSpc>
              <a:buNone/>
            </a:pPr>
            <a:r>
              <a:rPr lang="it-IT" b="1" dirty="0"/>
              <a:t>Le retribuzioni dei medici nel periodo 2015-2022 in termini reali sono diminuite del 6,1%</a:t>
            </a:r>
          </a:p>
          <a:p>
            <a:pPr marL="0" indent="0" algn="just">
              <a:lnSpc>
                <a:spcPct val="140000"/>
              </a:lnSpc>
              <a:buNone/>
            </a:pPr>
            <a:endParaRPr lang="it-IT" dirty="0"/>
          </a:p>
          <a:p>
            <a:pPr marL="0" indent="0" algn="just">
              <a:lnSpc>
                <a:spcPct val="140000"/>
              </a:lnSpc>
              <a:buNone/>
            </a:pPr>
            <a:endParaRPr lang="it-IT" dirty="0"/>
          </a:p>
        </p:txBody>
      </p:sp>
      <p:pic>
        <p:nvPicPr>
          <p:cNvPr id="4" name="Immagine 3"/>
          <p:cNvPicPr>
            <a:picLocks noChangeAspect="1"/>
          </p:cNvPicPr>
          <p:nvPr/>
        </p:nvPicPr>
        <p:blipFill>
          <a:blip r:embed="rId2"/>
          <a:stretch>
            <a:fillRect/>
          </a:stretch>
        </p:blipFill>
        <p:spPr>
          <a:xfrm>
            <a:off x="4882444" y="2341033"/>
            <a:ext cx="4261556" cy="3022600"/>
          </a:xfrm>
          <a:prstGeom prst="rect">
            <a:avLst/>
          </a:prstGeom>
        </p:spPr>
      </p:pic>
    </p:spTree>
    <p:extLst>
      <p:ext uri="{BB962C8B-B14F-4D97-AF65-F5344CB8AC3E}">
        <p14:creationId xmlns:p14="http://schemas.microsoft.com/office/powerpoint/2010/main" val="379903093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dirty="0"/>
              <a:t>La nuova era della professione medica</a:t>
            </a:r>
          </a:p>
        </p:txBody>
      </p:sp>
      <p:sp>
        <p:nvSpPr>
          <p:cNvPr id="3" name="Segnaposto testo 2"/>
          <p:cNvSpPr>
            <a:spLocks noGrp="1"/>
          </p:cNvSpPr>
          <p:nvPr>
            <p:ph type="body" sz="half" idx="1"/>
          </p:nvPr>
        </p:nvSpPr>
        <p:spPr>
          <a:xfrm>
            <a:off x="215900" y="1673351"/>
            <a:ext cx="4279900" cy="5006849"/>
          </a:xfrm>
        </p:spPr>
        <p:txBody>
          <a:bodyPr>
            <a:normAutofit fontScale="70000" lnSpcReduction="20000"/>
          </a:bodyPr>
          <a:lstStyle/>
          <a:p>
            <a:pPr marL="0" indent="0" algn="just">
              <a:lnSpc>
                <a:spcPct val="140000"/>
              </a:lnSpc>
              <a:buNone/>
            </a:pPr>
            <a:r>
              <a:rPr lang="it-IT" sz="2400" b="1" dirty="0"/>
              <a:t>Ciononostante, continua a crescere nel nostro paese la fiducia verso una professione sempre più determinante nel garantire lo sviluppo economico del paese e l’esigibilità dei diritti.</a:t>
            </a:r>
          </a:p>
          <a:p>
            <a:pPr marL="0" indent="0" algn="just">
              <a:lnSpc>
                <a:spcPct val="140000"/>
              </a:lnSpc>
              <a:buNone/>
            </a:pPr>
            <a:r>
              <a:rPr lang="it-IT" sz="2400" dirty="0"/>
              <a:t>La pandemia ha messo in evidenza l’importanza delle competenze professionali esclusive dei medici che sono apparse agli occhi di tutti determinanti per superare l’emergenza pandemica.</a:t>
            </a:r>
          </a:p>
          <a:p>
            <a:pPr marL="0" indent="0" algn="just">
              <a:lnSpc>
                <a:spcPct val="140000"/>
              </a:lnSpc>
              <a:buNone/>
            </a:pPr>
            <a:r>
              <a:rPr lang="it-IT" sz="2400" b="1" dirty="0"/>
              <a:t>Siamo così passati dal comma 566 della finanziaria 2015 alla proposta di legge approvata dal Governo ove per la prima volta si prova a definire l’atto medico</a:t>
            </a:r>
            <a:r>
              <a:rPr lang="it-IT" sz="2400" dirty="0"/>
              <a:t>.</a:t>
            </a:r>
          </a:p>
        </p:txBody>
      </p:sp>
      <p:pic>
        <p:nvPicPr>
          <p:cNvPr id="6" name="Immagine 5"/>
          <p:cNvPicPr>
            <a:picLocks noChangeAspect="1"/>
          </p:cNvPicPr>
          <p:nvPr/>
        </p:nvPicPr>
        <p:blipFill>
          <a:blip r:embed="rId2"/>
          <a:stretch>
            <a:fillRect/>
          </a:stretch>
        </p:blipFill>
        <p:spPr>
          <a:xfrm>
            <a:off x="4635500" y="2463800"/>
            <a:ext cx="4486728" cy="2590800"/>
          </a:xfrm>
          <a:prstGeom prst="rect">
            <a:avLst/>
          </a:prstGeom>
        </p:spPr>
      </p:pic>
    </p:spTree>
    <p:extLst>
      <p:ext uri="{BB962C8B-B14F-4D97-AF65-F5344CB8AC3E}">
        <p14:creationId xmlns:p14="http://schemas.microsoft.com/office/powerpoint/2010/main" val="390554043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pPr algn="ctr"/>
            <a:r>
              <a:rPr lang="it-IT" dirty="0">
                <a:solidFill>
                  <a:srgbClr val="FF0000"/>
                </a:solidFill>
              </a:rPr>
              <a:t>Proposta di atto medico</a:t>
            </a:r>
          </a:p>
        </p:txBody>
      </p:sp>
      <p:sp>
        <p:nvSpPr>
          <p:cNvPr id="5" name="Segnaposto testo 4"/>
          <p:cNvSpPr>
            <a:spLocks noGrp="1"/>
          </p:cNvSpPr>
          <p:nvPr>
            <p:ph type="body" sz="quarter" idx="1"/>
          </p:nvPr>
        </p:nvSpPr>
        <p:spPr/>
        <p:txBody>
          <a:bodyPr/>
          <a:lstStyle/>
          <a:p>
            <a:r>
              <a:rPr lang="it-IT" dirty="0"/>
              <a:t>Proposta di legge liste d’attesa</a:t>
            </a:r>
          </a:p>
        </p:txBody>
      </p:sp>
      <p:sp>
        <p:nvSpPr>
          <p:cNvPr id="6" name="Segnaposto testo 5"/>
          <p:cNvSpPr>
            <a:spLocks noGrp="1"/>
          </p:cNvSpPr>
          <p:nvPr>
            <p:ph type="body" sz="quarter" idx="21"/>
          </p:nvPr>
        </p:nvSpPr>
        <p:spPr/>
        <p:txBody>
          <a:bodyPr>
            <a:normAutofit/>
          </a:bodyPr>
          <a:lstStyle/>
          <a:p>
            <a:pPr marL="0" indent="0" algn="ctr">
              <a:buNone/>
            </a:pPr>
            <a:r>
              <a:rPr lang="it-IT" sz="2000" dirty="0">
                <a:solidFill>
                  <a:srgbClr val="FF0000"/>
                </a:solidFill>
              </a:rPr>
              <a:t>Comma 566 </a:t>
            </a:r>
            <a:r>
              <a:rPr lang="mr-IN" sz="2000" dirty="0">
                <a:solidFill>
                  <a:srgbClr val="FF0000"/>
                </a:solidFill>
              </a:rPr>
              <a:t>–</a:t>
            </a:r>
            <a:r>
              <a:rPr lang="it-IT" sz="2000" dirty="0">
                <a:solidFill>
                  <a:srgbClr val="FF0000"/>
                </a:solidFill>
              </a:rPr>
              <a:t> finanziaria 2015</a:t>
            </a:r>
          </a:p>
        </p:txBody>
      </p:sp>
      <p:sp>
        <p:nvSpPr>
          <p:cNvPr id="7" name="CasellaDiTesto 6"/>
          <p:cNvSpPr txBox="1"/>
          <p:nvPr/>
        </p:nvSpPr>
        <p:spPr>
          <a:xfrm>
            <a:off x="4767579" y="2316163"/>
            <a:ext cx="4025900"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it-IT" sz="1600" b="1" i="1" dirty="0"/>
              <a:t>Fermo restando le competenze dei laureati in medicina e chirurgia in materia di atti complessi e specialistici di prevenzione, diagnosi, cura e terapia</a:t>
            </a:r>
            <a:r>
              <a:rPr lang="it-IT" sz="1600" i="1" dirty="0"/>
              <a:t>, con accordo tra Governo e Regioni, previa concertazione con le rappresentanze scientifiche, professionali e sindacali dei profili sanitari interessati, sono definiti i ruoli, le competenze, le relazioni professionali e le responsabilità individuali e di équipe su compiti, funzioni e obiettivi delle professioni sanitarie infermieristiche, ostetrica, tecniche della riabilitazione e della prevenzione, anche attraverso percorsi formativi complementari. </a:t>
            </a:r>
            <a:endParaRPr lang="it-IT" sz="1600" dirty="0"/>
          </a:p>
        </p:txBody>
      </p:sp>
      <p:sp>
        <p:nvSpPr>
          <p:cNvPr id="8" name="CasellaDiTesto 7"/>
          <p:cNvSpPr txBox="1"/>
          <p:nvPr/>
        </p:nvSpPr>
        <p:spPr>
          <a:xfrm>
            <a:off x="457200" y="2316163"/>
            <a:ext cx="3746500" cy="4431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it-IT" dirty="0">
                <a:latin typeface="Times New Roman"/>
                <a:ea typeface="Times New Roman"/>
                <a:cs typeface="Times New Roman"/>
              </a:rPr>
              <a:t>ART. 1 </a:t>
            </a:r>
            <a:endParaRPr lang="it-IT" sz="2800" dirty="0">
              <a:latin typeface="Cambria"/>
              <a:ea typeface="ＭＳ 明朝"/>
              <a:cs typeface="Times New Roman"/>
            </a:endParaRPr>
          </a:p>
          <a:p>
            <a:pPr algn="ctr"/>
            <a:r>
              <a:rPr lang="it-IT" sz="1600" i="1" dirty="0">
                <a:latin typeface="Times New Roman"/>
                <a:ea typeface="Times New Roman"/>
                <a:cs typeface="Times New Roman"/>
              </a:rPr>
              <a:t>(Disposizioni in materia di prescrizione ed erogazione delle prestazioni di specialistica ambulatoriale) </a:t>
            </a:r>
            <a:endParaRPr lang="it-IT" sz="2400" i="1" dirty="0">
              <a:latin typeface="Cambria"/>
              <a:ea typeface="ＭＳ 明朝"/>
              <a:cs typeface="Times New Roman"/>
            </a:endParaRPr>
          </a:p>
          <a:p>
            <a:pPr marL="342900" indent="-342900" algn="just">
              <a:buFont typeface="+mj-lt"/>
              <a:buAutoNum type="arabicPeriod"/>
            </a:pPr>
            <a:r>
              <a:rPr lang="it-IT" b="1" dirty="0">
                <a:latin typeface="Times New Roman"/>
                <a:ea typeface="Times New Roman"/>
                <a:cs typeface="Times New Roman"/>
              </a:rPr>
              <a:t>Il medico, cui compete in maniera esclusiva la diagnosi, prognosi e terapia</a:t>
            </a:r>
            <a:r>
              <a:rPr lang="it-IT" dirty="0">
                <a:latin typeface="Times New Roman"/>
                <a:ea typeface="Times New Roman"/>
                <a:cs typeface="Times New Roman"/>
              </a:rPr>
              <a:t>, quando prescrive prestazioni di specialistica ambulatoriale, ha l’obbligo di attribuire, nel caso di prima visita o esame diagnostico, l’appropriata classe di priorità e di indicare il sospetto diagnostico sia nel caso di primo accesso che di accessi successivi</a:t>
            </a:r>
            <a:endParaRPr lang="it-IT" sz="2800" dirty="0">
              <a:latin typeface="Cambria"/>
              <a:ea typeface="ＭＳ 明朝"/>
              <a:cs typeface="Times New Roman"/>
            </a:endParaRPr>
          </a:p>
          <a:p>
            <a:endParaRPr kumimoji="0" lang="it-IT" sz="1800" b="0" i="0" u="none" strike="noStrike" cap="none" spc="0" normalizeH="0" baseline="0" dirty="0">
              <a:ln>
                <a:noFill/>
              </a:ln>
              <a:solidFill>
                <a:srgbClr val="292934"/>
              </a:solidFill>
              <a:effectLst/>
              <a:uFillTx/>
              <a:latin typeface="Arial"/>
              <a:ea typeface="Arial"/>
              <a:cs typeface="Arial"/>
              <a:sym typeface="Arial"/>
            </a:endParaRPr>
          </a:p>
        </p:txBody>
      </p:sp>
    </p:spTree>
    <p:extLst>
      <p:ext uri="{BB962C8B-B14F-4D97-AF65-F5344CB8AC3E}">
        <p14:creationId xmlns:p14="http://schemas.microsoft.com/office/powerpoint/2010/main" val="307956516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57201" y="57150"/>
            <a:ext cx="8228015" cy="1143001"/>
          </a:xfrm>
        </p:spPr>
        <p:txBody>
          <a:bodyPr>
            <a:normAutofit/>
          </a:bodyPr>
          <a:lstStyle/>
          <a:p>
            <a:pPr algn="ctr"/>
            <a:r>
              <a:rPr lang="it-IT" sz="3200" dirty="0"/>
              <a:t>L’Assemblea plenaria della CEOM a Roma</a:t>
            </a:r>
          </a:p>
        </p:txBody>
      </p:sp>
      <p:sp>
        <p:nvSpPr>
          <p:cNvPr id="8" name="Segnaposto testo 7"/>
          <p:cNvSpPr>
            <a:spLocks noGrp="1"/>
          </p:cNvSpPr>
          <p:nvPr>
            <p:ph type="body" sz="half" idx="4294967295"/>
          </p:nvPr>
        </p:nvSpPr>
        <p:spPr>
          <a:xfrm>
            <a:off x="0" y="4864100"/>
            <a:ext cx="9029700" cy="1993900"/>
          </a:xfrm>
        </p:spPr>
        <p:txBody>
          <a:bodyPr>
            <a:normAutofit fontScale="85000" lnSpcReduction="10000"/>
          </a:bodyPr>
          <a:lstStyle/>
          <a:p>
            <a:pPr marL="0" indent="0" algn="just">
              <a:lnSpc>
                <a:spcPct val="120000"/>
              </a:lnSpc>
              <a:buNone/>
            </a:pPr>
            <a:r>
              <a:rPr lang="it-IT" dirty="0"/>
              <a:t>Si è tenuta a Roma l’Assemblea Plenaria della CEOM il 24 maggio </a:t>
            </a:r>
            <a:r>
              <a:rPr lang="it-IT" dirty="0" err="1"/>
              <a:t>us</a:t>
            </a:r>
            <a:r>
              <a:rPr lang="it-IT" dirty="0"/>
              <a:t> presso il collegio farmaceutico sito nella chiesa di San Lorenzo degli Speziali nei fori imperiali. Ringrazio tutta la delegazione italiana guidata da </a:t>
            </a:r>
            <a:r>
              <a:rPr lang="it-IT" sz="2400" dirty="0"/>
              <a:t>Nicolino </a:t>
            </a:r>
            <a:r>
              <a:rPr lang="it-IT" sz="2400" dirty="0" err="1"/>
              <a:t>Dautilia</a:t>
            </a:r>
            <a:r>
              <a:rPr lang="it-IT" sz="2400" dirty="0"/>
              <a:t>, il Presidente Toti Amato e tutti gli uffici della federazione per il successo della manifestazione e per l’impegno nella sua preparazione e organizzazione.</a:t>
            </a:r>
          </a:p>
        </p:txBody>
      </p:sp>
      <p:pic>
        <p:nvPicPr>
          <p:cNvPr id="6" name="Immagine 5" descr="Visualizza foto recenti 2.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1" y="1168400"/>
            <a:ext cx="3802222" cy="3695700"/>
          </a:xfrm>
          <a:prstGeom prst="rect">
            <a:avLst/>
          </a:prstGeom>
        </p:spPr>
      </p:pic>
      <p:pic>
        <p:nvPicPr>
          <p:cNvPr id="18" name="Immagine 17"/>
          <p:cNvPicPr>
            <a:picLocks noChangeAspect="1"/>
          </p:cNvPicPr>
          <p:nvPr/>
        </p:nvPicPr>
        <p:blipFill>
          <a:blip r:embed="rId3"/>
          <a:stretch>
            <a:fillRect/>
          </a:stretch>
        </p:blipFill>
        <p:spPr>
          <a:xfrm>
            <a:off x="3903823" y="1168401"/>
            <a:ext cx="5125877" cy="1993899"/>
          </a:xfrm>
          <a:prstGeom prst="rect">
            <a:avLst/>
          </a:prstGeom>
        </p:spPr>
      </p:pic>
      <p:pic>
        <p:nvPicPr>
          <p:cNvPr id="19" name="Immagine 18"/>
          <p:cNvPicPr>
            <a:picLocks noChangeAspect="1"/>
          </p:cNvPicPr>
          <p:nvPr/>
        </p:nvPicPr>
        <p:blipFill>
          <a:blip r:embed="rId4"/>
          <a:stretch>
            <a:fillRect/>
          </a:stretch>
        </p:blipFill>
        <p:spPr>
          <a:xfrm>
            <a:off x="3903822" y="3162300"/>
            <a:ext cx="5125877" cy="1701800"/>
          </a:xfrm>
          <a:prstGeom prst="rect">
            <a:avLst/>
          </a:prstGeom>
        </p:spPr>
      </p:pic>
    </p:spTree>
    <p:extLst>
      <p:ext uri="{BB962C8B-B14F-4D97-AF65-F5344CB8AC3E}">
        <p14:creationId xmlns:p14="http://schemas.microsoft.com/office/powerpoint/2010/main" val="37106904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pPr algn="ctr"/>
            <a:r>
              <a:rPr lang="it-IT" dirty="0">
                <a:solidFill>
                  <a:srgbClr val="FF0000"/>
                </a:solidFill>
              </a:rPr>
              <a:t>Proposta di atto medico</a:t>
            </a:r>
          </a:p>
        </p:txBody>
      </p:sp>
      <p:sp>
        <p:nvSpPr>
          <p:cNvPr id="6" name="Segnaposto testo 5"/>
          <p:cNvSpPr>
            <a:spLocks noGrp="1"/>
          </p:cNvSpPr>
          <p:nvPr>
            <p:ph type="body" sz="half" idx="1"/>
          </p:nvPr>
        </p:nvSpPr>
        <p:spPr/>
        <p:txBody>
          <a:bodyPr>
            <a:normAutofit fontScale="85000" lnSpcReduction="10000"/>
          </a:bodyPr>
          <a:lstStyle/>
          <a:p>
            <a:pPr marL="0" indent="0" algn="just">
              <a:lnSpc>
                <a:spcPct val="150000"/>
              </a:lnSpc>
              <a:buNone/>
            </a:pPr>
            <a:r>
              <a:rPr lang="it-IT" dirty="0"/>
              <a:t>A questo intervento governativo si è aggiunta l’iniziativa del </a:t>
            </a:r>
            <a:r>
              <a:rPr lang="it-IT" b="1" dirty="0"/>
              <a:t>sen. Ignazio Zullo</a:t>
            </a:r>
            <a:r>
              <a:rPr lang="it-IT" dirty="0"/>
              <a:t> </a:t>
            </a:r>
            <a:r>
              <a:rPr lang="mr-IN" dirty="0"/>
              <a:t>–</a:t>
            </a:r>
            <a:r>
              <a:rPr lang="it-IT" dirty="0"/>
              <a:t> relatore sul decreto legge Liste di attesa con l’emendamento 4.12 che anticipa proprio del decreto legge la definizione in </a:t>
            </a:r>
            <a:r>
              <a:rPr lang="it-IT" dirty="0" err="1"/>
              <a:t>nuce</a:t>
            </a:r>
            <a:r>
              <a:rPr lang="it-IT" dirty="0"/>
              <a:t> di atto medico.</a:t>
            </a:r>
          </a:p>
        </p:txBody>
      </p:sp>
      <p:pic>
        <p:nvPicPr>
          <p:cNvPr id="2" name="Immagine 1"/>
          <p:cNvPicPr>
            <a:picLocks noChangeAspect="1"/>
          </p:cNvPicPr>
          <p:nvPr/>
        </p:nvPicPr>
        <p:blipFill>
          <a:blip r:embed="rId2"/>
          <a:stretch>
            <a:fillRect/>
          </a:stretch>
        </p:blipFill>
        <p:spPr>
          <a:xfrm>
            <a:off x="4603893" y="2596728"/>
            <a:ext cx="4800206" cy="2111147"/>
          </a:xfrm>
          <a:prstGeom prst="rect">
            <a:avLst/>
          </a:prstGeom>
        </p:spPr>
      </p:pic>
    </p:spTree>
    <p:extLst>
      <p:ext uri="{BB962C8B-B14F-4D97-AF65-F5344CB8AC3E}">
        <p14:creationId xmlns:p14="http://schemas.microsoft.com/office/powerpoint/2010/main" val="142426436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pPr algn="ctr"/>
            <a:r>
              <a:rPr lang="it-IT" dirty="0">
                <a:solidFill>
                  <a:srgbClr val="FF0000"/>
                </a:solidFill>
              </a:rPr>
              <a:t>Atto medico e sentenza Tar Lazio sui CTU</a:t>
            </a:r>
          </a:p>
        </p:txBody>
      </p:sp>
      <p:sp>
        <p:nvSpPr>
          <p:cNvPr id="6" name="Segnaposto testo 5"/>
          <p:cNvSpPr>
            <a:spLocks noGrp="1"/>
          </p:cNvSpPr>
          <p:nvPr>
            <p:ph type="body" sz="half" idx="1"/>
          </p:nvPr>
        </p:nvSpPr>
        <p:spPr/>
        <p:txBody>
          <a:bodyPr>
            <a:normAutofit fontScale="55000" lnSpcReduction="20000"/>
          </a:bodyPr>
          <a:lstStyle/>
          <a:p>
            <a:pPr marL="0" indent="0" algn="just">
              <a:lnSpc>
                <a:spcPct val="150000"/>
              </a:lnSpc>
              <a:buNone/>
            </a:pPr>
            <a:r>
              <a:rPr lang="it-IT" sz="2900" dirty="0"/>
              <a:t>La </a:t>
            </a:r>
            <a:r>
              <a:rPr lang="it-IT" sz="2900" dirty="0" err="1"/>
              <a:t>fnomceo</a:t>
            </a:r>
            <a:r>
              <a:rPr lang="it-IT" sz="2900" dirty="0"/>
              <a:t> aveva impugnato il Regolamento del Ministero della Giustizia sui CTU – i consulenti tecnici d’ufficio dei Tribunali – in quanto era stata prevista l’attribuzione agli psicologi dei settori della </a:t>
            </a:r>
            <a:r>
              <a:rPr lang="it-IT" sz="2900" b="1" dirty="0"/>
              <a:t>capacità di intendere e volere </a:t>
            </a:r>
            <a:r>
              <a:rPr lang="it-IT" sz="2900" dirty="0"/>
              <a:t>(penale e civile), </a:t>
            </a:r>
            <a:r>
              <a:rPr lang="it-IT" sz="2900" b="1" dirty="0"/>
              <a:t>della capacità di stare in atti</a:t>
            </a:r>
            <a:r>
              <a:rPr lang="it-IT" sz="2900" dirty="0"/>
              <a:t>, </a:t>
            </a:r>
            <a:r>
              <a:rPr lang="it-IT" sz="2900" b="1" dirty="0"/>
              <a:t>della previdenza adulti</a:t>
            </a:r>
            <a:r>
              <a:rPr lang="it-IT" sz="2900" dirty="0"/>
              <a:t> (indennità di accompagnamento, legge 104) </a:t>
            </a:r>
            <a:r>
              <a:rPr lang="it-IT" sz="2900" b="1" dirty="0"/>
              <a:t>e della valutazione del danno.</a:t>
            </a:r>
            <a:r>
              <a:rPr lang="it-IT" sz="2900" dirty="0"/>
              <a:t> </a:t>
            </a:r>
          </a:p>
          <a:p>
            <a:pPr marL="0" indent="0" algn="just">
              <a:lnSpc>
                <a:spcPct val="150000"/>
              </a:lnSpc>
              <a:buNone/>
            </a:pPr>
            <a:r>
              <a:rPr lang="it-IT" sz="2900" b="1" dirty="0"/>
              <a:t>Tali ambiti, richiedendo l’accertamento di un’infermità, e quindi una diagnosi, sono di competenza esclusiva del medico.</a:t>
            </a:r>
          </a:p>
          <a:p>
            <a:pPr marL="0" indent="0" algn="just">
              <a:lnSpc>
                <a:spcPct val="150000"/>
              </a:lnSpc>
              <a:buNone/>
            </a:pPr>
            <a:endParaRPr lang="it-IT" dirty="0"/>
          </a:p>
        </p:txBody>
      </p:sp>
      <p:pic>
        <p:nvPicPr>
          <p:cNvPr id="3" name="Immagine 2"/>
          <p:cNvPicPr>
            <a:picLocks noChangeAspect="1"/>
          </p:cNvPicPr>
          <p:nvPr/>
        </p:nvPicPr>
        <p:blipFill>
          <a:blip r:embed="rId2"/>
          <a:stretch>
            <a:fillRect/>
          </a:stretch>
        </p:blipFill>
        <p:spPr>
          <a:xfrm>
            <a:off x="4590384" y="2107556"/>
            <a:ext cx="4416308" cy="3701733"/>
          </a:xfrm>
          <a:prstGeom prst="rect">
            <a:avLst/>
          </a:prstGeom>
        </p:spPr>
      </p:pic>
    </p:spTree>
    <p:extLst>
      <p:ext uri="{BB962C8B-B14F-4D97-AF65-F5344CB8AC3E}">
        <p14:creationId xmlns:p14="http://schemas.microsoft.com/office/powerpoint/2010/main" val="133390247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pPr algn="ctr"/>
            <a:r>
              <a:rPr lang="it-IT" dirty="0">
                <a:solidFill>
                  <a:srgbClr val="FF0000"/>
                </a:solidFill>
              </a:rPr>
              <a:t>Atto medico e sentenza Tar Lazio sui CTU</a:t>
            </a:r>
          </a:p>
        </p:txBody>
      </p:sp>
      <p:sp>
        <p:nvSpPr>
          <p:cNvPr id="6" name="Segnaposto testo 5"/>
          <p:cNvSpPr>
            <a:spLocks noGrp="1"/>
          </p:cNvSpPr>
          <p:nvPr>
            <p:ph type="body" sz="half" idx="1"/>
          </p:nvPr>
        </p:nvSpPr>
        <p:spPr>
          <a:xfrm>
            <a:off x="457200" y="1673351"/>
            <a:ext cx="4133184" cy="5000576"/>
          </a:xfrm>
        </p:spPr>
        <p:txBody>
          <a:bodyPr>
            <a:normAutofit fontScale="62500" lnSpcReduction="20000"/>
          </a:bodyPr>
          <a:lstStyle/>
          <a:p>
            <a:pPr marL="0" indent="0" algn="just">
              <a:lnSpc>
                <a:spcPct val="150000"/>
              </a:lnSpc>
              <a:buNone/>
            </a:pPr>
            <a:r>
              <a:rPr lang="it-IT" sz="3200" dirty="0"/>
              <a:t>La sentenza nel riconoscere infondata l’eccezione di inammissibilità del ricorso sostiene che il regolamento ministeriale ha di fatto “condotto all’individuazione di ambiti </a:t>
            </a:r>
            <a:r>
              <a:rPr lang="it-IT" sz="3200" dirty="0" err="1"/>
              <a:t>consulenziali</a:t>
            </a:r>
            <a:r>
              <a:rPr lang="it-IT" sz="3200" dirty="0"/>
              <a:t> non corretti, che ha comportato </a:t>
            </a:r>
            <a:r>
              <a:rPr lang="it-IT" sz="3200" b="1" dirty="0"/>
              <a:t>un  indebito ampliamento delle competenze professionali degli psicologi ed una corrispondente  invasione di campo di quelle proprie dei medici”.</a:t>
            </a:r>
          </a:p>
          <a:p>
            <a:pPr marL="0" indent="0" algn="just">
              <a:lnSpc>
                <a:spcPct val="150000"/>
              </a:lnSpc>
              <a:buNone/>
            </a:pPr>
            <a:endParaRPr lang="it-IT" dirty="0"/>
          </a:p>
        </p:txBody>
      </p:sp>
      <p:pic>
        <p:nvPicPr>
          <p:cNvPr id="4" name="Immagine 3"/>
          <p:cNvPicPr>
            <a:picLocks noChangeAspect="1"/>
          </p:cNvPicPr>
          <p:nvPr/>
        </p:nvPicPr>
        <p:blipFill>
          <a:blip r:embed="rId2"/>
          <a:stretch>
            <a:fillRect/>
          </a:stretch>
        </p:blipFill>
        <p:spPr>
          <a:xfrm>
            <a:off x="4590384" y="2161595"/>
            <a:ext cx="4599324" cy="3764216"/>
          </a:xfrm>
          <a:prstGeom prst="rect">
            <a:avLst/>
          </a:prstGeom>
        </p:spPr>
      </p:pic>
    </p:spTree>
    <p:extLst>
      <p:ext uri="{BB962C8B-B14F-4D97-AF65-F5344CB8AC3E}">
        <p14:creationId xmlns:p14="http://schemas.microsoft.com/office/powerpoint/2010/main" val="271130212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it-IT" sz="3200" dirty="0"/>
              <a:t>Gli Ordini espressioni autentiche di una società pluralista</a:t>
            </a:r>
          </a:p>
        </p:txBody>
      </p:sp>
      <p:sp>
        <p:nvSpPr>
          <p:cNvPr id="3" name="CasellaDiTesto 2"/>
          <p:cNvSpPr txBox="1"/>
          <p:nvPr/>
        </p:nvSpPr>
        <p:spPr>
          <a:xfrm>
            <a:off x="314237" y="1924823"/>
            <a:ext cx="8523707" cy="44935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lnSpc>
                <a:spcPct val="150000"/>
              </a:lnSpc>
            </a:pPr>
            <a:r>
              <a:rPr lang="it-IT" sz="2400" dirty="0"/>
              <a:t>In questo contesto è arrivata la sentenza “Iandolo” del Tar Lazio pubblicata in data 23 Maggio 2024 sul ricorso numero di registro generale 12479 del 2023, proposto da Raffaele Iandolo, contro la </a:t>
            </a:r>
            <a:r>
              <a:rPr lang="it-IT" sz="2400" dirty="0" err="1"/>
              <a:t>Fnomceo</a:t>
            </a:r>
            <a:r>
              <a:rPr lang="it-IT" sz="2400" dirty="0"/>
              <a:t>, il Consiglio Nazionale della </a:t>
            </a:r>
            <a:r>
              <a:rPr lang="it-IT" sz="2400" dirty="0" err="1"/>
              <a:t>Fnomceo</a:t>
            </a:r>
            <a:r>
              <a:rPr lang="it-IT" sz="2400" dirty="0"/>
              <a:t> ed il Ministero della salute per l’annullamento della deliberazione del Consiglio Nazionale della </a:t>
            </a:r>
            <a:r>
              <a:rPr lang="it-IT" sz="2400" dirty="0" err="1"/>
              <a:t>FNOMCeO</a:t>
            </a:r>
            <a:r>
              <a:rPr lang="it-IT" sz="2400" dirty="0"/>
              <a:t> n. 1 del 20.02.2023, con la quale è stato integrato il regolamento interno della stessa </a:t>
            </a:r>
            <a:r>
              <a:rPr lang="it-IT" sz="2400" dirty="0" err="1"/>
              <a:t>FNOMCeO</a:t>
            </a:r>
            <a:r>
              <a:rPr lang="it-IT" sz="2400" dirty="0"/>
              <a:t>. </a:t>
            </a:r>
          </a:p>
        </p:txBody>
      </p:sp>
    </p:spTree>
    <p:extLst>
      <p:ext uri="{BB962C8B-B14F-4D97-AF65-F5344CB8AC3E}">
        <p14:creationId xmlns:p14="http://schemas.microsoft.com/office/powerpoint/2010/main" val="319746471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it-IT" sz="3200" dirty="0"/>
              <a:t>Gli Ordini espressioni autentiche di una società pluralista</a:t>
            </a:r>
          </a:p>
        </p:txBody>
      </p:sp>
      <p:sp>
        <p:nvSpPr>
          <p:cNvPr id="3" name="CasellaDiTesto 2"/>
          <p:cNvSpPr txBox="1"/>
          <p:nvPr/>
        </p:nvSpPr>
        <p:spPr>
          <a:xfrm>
            <a:off x="314237" y="1924823"/>
            <a:ext cx="8523707" cy="39344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lnSpc>
                <a:spcPct val="150000"/>
              </a:lnSpc>
            </a:pPr>
            <a:r>
              <a:rPr lang="it-IT" sz="2800" dirty="0"/>
              <a:t>Anche in questo caso la sentenza non fa altro che </a:t>
            </a:r>
            <a:r>
              <a:rPr lang="it-IT" sz="2800" b="1" dirty="0"/>
              <a:t>valorizzare il nostro ruolo di Enti Sussidiari dello Stato</a:t>
            </a:r>
            <a:r>
              <a:rPr lang="it-IT" sz="2800" dirty="0"/>
              <a:t>, </a:t>
            </a:r>
            <a:r>
              <a:rPr lang="it-IT" sz="2800" b="1" dirty="0"/>
              <a:t>espressione autentica della società pluralistica </a:t>
            </a:r>
            <a:r>
              <a:rPr lang="it-IT" sz="2800" dirty="0"/>
              <a:t>che realizza in pieno la previsione costituzionale sia come formazioni sociali che come riconoscimento della libertà di associazione.</a:t>
            </a:r>
          </a:p>
        </p:txBody>
      </p:sp>
    </p:spTree>
    <p:extLst>
      <p:ext uri="{BB962C8B-B14F-4D97-AF65-F5344CB8AC3E}">
        <p14:creationId xmlns:p14="http://schemas.microsoft.com/office/powerpoint/2010/main" val="73149955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pPr algn="ctr"/>
            <a:r>
              <a:rPr lang="it-IT" dirty="0"/>
              <a:t>Il Decreto Liste d’attesa</a:t>
            </a:r>
          </a:p>
        </p:txBody>
      </p:sp>
      <p:pic>
        <p:nvPicPr>
          <p:cNvPr id="5" name="Immagine 4"/>
          <p:cNvPicPr>
            <a:picLocks noChangeAspect="1"/>
          </p:cNvPicPr>
          <p:nvPr/>
        </p:nvPicPr>
        <p:blipFill>
          <a:blip r:embed="rId2"/>
          <a:stretch>
            <a:fillRect/>
          </a:stretch>
        </p:blipFill>
        <p:spPr>
          <a:xfrm>
            <a:off x="490790" y="2583514"/>
            <a:ext cx="8355352" cy="2130338"/>
          </a:xfrm>
          <a:prstGeom prst="rect">
            <a:avLst/>
          </a:prstGeom>
        </p:spPr>
      </p:pic>
    </p:spTree>
    <p:extLst>
      <p:ext uri="{BB962C8B-B14F-4D97-AF65-F5344CB8AC3E}">
        <p14:creationId xmlns:p14="http://schemas.microsoft.com/office/powerpoint/2010/main" val="204768665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pPr algn="ctr"/>
            <a:r>
              <a:rPr lang="it-IT" dirty="0"/>
              <a:t>Il Decreto Liste d’attesa</a:t>
            </a:r>
          </a:p>
        </p:txBody>
      </p:sp>
      <p:sp>
        <p:nvSpPr>
          <p:cNvPr id="4" name="Segnaposto testo 3"/>
          <p:cNvSpPr>
            <a:spLocks noGrp="1"/>
          </p:cNvSpPr>
          <p:nvPr>
            <p:ph type="body" sz="half" idx="1"/>
          </p:nvPr>
        </p:nvSpPr>
        <p:spPr>
          <a:xfrm>
            <a:off x="457200" y="1673351"/>
            <a:ext cx="8229600" cy="4402281"/>
          </a:xfrm>
        </p:spPr>
        <p:txBody>
          <a:bodyPr>
            <a:normAutofit fontScale="77500" lnSpcReduction="20000"/>
          </a:bodyPr>
          <a:lstStyle/>
          <a:p>
            <a:pPr marL="0" indent="0" algn="just">
              <a:lnSpc>
                <a:spcPct val="140000"/>
              </a:lnSpc>
              <a:buNone/>
            </a:pPr>
            <a:r>
              <a:rPr lang="it-IT" dirty="0"/>
              <a:t>I punti più importanti:</a:t>
            </a:r>
          </a:p>
          <a:p>
            <a:pPr algn="just">
              <a:lnSpc>
                <a:spcPct val="140000"/>
              </a:lnSpc>
            </a:pPr>
            <a:r>
              <a:rPr lang="it-IT" dirty="0"/>
              <a:t>Possibile aumento delle assunzioni: sino a più 15% rispetto alla spesa del 2023</a:t>
            </a:r>
          </a:p>
          <a:p>
            <a:pPr algn="just">
              <a:lnSpc>
                <a:spcPct val="140000"/>
              </a:lnSpc>
            </a:pPr>
            <a:r>
              <a:rPr lang="it-IT" dirty="0"/>
              <a:t>Defiscalizzazione al 15% delle prestazioni aggiuntive</a:t>
            </a:r>
          </a:p>
          <a:p>
            <a:pPr algn="just">
              <a:lnSpc>
                <a:spcPct val="140000"/>
              </a:lnSpc>
            </a:pPr>
            <a:r>
              <a:rPr lang="it-IT" dirty="0"/>
              <a:t>Valorizzazioni degli specializzandi attraverso decreto Calabria (grazie alle OOSS)</a:t>
            </a:r>
          </a:p>
          <a:p>
            <a:pPr algn="just">
              <a:lnSpc>
                <a:spcPct val="140000"/>
              </a:lnSpc>
            </a:pPr>
            <a:r>
              <a:rPr lang="it-IT" dirty="0"/>
              <a:t>Piattaforma nazionale delle liste di attesa per monitoraggio dati</a:t>
            </a:r>
          </a:p>
          <a:p>
            <a:pPr algn="just">
              <a:lnSpc>
                <a:spcPct val="140000"/>
              </a:lnSpc>
            </a:pPr>
            <a:r>
              <a:rPr lang="it-IT" dirty="0" err="1"/>
              <a:t>Cup</a:t>
            </a:r>
            <a:r>
              <a:rPr lang="it-IT" dirty="0"/>
              <a:t> unico regionale integrato con il privato accreditato</a:t>
            </a:r>
          </a:p>
          <a:p>
            <a:pPr algn="just">
              <a:lnSpc>
                <a:spcPct val="140000"/>
              </a:lnSpc>
            </a:pPr>
            <a:r>
              <a:rPr lang="it-IT" dirty="0"/>
              <a:t>Potenziamento salute mentale</a:t>
            </a:r>
          </a:p>
          <a:p>
            <a:endParaRPr lang="it-IT" dirty="0"/>
          </a:p>
        </p:txBody>
      </p:sp>
    </p:spTree>
    <p:extLst>
      <p:ext uri="{BB962C8B-B14F-4D97-AF65-F5344CB8AC3E}">
        <p14:creationId xmlns:p14="http://schemas.microsoft.com/office/powerpoint/2010/main" val="395821828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pPr algn="ctr"/>
            <a:r>
              <a:rPr lang="it-IT" dirty="0"/>
              <a:t>Il Decreto Liste d’attesa</a:t>
            </a:r>
          </a:p>
        </p:txBody>
      </p:sp>
      <p:sp>
        <p:nvSpPr>
          <p:cNvPr id="4" name="Segnaposto testo 3"/>
          <p:cNvSpPr>
            <a:spLocks noGrp="1"/>
          </p:cNvSpPr>
          <p:nvPr>
            <p:ph type="body" sz="half" idx="1"/>
          </p:nvPr>
        </p:nvSpPr>
        <p:spPr>
          <a:xfrm>
            <a:off x="457200" y="1673351"/>
            <a:ext cx="8229600" cy="4718305"/>
          </a:xfrm>
        </p:spPr>
        <p:txBody>
          <a:bodyPr>
            <a:normAutofit fontScale="55000" lnSpcReduction="20000"/>
          </a:bodyPr>
          <a:lstStyle/>
          <a:p>
            <a:pPr marL="0" indent="0" algn="just">
              <a:lnSpc>
                <a:spcPct val="120000"/>
              </a:lnSpc>
              <a:buNone/>
            </a:pPr>
            <a:r>
              <a:rPr lang="it-IT" dirty="0"/>
              <a:t>I </a:t>
            </a:r>
            <a:r>
              <a:rPr lang="it-IT" sz="2500" dirty="0"/>
              <a:t>suggerimenti</a:t>
            </a:r>
          </a:p>
          <a:p>
            <a:pPr algn="just">
              <a:lnSpc>
                <a:spcPct val="120000"/>
              </a:lnSpc>
            </a:pPr>
            <a:r>
              <a:rPr lang="it-IT" sz="2500" b="1" dirty="0"/>
              <a:t>Servono maggiori risorse </a:t>
            </a:r>
            <a:r>
              <a:rPr lang="it-IT" sz="2500" dirty="0"/>
              <a:t>per meglio valorizzare il lavoro dei medici attraverso una maggiore attrattività. Bisogna oggi investire si professionisti per arginare la fuga dal SSN </a:t>
            </a:r>
          </a:p>
          <a:p>
            <a:pPr algn="just">
              <a:lnSpc>
                <a:spcPct val="120000"/>
              </a:lnSpc>
            </a:pPr>
            <a:r>
              <a:rPr lang="it-IT" sz="2500" dirty="0"/>
              <a:t>L’aumento del più 15% delle </a:t>
            </a:r>
            <a:r>
              <a:rPr lang="it-IT" sz="2500" b="1" dirty="0"/>
              <a:t>assunzioni va garantito anche nei prossimi anni</a:t>
            </a:r>
            <a:r>
              <a:rPr lang="it-IT" sz="2500" dirty="0"/>
              <a:t>, sino a quando non si introdurrà un nuovo meccanismo per il calcolo del fabbisogno del personale eliminando l’odioso tetto di spesa per il personale fermo al 2004</a:t>
            </a:r>
          </a:p>
          <a:p>
            <a:pPr algn="just">
              <a:lnSpc>
                <a:spcPct val="120000"/>
              </a:lnSpc>
            </a:pPr>
            <a:r>
              <a:rPr lang="it-IT" sz="2500" dirty="0"/>
              <a:t>La norma della </a:t>
            </a:r>
            <a:r>
              <a:rPr lang="it-IT" sz="2500" b="1" dirty="0"/>
              <a:t>defiscalizzazione rischia di essere vanificata </a:t>
            </a:r>
            <a:r>
              <a:rPr lang="it-IT" sz="2500" dirty="0"/>
              <a:t>dal tetto delle prestazioni aggiuntive fermo al 2021 per cui è necessario introdurre una deroga all’art. 89, comma 4, del CCNL </a:t>
            </a:r>
          </a:p>
          <a:p>
            <a:pPr algn="just">
              <a:lnSpc>
                <a:spcPct val="120000"/>
              </a:lnSpc>
            </a:pPr>
            <a:r>
              <a:rPr lang="it-IT" sz="2500" dirty="0"/>
              <a:t>Per rendere attrattivo il lavoro dei medici </a:t>
            </a:r>
            <a:r>
              <a:rPr lang="it-IT" sz="2500" b="1" dirty="0"/>
              <a:t>aggiungere anche la defiscalizzazione dell’indennità di specificità medica e sanitaria e delle quote capitarie della medicina generale. </a:t>
            </a:r>
          </a:p>
          <a:p>
            <a:pPr algn="just">
              <a:lnSpc>
                <a:spcPct val="120000"/>
              </a:lnSpc>
            </a:pPr>
            <a:r>
              <a:rPr lang="it-IT" sz="2500" dirty="0"/>
              <a:t>l’Organismo di verifica e controllo sull'assistenza sanitaria si avvale dei NAS per la verifica delle problematiche delle liste di attesa, </a:t>
            </a:r>
            <a:r>
              <a:rPr lang="it-IT" sz="2500" b="1" dirty="0"/>
              <a:t>inutile attribuire funzioni di polizia giudiziaria e di pubblica sicurezza a personale amministrativo</a:t>
            </a:r>
          </a:p>
          <a:p>
            <a:pPr algn="just">
              <a:lnSpc>
                <a:spcPct val="120000"/>
              </a:lnSpc>
            </a:pPr>
            <a:r>
              <a:rPr lang="it-IT" sz="2500" b="1" dirty="0"/>
              <a:t>L’intramoenia è una opportunità per il sistema</a:t>
            </a:r>
            <a:r>
              <a:rPr lang="it-IT" sz="2500" dirty="0"/>
              <a:t>; non determina l’allungamento delle liste di attesa, anzi contribuisce a ridurle. I meccanismi di controllo sono previsti già dalle attuali leggi. Va respinto il tentativo di addebitare alla classe medica la responsabilità delle liste di attesa. </a:t>
            </a:r>
            <a:r>
              <a:rPr lang="it-IT" sz="2500" b="1" dirty="0"/>
              <a:t>Sospendere l’attività intramoenia lì dove non strettamente necessario rischia di peggiorare l’assistenza</a:t>
            </a:r>
            <a:r>
              <a:rPr lang="it-IT" sz="2500" dirty="0"/>
              <a:t>. </a:t>
            </a:r>
          </a:p>
          <a:p>
            <a:pPr algn="just">
              <a:lnSpc>
                <a:spcPct val="120000"/>
              </a:lnSpc>
            </a:pPr>
            <a:r>
              <a:rPr lang="it-IT" sz="2500" b="1" dirty="0"/>
              <a:t>Ridurre la durata dei piani terapeutici </a:t>
            </a:r>
            <a:r>
              <a:rPr lang="it-IT" sz="2500" dirty="0"/>
              <a:t>di norma ad un anno, trasformandoli in nota </a:t>
            </a:r>
            <a:r>
              <a:rPr lang="it-IT" sz="2500" dirty="0" err="1"/>
              <a:t>aifa</a:t>
            </a:r>
            <a:r>
              <a:rPr lang="it-IT" sz="2500" dirty="0"/>
              <a:t>, al fine di di ridurre l’inutile fenomeno delle liste di attesa amministrative utili solo a rinnovare i piani terapeutici.</a:t>
            </a:r>
          </a:p>
        </p:txBody>
      </p:sp>
    </p:spTree>
    <p:extLst>
      <p:ext uri="{BB962C8B-B14F-4D97-AF65-F5344CB8AC3E}">
        <p14:creationId xmlns:p14="http://schemas.microsoft.com/office/powerpoint/2010/main" val="129837294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Autonomia Differenziata</a:t>
            </a:r>
          </a:p>
        </p:txBody>
      </p:sp>
      <p:sp>
        <p:nvSpPr>
          <p:cNvPr id="3" name="Segnaposto testo 2"/>
          <p:cNvSpPr>
            <a:spLocks noGrp="1"/>
          </p:cNvSpPr>
          <p:nvPr>
            <p:ph type="body" sz="half" idx="1"/>
          </p:nvPr>
        </p:nvSpPr>
        <p:spPr/>
        <p:txBody>
          <a:bodyPr>
            <a:normAutofit fontScale="85000" lnSpcReduction="10000"/>
          </a:bodyPr>
          <a:lstStyle/>
          <a:p>
            <a:pPr marL="0" indent="0" algn="just">
              <a:lnSpc>
                <a:spcPct val="130000"/>
              </a:lnSpc>
              <a:buNone/>
            </a:pPr>
            <a:r>
              <a:rPr lang="it-IT" dirty="0"/>
              <a:t>Il 19 Giugno la Camera ha approvato la Legge sull’autonomia differenziata.</a:t>
            </a:r>
          </a:p>
          <a:p>
            <a:pPr marL="0" indent="0" algn="just">
              <a:lnSpc>
                <a:spcPct val="130000"/>
              </a:lnSpc>
              <a:buNone/>
            </a:pPr>
            <a:r>
              <a:rPr lang="it-IT" dirty="0"/>
              <a:t>Una Legge che non dissipa le  nostre preoccupazioni  circa le disuguaglianze soprattutto in tema di salute e le possibili differenze sulle modalità di esercizio professionale.</a:t>
            </a:r>
          </a:p>
          <a:p>
            <a:pPr marL="0" indent="0">
              <a:buNone/>
            </a:pPr>
            <a:endParaRPr lang="it-IT" dirty="0"/>
          </a:p>
          <a:p>
            <a:pPr marL="0" indent="0">
              <a:buNone/>
            </a:pPr>
            <a:endParaRPr lang="it-IT" dirty="0"/>
          </a:p>
        </p:txBody>
      </p:sp>
      <p:pic>
        <p:nvPicPr>
          <p:cNvPr id="4" name="Immagine 3"/>
          <p:cNvPicPr>
            <a:picLocks noChangeAspect="1"/>
          </p:cNvPicPr>
          <p:nvPr/>
        </p:nvPicPr>
        <p:blipFill>
          <a:blip r:embed="rId2"/>
          <a:stretch>
            <a:fillRect/>
          </a:stretch>
        </p:blipFill>
        <p:spPr>
          <a:xfrm>
            <a:off x="4627521" y="1864394"/>
            <a:ext cx="4446101" cy="4343946"/>
          </a:xfrm>
          <a:prstGeom prst="rect">
            <a:avLst/>
          </a:prstGeom>
        </p:spPr>
      </p:pic>
    </p:spTree>
    <p:extLst>
      <p:ext uri="{BB962C8B-B14F-4D97-AF65-F5344CB8AC3E}">
        <p14:creationId xmlns:p14="http://schemas.microsoft.com/office/powerpoint/2010/main" val="160076534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Autonomia Differenziata</a:t>
            </a:r>
          </a:p>
        </p:txBody>
      </p:sp>
      <p:sp>
        <p:nvSpPr>
          <p:cNvPr id="3" name="Segnaposto testo 2"/>
          <p:cNvSpPr>
            <a:spLocks noGrp="1"/>
          </p:cNvSpPr>
          <p:nvPr>
            <p:ph type="body" sz="half" idx="1"/>
          </p:nvPr>
        </p:nvSpPr>
        <p:spPr/>
        <p:txBody>
          <a:bodyPr>
            <a:normAutofit/>
          </a:bodyPr>
          <a:lstStyle/>
          <a:p>
            <a:pPr marL="0" indent="0" algn="just">
              <a:lnSpc>
                <a:spcPct val="140000"/>
              </a:lnSpc>
              <a:buNone/>
            </a:pPr>
            <a:r>
              <a:rPr lang="it-IT" sz="1600" dirty="0"/>
              <a:t>Nel passato più volte siamo intervenuti su questo argomento, esprimendo molte preoccupazioni che questo provvedimento potesse in qualche maniera allargare le disuguaglianze. </a:t>
            </a:r>
          </a:p>
          <a:p>
            <a:pPr marL="0" indent="0" algn="just">
              <a:lnSpc>
                <a:spcPct val="140000"/>
              </a:lnSpc>
              <a:buNone/>
            </a:pPr>
            <a:r>
              <a:rPr lang="it-IT" sz="1600" dirty="0"/>
              <a:t>La via da seguire è quella di dare al Governo la possibilità di intervenire per ridurre le disuguaglianze attraverso un potenziamento del Ministero della Salute, in modo tale da poter intervenire lì dove quelle Regioni o quei territori presentino gravi differenze in termini di tutela della Salute nei confronti dei loro cittadini.</a:t>
            </a:r>
          </a:p>
          <a:p>
            <a:pPr marL="0" indent="0" algn="just">
              <a:lnSpc>
                <a:spcPct val="140000"/>
              </a:lnSpc>
              <a:buNone/>
            </a:pPr>
            <a:endParaRPr lang="it-IT" sz="1600" dirty="0"/>
          </a:p>
        </p:txBody>
      </p:sp>
      <p:pic>
        <p:nvPicPr>
          <p:cNvPr id="5" name="Immagine 4"/>
          <p:cNvPicPr>
            <a:picLocks noChangeAspect="1"/>
          </p:cNvPicPr>
          <p:nvPr/>
        </p:nvPicPr>
        <p:blipFill>
          <a:blip r:embed="rId2"/>
          <a:stretch>
            <a:fillRect/>
          </a:stretch>
        </p:blipFill>
        <p:spPr>
          <a:xfrm>
            <a:off x="4648199" y="2530452"/>
            <a:ext cx="4473499" cy="2392904"/>
          </a:xfrm>
          <a:prstGeom prst="rect">
            <a:avLst/>
          </a:prstGeom>
        </p:spPr>
      </p:pic>
    </p:spTree>
    <p:extLst>
      <p:ext uri="{BB962C8B-B14F-4D97-AF65-F5344CB8AC3E}">
        <p14:creationId xmlns:p14="http://schemas.microsoft.com/office/powerpoint/2010/main" val="137775159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pPr algn="ctr"/>
            <a:r>
              <a:rPr lang="it-IT" sz="3200" dirty="0"/>
              <a:t>L’Assemblea plenaria della CEOM a Roma</a:t>
            </a:r>
          </a:p>
        </p:txBody>
      </p:sp>
      <p:sp>
        <p:nvSpPr>
          <p:cNvPr id="8" name="Segnaposto testo 7"/>
          <p:cNvSpPr>
            <a:spLocks noGrp="1"/>
          </p:cNvSpPr>
          <p:nvPr>
            <p:ph type="body" sz="half" idx="1"/>
          </p:nvPr>
        </p:nvSpPr>
        <p:spPr>
          <a:xfrm>
            <a:off x="457200" y="1673351"/>
            <a:ext cx="4038600" cy="5184649"/>
          </a:xfrm>
        </p:spPr>
        <p:txBody>
          <a:bodyPr>
            <a:normAutofit fontScale="85000" lnSpcReduction="10000"/>
          </a:bodyPr>
          <a:lstStyle/>
          <a:p>
            <a:pPr marL="0" indent="0" algn="just">
              <a:lnSpc>
                <a:spcPct val="130000"/>
              </a:lnSpc>
              <a:buNone/>
            </a:pPr>
            <a:r>
              <a:rPr lang="it-IT" sz="2000" dirty="0"/>
              <a:t>Anche in Europa il rapporto tra medici e servizi sanitari è caratterizzato da grande disagio in un contesto dove le disuguaglianze in tema di salute tra paesi europei sono molto accentuate. </a:t>
            </a:r>
          </a:p>
          <a:p>
            <a:pPr marL="0" indent="0" algn="just">
              <a:lnSpc>
                <a:spcPct val="130000"/>
              </a:lnSpc>
              <a:buNone/>
            </a:pPr>
            <a:r>
              <a:rPr lang="it-IT" sz="2000" dirty="0"/>
              <a:t>Tali problematiche sono state oggetto dell’incontro introdotte dalla relazione del Presidente CEOM </a:t>
            </a:r>
            <a:r>
              <a:rPr lang="it-IT" sz="2000" dirty="0" err="1"/>
              <a:t>Josè</a:t>
            </a:r>
            <a:r>
              <a:rPr lang="it-IT" sz="2000" dirty="0"/>
              <a:t> Santos nella splendida cornice dei fori imperiali a Roma.</a:t>
            </a:r>
          </a:p>
          <a:p>
            <a:pPr marL="0" indent="0" algn="just">
              <a:lnSpc>
                <a:spcPct val="130000"/>
              </a:lnSpc>
              <a:buNone/>
            </a:pPr>
            <a:r>
              <a:rPr lang="it-IT" sz="2000" dirty="0"/>
              <a:t>Tra i vari interventi anche quello di Nino </a:t>
            </a:r>
            <a:r>
              <a:rPr lang="it-IT" sz="2000" dirty="0" err="1"/>
              <a:t>Cartabellotta</a:t>
            </a:r>
            <a:r>
              <a:rPr lang="it-IT" sz="2000" dirty="0"/>
              <a:t>, presidente GIMBE, incentrato proprio sulle disuguaglianze e sulla crisi del sistema sanitario europeo.</a:t>
            </a:r>
          </a:p>
        </p:txBody>
      </p:sp>
      <p:pic>
        <p:nvPicPr>
          <p:cNvPr id="3" name="Immagine 2" descr="a5b39084-3088-4324-a310-6ae035113d6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5066" y="2336800"/>
            <a:ext cx="4588933" cy="3441700"/>
          </a:xfrm>
          <a:prstGeom prst="rect">
            <a:avLst/>
          </a:prstGeom>
        </p:spPr>
      </p:pic>
    </p:spTree>
    <p:extLst>
      <p:ext uri="{BB962C8B-B14F-4D97-AF65-F5344CB8AC3E}">
        <p14:creationId xmlns:p14="http://schemas.microsoft.com/office/powerpoint/2010/main" val="185701021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Autonomia Differenziata</a:t>
            </a:r>
          </a:p>
        </p:txBody>
      </p:sp>
      <p:sp>
        <p:nvSpPr>
          <p:cNvPr id="3" name="Segnaposto testo 2"/>
          <p:cNvSpPr>
            <a:spLocks noGrp="1"/>
          </p:cNvSpPr>
          <p:nvPr>
            <p:ph type="body" sz="half" idx="1"/>
          </p:nvPr>
        </p:nvSpPr>
        <p:spPr/>
        <p:txBody>
          <a:bodyPr>
            <a:normAutofit fontScale="92500" lnSpcReduction="20000"/>
          </a:bodyPr>
          <a:lstStyle/>
          <a:p>
            <a:pPr marL="0" indent="0" algn="just">
              <a:lnSpc>
                <a:spcPct val="140000"/>
              </a:lnSpc>
              <a:buNone/>
            </a:pPr>
            <a:r>
              <a:rPr lang="it-IT" sz="1600" dirty="0"/>
              <a:t>Già oggi questo paese è diviso in due anche per per la sanità come evidenziano alcuni indicatori. Questi i </a:t>
            </a:r>
            <a:r>
              <a:rPr lang="it-IT" sz="1600" b="1" dirty="0"/>
              <a:t>dati estratti dal rapporto </a:t>
            </a:r>
            <a:r>
              <a:rPr lang="it-IT" sz="1600" b="1" dirty="0" err="1"/>
              <a:t>istat</a:t>
            </a:r>
            <a:r>
              <a:rPr lang="it-IT" sz="1600" b="1" dirty="0"/>
              <a:t> Noi Italia 2024: </a:t>
            </a:r>
          </a:p>
          <a:p>
            <a:pPr marL="0" indent="0" algn="just">
              <a:lnSpc>
                <a:spcPct val="140000"/>
              </a:lnSpc>
              <a:buNone/>
            </a:pPr>
            <a:r>
              <a:rPr lang="it-IT" sz="1600" dirty="0"/>
              <a:t>Nel 2021, </a:t>
            </a:r>
            <a:r>
              <a:rPr lang="it-IT" sz="1600" b="1" dirty="0"/>
              <a:t>in Italia la spesa sanitaria pubblica è di gran lunga inferiore rispetto a quella di altri paesi europei. </a:t>
            </a:r>
          </a:p>
          <a:p>
            <a:pPr marL="0" indent="0" algn="just">
              <a:lnSpc>
                <a:spcPct val="140000"/>
              </a:lnSpc>
              <a:buNone/>
            </a:pPr>
            <a:r>
              <a:rPr lang="it-IT" sz="1600" dirty="0"/>
              <a:t>A parità di potere di acquisto, a fronte di </a:t>
            </a:r>
            <a:r>
              <a:rPr lang="it-IT" sz="1600" b="1" dirty="0"/>
              <a:t>3.051 dollari </a:t>
            </a:r>
            <a:r>
              <a:rPr lang="it-IT" sz="1600" dirty="0"/>
              <a:t>per abitante spesi in </a:t>
            </a:r>
            <a:r>
              <a:rPr lang="it-IT" sz="1600" b="1" dirty="0"/>
              <a:t>Italia</a:t>
            </a:r>
            <a:r>
              <a:rPr lang="it-IT" sz="1600" dirty="0"/>
              <a:t> nel 2021, </a:t>
            </a:r>
            <a:r>
              <a:rPr lang="it-IT" sz="1600" b="1" dirty="0"/>
              <a:t>Finlandia, Belgio e Irlanda superano i 4 mila </a:t>
            </a:r>
            <a:r>
              <a:rPr lang="it-IT" sz="1600" dirty="0"/>
              <a:t>dollari per abitante; </a:t>
            </a:r>
            <a:r>
              <a:rPr lang="it-IT" sz="1600" b="1" dirty="0"/>
              <a:t>Austria, Danimarca, Francia, Lussemburgo, Paesi Bassi e Svezia superano i 5 mila</a:t>
            </a:r>
            <a:r>
              <a:rPr lang="it-IT" sz="1600" dirty="0"/>
              <a:t> dollari di spesa, mentre la </a:t>
            </a:r>
            <a:r>
              <a:rPr lang="it-IT" sz="1600" b="1" dirty="0"/>
              <a:t>Germania, con i suoi 6.424 </a:t>
            </a:r>
            <a:r>
              <a:rPr lang="it-IT" sz="1600" dirty="0"/>
              <a:t>dollari per abitante, si conferma al primo posto per spesa pro capite.</a:t>
            </a:r>
          </a:p>
          <a:p>
            <a:pPr marL="0" indent="0" algn="just">
              <a:lnSpc>
                <a:spcPct val="140000"/>
              </a:lnSpc>
              <a:buNone/>
            </a:pPr>
            <a:endParaRPr lang="it-IT" sz="1600" dirty="0"/>
          </a:p>
          <a:p>
            <a:pPr marL="0" indent="0" algn="just">
              <a:lnSpc>
                <a:spcPct val="140000"/>
              </a:lnSpc>
              <a:buNone/>
            </a:pPr>
            <a:endParaRPr lang="it-IT" sz="1600" dirty="0"/>
          </a:p>
        </p:txBody>
      </p:sp>
      <p:pic>
        <p:nvPicPr>
          <p:cNvPr id="4" name="Immagine 3"/>
          <p:cNvPicPr>
            <a:picLocks noChangeAspect="1"/>
          </p:cNvPicPr>
          <p:nvPr/>
        </p:nvPicPr>
        <p:blipFill>
          <a:blip r:embed="rId2"/>
          <a:stretch>
            <a:fillRect/>
          </a:stretch>
        </p:blipFill>
        <p:spPr>
          <a:xfrm>
            <a:off x="5631419" y="2079163"/>
            <a:ext cx="2463800" cy="3289300"/>
          </a:xfrm>
          <a:prstGeom prst="rect">
            <a:avLst/>
          </a:prstGeom>
        </p:spPr>
      </p:pic>
    </p:spTree>
    <p:extLst>
      <p:ext uri="{BB962C8B-B14F-4D97-AF65-F5344CB8AC3E}">
        <p14:creationId xmlns:p14="http://schemas.microsoft.com/office/powerpoint/2010/main" val="139106377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Autonomia Differenziata</a:t>
            </a:r>
          </a:p>
        </p:txBody>
      </p:sp>
      <p:sp>
        <p:nvSpPr>
          <p:cNvPr id="3" name="Segnaposto testo 2"/>
          <p:cNvSpPr>
            <a:spLocks noGrp="1"/>
          </p:cNvSpPr>
          <p:nvPr>
            <p:ph type="body" sz="half" idx="1"/>
          </p:nvPr>
        </p:nvSpPr>
        <p:spPr/>
        <p:txBody>
          <a:bodyPr>
            <a:normAutofit fontScale="77500" lnSpcReduction="20000"/>
          </a:bodyPr>
          <a:lstStyle/>
          <a:p>
            <a:pPr marL="0" indent="0" algn="just">
              <a:lnSpc>
                <a:spcPct val="140000"/>
              </a:lnSpc>
              <a:buNone/>
            </a:pPr>
            <a:r>
              <a:rPr lang="it-IT" sz="1600" b="1" dirty="0"/>
              <a:t>Nell’ultimo quinquennio, dopo anni segnati da una costante diminuzione della dotazione di posti letto</a:t>
            </a:r>
            <a:r>
              <a:rPr lang="it-IT" sz="1600" dirty="0"/>
              <a:t>, l’offerta ospedaliera sembra essersi assestata in quasi tutte le regioni italiane. </a:t>
            </a:r>
          </a:p>
          <a:p>
            <a:pPr marL="0" indent="0" algn="just">
              <a:lnSpc>
                <a:spcPct val="140000"/>
              </a:lnSpc>
              <a:buNone/>
            </a:pPr>
            <a:r>
              <a:rPr lang="it-IT" sz="1600" b="1" dirty="0"/>
              <a:t>I posti letto ospedalieri sono pari a 3,1 per mille abitanti.</a:t>
            </a:r>
            <a:r>
              <a:rPr lang="it-IT" sz="1600" dirty="0"/>
              <a:t> Francia e Germania hanno, rispettivamente, 5,6 e 7,8 posti letto per mille abitanti. </a:t>
            </a:r>
          </a:p>
          <a:p>
            <a:pPr marL="0" indent="0" algn="just">
              <a:lnSpc>
                <a:spcPct val="140000"/>
              </a:lnSpc>
              <a:buNone/>
            </a:pPr>
            <a:r>
              <a:rPr lang="it-IT" sz="1600" dirty="0"/>
              <a:t>Si conferma un divario tra le aree geografiche del Paese: il </a:t>
            </a:r>
            <a:r>
              <a:rPr lang="it-IT" sz="1600" b="1" dirty="0"/>
              <a:t>Mezzogiorno, con 2,7 posti letto </a:t>
            </a:r>
            <a:r>
              <a:rPr lang="it-IT" sz="1600" dirty="0"/>
              <a:t>per mille abitanti, si posiziona al di sotto della media nazionale (3,1 per mille abitanti), a differenza del Nord-ovest e del Nord-est che, con 3,3 posti letto per mille abitanti, superano il valore nazionale. I valori più bassi si registrano in </a:t>
            </a:r>
            <a:r>
              <a:rPr lang="it-IT" sz="1600" b="1" dirty="0"/>
              <a:t>Calabria e Campania (rispettivamente 2,2 e 2,5</a:t>
            </a:r>
            <a:r>
              <a:rPr lang="it-IT" sz="1600" dirty="0"/>
              <a:t>). </a:t>
            </a:r>
          </a:p>
          <a:p>
            <a:pPr marL="0" indent="0" algn="just">
              <a:lnSpc>
                <a:spcPct val="140000"/>
              </a:lnSpc>
              <a:buNone/>
            </a:pPr>
            <a:r>
              <a:rPr lang="it-IT" sz="1600" dirty="0"/>
              <a:t>I valori più alti si osservano in: Valle d’Aosta/</a:t>
            </a:r>
            <a:r>
              <a:rPr lang="it-IT" sz="1600" dirty="0" err="1"/>
              <a:t>Vallée</a:t>
            </a:r>
            <a:r>
              <a:rPr lang="it-IT" sz="1600" dirty="0"/>
              <a:t> d’</a:t>
            </a:r>
            <a:r>
              <a:rPr lang="it-IT" sz="1600" dirty="0" err="1"/>
              <a:t>Aoste</a:t>
            </a:r>
            <a:r>
              <a:rPr lang="it-IT" sz="1600" dirty="0"/>
              <a:t> (3,7), Provincia autonoma di Trento (3,7) ed Emilia-Romagna (3,6). </a:t>
            </a:r>
          </a:p>
          <a:p>
            <a:pPr marL="0" indent="0" algn="just">
              <a:lnSpc>
                <a:spcPct val="140000"/>
              </a:lnSpc>
              <a:buNone/>
            </a:pPr>
            <a:r>
              <a:rPr lang="it-IT" sz="1600" dirty="0"/>
              <a:t>L’Italia è tra i Paesi dell’Ue con i livelli più bassi di posti letto per mille abitanti.</a:t>
            </a:r>
          </a:p>
        </p:txBody>
      </p:sp>
      <p:pic>
        <p:nvPicPr>
          <p:cNvPr id="5" name="Immagine 4"/>
          <p:cNvPicPr>
            <a:picLocks noChangeAspect="1"/>
          </p:cNvPicPr>
          <p:nvPr/>
        </p:nvPicPr>
        <p:blipFill>
          <a:blip r:embed="rId2"/>
          <a:stretch>
            <a:fillRect/>
          </a:stretch>
        </p:blipFill>
        <p:spPr>
          <a:xfrm>
            <a:off x="5406855" y="2426219"/>
            <a:ext cx="2857500" cy="2857500"/>
          </a:xfrm>
          <a:prstGeom prst="rect">
            <a:avLst/>
          </a:prstGeom>
        </p:spPr>
      </p:pic>
    </p:spTree>
    <p:extLst>
      <p:ext uri="{BB962C8B-B14F-4D97-AF65-F5344CB8AC3E}">
        <p14:creationId xmlns:p14="http://schemas.microsoft.com/office/powerpoint/2010/main" val="89191261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Autonomia Differenziata</a:t>
            </a:r>
          </a:p>
        </p:txBody>
      </p:sp>
      <p:sp>
        <p:nvSpPr>
          <p:cNvPr id="3" name="Segnaposto testo 2"/>
          <p:cNvSpPr>
            <a:spLocks noGrp="1"/>
          </p:cNvSpPr>
          <p:nvPr>
            <p:ph type="body" sz="half" idx="1"/>
          </p:nvPr>
        </p:nvSpPr>
        <p:spPr/>
        <p:txBody>
          <a:bodyPr>
            <a:normAutofit/>
          </a:bodyPr>
          <a:lstStyle/>
          <a:p>
            <a:pPr marL="0" indent="0" algn="just">
              <a:lnSpc>
                <a:spcPct val="120000"/>
              </a:lnSpc>
              <a:buNone/>
            </a:pPr>
            <a:r>
              <a:rPr lang="it-IT" sz="1400" b="1" dirty="0"/>
              <a:t>Nel 2022, non si registra un pieno recupero del decremento dell’attività ospedaliera</a:t>
            </a:r>
            <a:r>
              <a:rPr lang="it-IT" sz="1400" dirty="0"/>
              <a:t> rilevato nel 2020, in conseguenza della pandemia da </a:t>
            </a:r>
            <a:r>
              <a:rPr lang="it-IT" sz="1400" dirty="0" err="1"/>
              <a:t>Covid</a:t>
            </a:r>
            <a:r>
              <a:rPr lang="it-IT" sz="1400" dirty="0"/>
              <a:t>.</a:t>
            </a:r>
          </a:p>
          <a:p>
            <a:pPr marL="0" indent="0" algn="just">
              <a:lnSpc>
                <a:spcPct val="120000"/>
              </a:lnSpc>
              <a:buNone/>
            </a:pPr>
            <a:r>
              <a:rPr lang="it-IT" sz="1400" dirty="0"/>
              <a:t>I ricoveri ospedalieri per 100 mila abitanti in regime ordinario, </a:t>
            </a:r>
          </a:p>
          <a:p>
            <a:pPr algn="just">
              <a:lnSpc>
                <a:spcPct val="120000"/>
              </a:lnSpc>
            </a:pPr>
            <a:r>
              <a:rPr lang="it-IT" sz="1400" dirty="0"/>
              <a:t>per le malattie del sistema circolatorio, sono il </a:t>
            </a:r>
            <a:r>
              <a:rPr lang="it-IT" sz="1400" b="1" dirty="0"/>
              <a:t>12,8% più bassi rispetto al 2019 </a:t>
            </a:r>
            <a:r>
              <a:rPr lang="it-IT" sz="1400" dirty="0"/>
              <a:t>(da 1.810 nel 2019 a 1.578 nel 2022); </a:t>
            </a:r>
          </a:p>
          <a:p>
            <a:pPr algn="just">
              <a:lnSpc>
                <a:spcPct val="120000"/>
              </a:lnSpc>
            </a:pPr>
            <a:r>
              <a:rPr lang="it-IT" sz="1400" dirty="0"/>
              <a:t>quelli per tumori </a:t>
            </a:r>
            <a:r>
              <a:rPr lang="it-IT" sz="1400" b="1" dirty="0"/>
              <a:t>sono inferiori del 5,2% </a:t>
            </a:r>
            <a:r>
              <a:rPr lang="it-IT" sz="1400" dirty="0"/>
              <a:t>(da 1.102 a 1.044). </a:t>
            </a:r>
          </a:p>
          <a:p>
            <a:pPr marL="0" indent="0" algn="just">
              <a:lnSpc>
                <a:spcPct val="120000"/>
              </a:lnSpc>
              <a:buNone/>
            </a:pPr>
            <a:r>
              <a:rPr lang="it-IT" sz="1400" dirty="0"/>
              <a:t>Il recupero dei ricoveri per malattie del sistema circolatorio resta più consistente per i maschi (nel 2022il tasso di ricovero è inferiore del 10,6% rispetto al 2019), mentre per i tumori risulta più consistente per le femmine (-2,9% nel 2022 rispetto al 2019).</a:t>
            </a:r>
          </a:p>
        </p:txBody>
      </p:sp>
      <p:pic>
        <p:nvPicPr>
          <p:cNvPr id="5" name="Immagine 4"/>
          <p:cNvPicPr>
            <a:picLocks noChangeAspect="1"/>
          </p:cNvPicPr>
          <p:nvPr/>
        </p:nvPicPr>
        <p:blipFill>
          <a:blip r:embed="rId2"/>
          <a:stretch>
            <a:fillRect/>
          </a:stretch>
        </p:blipFill>
        <p:spPr>
          <a:xfrm>
            <a:off x="4686536" y="2542689"/>
            <a:ext cx="4401325" cy="2793749"/>
          </a:xfrm>
          <a:prstGeom prst="rect">
            <a:avLst/>
          </a:prstGeom>
        </p:spPr>
      </p:pic>
    </p:spTree>
    <p:extLst>
      <p:ext uri="{BB962C8B-B14F-4D97-AF65-F5344CB8AC3E}">
        <p14:creationId xmlns:p14="http://schemas.microsoft.com/office/powerpoint/2010/main" val="390477064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Autonomia Differenziata</a:t>
            </a:r>
          </a:p>
        </p:txBody>
      </p:sp>
      <p:sp>
        <p:nvSpPr>
          <p:cNvPr id="3" name="Segnaposto testo 2"/>
          <p:cNvSpPr>
            <a:spLocks noGrp="1"/>
          </p:cNvSpPr>
          <p:nvPr>
            <p:ph type="body" sz="half" idx="1"/>
          </p:nvPr>
        </p:nvSpPr>
        <p:spPr/>
        <p:txBody>
          <a:bodyPr>
            <a:normAutofit/>
          </a:bodyPr>
          <a:lstStyle/>
          <a:p>
            <a:pPr marL="0" indent="0" algn="just">
              <a:lnSpc>
                <a:spcPct val="120000"/>
              </a:lnSpc>
              <a:buNone/>
            </a:pPr>
            <a:r>
              <a:rPr lang="it-IT" sz="1600" b="1" dirty="0"/>
              <a:t>Emigrazione ospedaliera</a:t>
            </a:r>
          </a:p>
          <a:p>
            <a:pPr marL="0" indent="0" algn="just">
              <a:lnSpc>
                <a:spcPct val="120000"/>
              </a:lnSpc>
              <a:buNone/>
            </a:pPr>
            <a:r>
              <a:rPr lang="it-IT" sz="1600" dirty="0"/>
              <a:t>Nel 2022, il recupero di parte dell’attività ospedaliera, dopo la crisi pandemica del 2020, si accompagna anche ad un</a:t>
            </a:r>
            <a:r>
              <a:rPr lang="it-IT" sz="1600" b="1" dirty="0"/>
              <a:t> aumento dell’emigrazione ospedaliera in tutte le regioni</a:t>
            </a:r>
            <a:r>
              <a:rPr lang="it-IT" sz="1600" dirty="0"/>
              <a:t>, rispetto all’anno precedente. </a:t>
            </a:r>
          </a:p>
          <a:p>
            <a:pPr marL="0" indent="0" algn="just">
              <a:lnSpc>
                <a:spcPct val="120000"/>
              </a:lnSpc>
              <a:buNone/>
            </a:pPr>
            <a:r>
              <a:rPr lang="it-IT" sz="1600" dirty="0"/>
              <a:t>Le regioni che risultano più attrattive, ossia con un’immigrazione ospedaliera di entità maggiore dell’emigrazione ospedaliera, sono principalmente nel Centro-Nord; tra esse</a:t>
            </a:r>
            <a:r>
              <a:rPr lang="it-IT" sz="1600" b="1" dirty="0"/>
              <a:t>, l’Emilia-Romagna </a:t>
            </a:r>
            <a:r>
              <a:rPr lang="it-IT" sz="1600" dirty="0"/>
              <a:t>con un indice di attrazione pari a 3,0 nel 2022, e con un’immigrazione ospedaliera in costante aumento dal 2018.</a:t>
            </a:r>
          </a:p>
        </p:txBody>
      </p:sp>
      <p:pic>
        <p:nvPicPr>
          <p:cNvPr id="5" name="Immagine 4"/>
          <p:cNvPicPr>
            <a:picLocks noChangeAspect="1"/>
          </p:cNvPicPr>
          <p:nvPr/>
        </p:nvPicPr>
        <p:blipFill>
          <a:blip r:embed="rId2"/>
          <a:stretch>
            <a:fillRect/>
          </a:stretch>
        </p:blipFill>
        <p:spPr>
          <a:xfrm>
            <a:off x="4741823" y="2416498"/>
            <a:ext cx="4068059" cy="3257689"/>
          </a:xfrm>
          <a:prstGeom prst="rect">
            <a:avLst/>
          </a:prstGeom>
        </p:spPr>
      </p:pic>
    </p:spTree>
    <p:extLst>
      <p:ext uri="{BB962C8B-B14F-4D97-AF65-F5344CB8AC3E}">
        <p14:creationId xmlns:p14="http://schemas.microsoft.com/office/powerpoint/2010/main" val="15024261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Autonomia Differenziata</a:t>
            </a:r>
          </a:p>
        </p:txBody>
      </p:sp>
      <p:sp>
        <p:nvSpPr>
          <p:cNvPr id="3" name="Segnaposto testo 2"/>
          <p:cNvSpPr>
            <a:spLocks noGrp="1"/>
          </p:cNvSpPr>
          <p:nvPr>
            <p:ph type="body" sz="half" idx="1"/>
          </p:nvPr>
        </p:nvSpPr>
        <p:spPr>
          <a:xfrm>
            <a:off x="457199" y="1673351"/>
            <a:ext cx="4258361" cy="4973556"/>
          </a:xfrm>
        </p:spPr>
        <p:txBody>
          <a:bodyPr>
            <a:normAutofit fontScale="92500" lnSpcReduction="20000"/>
          </a:bodyPr>
          <a:lstStyle/>
          <a:p>
            <a:pPr marL="0" indent="0" algn="just">
              <a:lnSpc>
                <a:spcPct val="150000"/>
              </a:lnSpc>
              <a:buNone/>
            </a:pPr>
            <a:r>
              <a:rPr lang="it-IT" sz="2000" dirty="0"/>
              <a:t>La legge si propone </a:t>
            </a:r>
            <a:r>
              <a:rPr lang="it-IT" sz="2000" b="1" dirty="0"/>
              <a:t>all’art. 1 </a:t>
            </a:r>
          </a:p>
          <a:p>
            <a:pPr algn="just">
              <a:lnSpc>
                <a:spcPct val="150000"/>
              </a:lnSpc>
            </a:pPr>
            <a:r>
              <a:rPr lang="it-IT" sz="2000" b="1" dirty="0"/>
              <a:t>di rimuovere discriminazioni e disparità di accesso ai servizi essenziali </a:t>
            </a:r>
            <a:r>
              <a:rPr lang="it-IT" sz="2000" dirty="0"/>
              <a:t>sul territorio, </a:t>
            </a:r>
            <a:r>
              <a:rPr lang="it-IT" sz="2000" b="1" dirty="0"/>
              <a:t>nel rispetto dell’unità nazionale;</a:t>
            </a:r>
            <a:r>
              <a:rPr lang="it-IT" sz="2000" dirty="0"/>
              <a:t> </a:t>
            </a:r>
          </a:p>
          <a:p>
            <a:pPr algn="just">
              <a:lnSpc>
                <a:spcPct val="150000"/>
              </a:lnSpc>
            </a:pPr>
            <a:r>
              <a:rPr lang="it-IT" sz="2000" dirty="0"/>
              <a:t>di definire i princìpi generali per </a:t>
            </a:r>
            <a:r>
              <a:rPr lang="it-IT" sz="2000" b="1" dirty="0"/>
              <a:t>l’attribuzione alle Regioni a statuto ordinario di ulteriori forme e condizioni particolari di autonomia</a:t>
            </a:r>
            <a:r>
              <a:rPr lang="it-IT" sz="2000" dirty="0"/>
              <a:t> </a:t>
            </a:r>
            <a:r>
              <a:rPr lang="it-IT" sz="2000" b="1" u="sng" dirty="0"/>
              <a:t>in attuazione dell’articolo 116, terzo comma, della Costituzione.</a:t>
            </a:r>
          </a:p>
          <a:p>
            <a:pPr marL="0" indent="0" algn="just">
              <a:lnSpc>
                <a:spcPct val="150000"/>
              </a:lnSpc>
              <a:buNone/>
            </a:pPr>
            <a:endParaRPr lang="it-IT" sz="2000" dirty="0"/>
          </a:p>
        </p:txBody>
      </p:sp>
      <p:pic>
        <p:nvPicPr>
          <p:cNvPr id="5" name="Immagine 4"/>
          <p:cNvPicPr>
            <a:picLocks noChangeAspect="1"/>
          </p:cNvPicPr>
          <p:nvPr/>
        </p:nvPicPr>
        <p:blipFill>
          <a:blip r:embed="rId2"/>
          <a:stretch>
            <a:fillRect/>
          </a:stretch>
        </p:blipFill>
        <p:spPr>
          <a:xfrm>
            <a:off x="5109599" y="2061449"/>
            <a:ext cx="3626250" cy="3626250"/>
          </a:xfrm>
          <a:prstGeom prst="rect">
            <a:avLst/>
          </a:prstGeom>
        </p:spPr>
      </p:pic>
    </p:spTree>
    <p:extLst>
      <p:ext uri="{BB962C8B-B14F-4D97-AF65-F5344CB8AC3E}">
        <p14:creationId xmlns:p14="http://schemas.microsoft.com/office/powerpoint/2010/main" val="23216521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28648"/>
            <a:ext cx="8229600" cy="990600"/>
          </a:xfrm>
        </p:spPr>
        <p:txBody>
          <a:bodyPr/>
          <a:lstStyle/>
          <a:p>
            <a:pPr algn="ctr"/>
            <a:r>
              <a:rPr lang="it-IT" dirty="0"/>
              <a:t>Autonomia Differenziata</a:t>
            </a:r>
          </a:p>
        </p:txBody>
      </p:sp>
      <p:sp>
        <p:nvSpPr>
          <p:cNvPr id="3" name="Segnaposto testo 2"/>
          <p:cNvSpPr>
            <a:spLocks noGrp="1"/>
          </p:cNvSpPr>
          <p:nvPr>
            <p:ph type="body" sz="half" idx="1"/>
          </p:nvPr>
        </p:nvSpPr>
        <p:spPr>
          <a:xfrm>
            <a:off x="457200" y="1673351"/>
            <a:ext cx="4038600" cy="4965324"/>
          </a:xfrm>
        </p:spPr>
        <p:txBody>
          <a:bodyPr>
            <a:normAutofit fontScale="62500" lnSpcReduction="20000"/>
          </a:bodyPr>
          <a:lstStyle/>
          <a:p>
            <a:pPr marL="0" indent="0" algn="just">
              <a:lnSpc>
                <a:spcPct val="140000"/>
              </a:lnSpc>
              <a:buNone/>
            </a:pPr>
            <a:r>
              <a:rPr lang="it-IT" sz="2600" dirty="0"/>
              <a:t>Art. 116 </a:t>
            </a:r>
            <a:r>
              <a:rPr lang="it-IT" sz="2600" b="1" dirty="0"/>
              <a:t>terzo comma</a:t>
            </a:r>
            <a:r>
              <a:rPr lang="it-IT" sz="2600" dirty="0"/>
              <a:t>: </a:t>
            </a:r>
            <a:r>
              <a:rPr lang="it-IT" sz="2600" i="1" dirty="0"/>
              <a:t>“Ulteriori forme e condizioni particolari di autonomia, concernenti </a:t>
            </a:r>
            <a:r>
              <a:rPr lang="it-IT" sz="2600" b="1" i="1" dirty="0"/>
              <a:t>le materie di cui al terzo comma dell'articolo </a:t>
            </a:r>
            <a:r>
              <a:rPr lang="it-IT" sz="2600" b="1" i="1" u="sng" dirty="0">
                <a:hlinkClick r:id="rId2" tooltip="Link alla pagina &lt;navigation&gt;462&lt;/navigation&gt;&lt;inparam&gt;118&lt;/inparam&gt;"/>
              </a:rPr>
              <a:t>117</a:t>
            </a:r>
            <a:r>
              <a:rPr lang="it-IT" sz="2600" i="1" dirty="0"/>
              <a:t> e le materie indicate dal secondo comma del medesimo articolo alle lettere l), limitatamente all'organizzazione della giustizia di pace, </a:t>
            </a:r>
            <a:r>
              <a:rPr lang="it-IT" sz="2600" i="1" dirty="0" err="1"/>
              <a:t>n</a:t>
            </a:r>
            <a:r>
              <a:rPr lang="it-IT" sz="2600" i="1" dirty="0"/>
              <a:t>) e </a:t>
            </a:r>
            <a:r>
              <a:rPr lang="it-IT" sz="2600" i="1" dirty="0" err="1"/>
              <a:t>s</a:t>
            </a:r>
            <a:r>
              <a:rPr lang="it-IT" sz="2600" i="1" dirty="0"/>
              <a:t>), possono essere attribuite ad altre Regioni, con legge dello Stato, su iniziativa della Regione interessata, sentiti gli enti locali, nel rispetto dei princìpi di cui all'articolo </a:t>
            </a:r>
            <a:r>
              <a:rPr lang="it-IT" sz="2600" i="1" u="sng" dirty="0">
                <a:hlinkClick r:id="rId3" tooltip="Link alla pagina &lt;navigation&gt;462&lt;/navigation&gt;&lt;inparam&gt;120&lt;/inparam&gt;"/>
              </a:rPr>
              <a:t>119</a:t>
            </a:r>
            <a:r>
              <a:rPr lang="it-IT" sz="2600" i="1" dirty="0"/>
              <a:t>. </a:t>
            </a:r>
          </a:p>
          <a:p>
            <a:pPr marL="0" indent="0" algn="just">
              <a:lnSpc>
                <a:spcPct val="140000"/>
              </a:lnSpc>
              <a:buNone/>
            </a:pPr>
            <a:r>
              <a:rPr lang="it-IT" sz="2600" i="1" dirty="0"/>
              <a:t>La legge è approvata dalle Camere a maggioranza assoluta dei componenti, sulla base di intesa fra lo Stato e la Regione interessata”.</a:t>
            </a:r>
            <a:endParaRPr lang="it-IT" sz="2600" dirty="0"/>
          </a:p>
          <a:p>
            <a:pPr marL="0" indent="0" algn="just">
              <a:lnSpc>
                <a:spcPct val="140000"/>
              </a:lnSpc>
              <a:buNone/>
            </a:pPr>
            <a:endParaRPr lang="it-IT" sz="2000" dirty="0"/>
          </a:p>
        </p:txBody>
      </p:sp>
      <p:sp>
        <p:nvSpPr>
          <p:cNvPr id="5" name="Rettangolo 4"/>
          <p:cNvSpPr/>
          <p:nvPr/>
        </p:nvSpPr>
        <p:spPr>
          <a:xfrm>
            <a:off x="4726664" y="1377280"/>
            <a:ext cx="4417336" cy="5693865"/>
          </a:xfrm>
          <a:prstGeom prst="rect">
            <a:avLst/>
          </a:prstGeom>
        </p:spPr>
        <p:txBody>
          <a:bodyPr wrap="square">
            <a:spAutoFit/>
          </a:bodyPr>
          <a:lstStyle/>
          <a:p>
            <a:pPr algn="just"/>
            <a:r>
              <a:rPr lang="it-IT" sz="1400" dirty="0"/>
              <a:t>Art. 117 terzo comma</a:t>
            </a:r>
          </a:p>
          <a:p>
            <a:pPr algn="just"/>
            <a:r>
              <a:rPr lang="it-IT" sz="1400" b="1" dirty="0"/>
              <a:t>Sono materie di legislazione concorrente </a:t>
            </a:r>
            <a:r>
              <a:rPr lang="it-IT" sz="1400" dirty="0"/>
              <a:t>quelle relative a: rapporti internazionali e con l'Unione europea delle Regioni; commercio con l'estero; tutela e sicurezza del lavoro; istruzione, salva l'autonomia delle istituzioni scolastiche e con esclusione della istruzione e della formazione professionale; </a:t>
            </a:r>
            <a:r>
              <a:rPr lang="it-IT" sz="1400" b="1" dirty="0"/>
              <a:t>professioni</a:t>
            </a:r>
            <a:r>
              <a:rPr lang="it-IT" sz="1400" dirty="0"/>
              <a:t>; </a:t>
            </a:r>
            <a:r>
              <a:rPr lang="it-IT" sz="1400" u="sng" dirty="0"/>
              <a:t>ricerca scientifica e tecnologica</a:t>
            </a:r>
            <a:r>
              <a:rPr lang="it-IT" sz="1400" dirty="0"/>
              <a:t> e sostegno all'innovazione per i settori produttivi</a:t>
            </a:r>
            <a:r>
              <a:rPr lang="it-IT" sz="1400" u="sng" dirty="0"/>
              <a:t>; tutela della salute</a:t>
            </a:r>
            <a:r>
              <a:rPr lang="it-IT" sz="1400" dirty="0"/>
              <a:t>; alimentazione; ordinamento sportivo; protezione civile; governo del territorio; porti e aeroporti civili; grandi reti di trasporto e di navigazione; ordinamento della comunicazione; produzione, trasporto e distribuzione nazionale dell'energia; previdenza complementare e integrativa; coordinamento della finanza pubblica e del sistema tributario; valorizzazione dei beni culturali e ambientali e promozione e organizzazione di attività culturali; casse di risparmio, casse rurali, aziende di credito a carattere regionale; enti di credito fondiario e agrario a carattere regionale. Nelle materie di legislazione concorrente spetta alle Regioni la potestà legislativa, salvo che per la determinazione dei princìpi fondamentali, riservata alla legislazione dello Stato.</a:t>
            </a:r>
          </a:p>
        </p:txBody>
      </p:sp>
    </p:spTree>
    <p:extLst>
      <p:ext uri="{BB962C8B-B14F-4D97-AF65-F5344CB8AC3E}">
        <p14:creationId xmlns:p14="http://schemas.microsoft.com/office/powerpoint/2010/main" val="261576516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28648"/>
            <a:ext cx="8229600" cy="990600"/>
          </a:xfrm>
        </p:spPr>
        <p:txBody>
          <a:bodyPr/>
          <a:lstStyle/>
          <a:p>
            <a:pPr algn="ctr"/>
            <a:r>
              <a:rPr lang="it-IT" dirty="0"/>
              <a:t>Autonomia Differenziata</a:t>
            </a:r>
          </a:p>
        </p:txBody>
      </p:sp>
      <p:sp>
        <p:nvSpPr>
          <p:cNvPr id="3" name="Segnaposto testo 2"/>
          <p:cNvSpPr>
            <a:spLocks noGrp="1"/>
          </p:cNvSpPr>
          <p:nvPr>
            <p:ph type="body" sz="half" idx="1"/>
          </p:nvPr>
        </p:nvSpPr>
        <p:spPr>
          <a:xfrm>
            <a:off x="457200" y="1673351"/>
            <a:ext cx="4038600" cy="4965324"/>
          </a:xfrm>
        </p:spPr>
        <p:txBody>
          <a:bodyPr>
            <a:normAutofit lnSpcReduction="10000"/>
          </a:bodyPr>
          <a:lstStyle/>
          <a:p>
            <a:pPr marL="0" indent="0" algn="just">
              <a:lnSpc>
                <a:spcPct val="120000"/>
              </a:lnSpc>
              <a:buNone/>
            </a:pPr>
            <a:r>
              <a:rPr lang="it-IT" sz="1600" b="1" dirty="0"/>
              <a:t>L’atto di iniziativa </a:t>
            </a:r>
            <a:r>
              <a:rPr lang="it-IT" sz="1600" dirty="0"/>
              <a:t>relativo alla richiesta di attribuzione di ulteriori forme e condizioni particolari di autonomia, ai sensi dell’articolo 116, terzo comma, della Costituzione, </a:t>
            </a:r>
            <a:r>
              <a:rPr lang="it-IT" sz="1600" b="1" dirty="0"/>
              <a:t>è deliberato dalla Regione, è trasmesso al Presidente del Consiglio </a:t>
            </a:r>
            <a:r>
              <a:rPr lang="it-IT" sz="1600" dirty="0"/>
              <a:t>dei ministri e al Ministro per gli affari regionali e le autonomie.</a:t>
            </a:r>
          </a:p>
          <a:p>
            <a:pPr marL="0" indent="0" algn="just">
              <a:lnSpc>
                <a:spcPct val="120000"/>
              </a:lnSpc>
              <a:buNone/>
            </a:pPr>
            <a:r>
              <a:rPr lang="it-IT" sz="1600" dirty="0"/>
              <a:t>Alla fine degli adempimenti previsti dalla Legge  l’intesa definitiva, </a:t>
            </a:r>
            <a:r>
              <a:rPr lang="it-IT" sz="1600" b="1" dirty="0"/>
              <a:t>dopo l’approvazione del Consiglio dei ministri, è immediatamente sottoscritta dal Presidente del Consiglio dei ministri e dal Presidente della Giunta regionale, </a:t>
            </a:r>
            <a:r>
              <a:rPr lang="it-IT" sz="1600" dirty="0"/>
              <a:t>viene trasmessa </a:t>
            </a:r>
            <a:r>
              <a:rPr lang="it-IT" sz="1600" b="1" dirty="0"/>
              <a:t>alle Camere </a:t>
            </a:r>
            <a:r>
              <a:rPr lang="it-IT" sz="1600" dirty="0"/>
              <a:t>per la deliberazione, ai sensi dell’articolo 116, terzo comma, della Costituzione.</a:t>
            </a:r>
          </a:p>
          <a:p>
            <a:pPr marL="0" indent="0" algn="just">
              <a:lnSpc>
                <a:spcPct val="120000"/>
              </a:lnSpc>
              <a:buNone/>
            </a:pPr>
            <a:endParaRPr lang="it-IT" sz="2000" dirty="0"/>
          </a:p>
        </p:txBody>
      </p:sp>
      <p:sp>
        <p:nvSpPr>
          <p:cNvPr id="5" name="Rettangolo 4"/>
          <p:cNvSpPr/>
          <p:nvPr/>
        </p:nvSpPr>
        <p:spPr>
          <a:xfrm>
            <a:off x="4726664" y="2176016"/>
            <a:ext cx="4281494" cy="3999044"/>
          </a:xfrm>
          <a:prstGeom prst="rect">
            <a:avLst/>
          </a:prstGeom>
        </p:spPr>
        <p:txBody>
          <a:bodyPr wrap="square">
            <a:spAutoFit/>
          </a:bodyPr>
          <a:lstStyle/>
          <a:p>
            <a:pPr algn="just">
              <a:lnSpc>
                <a:spcPct val="140000"/>
              </a:lnSpc>
            </a:pPr>
            <a:r>
              <a:rPr lang="it-IT" sz="1400" dirty="0"/>
              <a:t>Art. 116 terzo comma: </a:t>
            </a:r>
            <a:r>
              <a:rPr lang="it-IT" sz="1400" i="1" dirty="0"/>
              <a:t>“Ulteriori forme e condizioni particolari di autonomia, concernenti </a:t>
            </a:r>
            <a:r>
              <a:rPr lang="it-IT" sz="1400" b="1" i="1" dirty="0"/>
              <a:t>le materie di cui al terzo comma dell'articolo </a:t>
            </a:r>
            <a:r>
              <a:rPr lang="it-IT" sz="1400" b="1" i="1" u="sng" dirty="0">
                <a:hlinkClick r:id="rId2" tooltip="Link alla pagina &lt;navigation&gt;462&lt;/navigation&gt;&lt;inparam&gt;118&lt;/inparam&gt;"/>
              </a:rPr>
              <a:t>117</a:t>
            </a:r>
            <a:r>
              <a:rPr lang="it-IT" sz="1400" i="1" dirty="0"/>
              <a:t> e le materie indicate dal secondo comma del medesimo articolo alle lettere l), limitatamente all'organizzazione della giustizia di pace, </a:t>
            </a:r>
            <a:r>
              <a:rPr lang="it-IT" sz="1400" i="1" dirty="0" err="1"/>
              <a:t>n</a:t>
            </a:r>
            <a:r>
              <a:rPr lang="it-IT" sz="1400" i="1" dirty="0"/>
              <a:t>) e </a:t>
            </a:r>
            <a:r>
              <a:rPr lang="it-IT" sz="1400" i="1" dirty="0" err="1"/>
              <a:t>s</a:t>
            </a:r>
            <a:r>
              <a:rPr lang="it-IT" sz="1400" i="1" dirty="0"/>
              <a:t>), possono essere attribuite ad altre Regioni, con legge dello Stato, su iniziativa della Regione interessata, sentiti gli enti locali, nel rispetto dei princìpi di cui all'articolo </a:t>
            </a:r>
            <a:r>
              <a:rPr lang="it-IT" sz="1400" i="1" u="sng" dirty="0">
                <a:hlinkClick r:id="rId3" tooltip="Link alla pagina &lt;navigation&gt;462&lt;/navigation&gt;&lt;inparam&gt;120&lt;/inparam&gt;"/>
              </a:rPr>
              <a:t>119</a:t>
            </a:r>
            <a:r>
              <a:rPr lang="it-IT" sz="1400" i="1" dirty="0"/>
              <a:t>. </a:t>
            </a:r>
          </a:p>
          <a:p>
            <a:pPr algn="just">
              <a:lnSpc>
                <a:spcPct val="140000"/>
              </a:lnSpc>
            </a:pPr>
            <a:r>
              <a:rPr lang="it-IT" sz="1400" b="1" i="1" dirty="0"/>
              <a:t>La legge è approvata dalle Camere a maggioranza assoluta dei componenti, sulla base di intesa fra lo Stato e la Regione interessata</a:t>
            </a:r>
            <a:r>
              <a:rPr lang="it-IT" sz="1400" i="1" dirty="0"/>
              <a:t>”.</a:t>
            </a:r>
            <a:endParaRPr lang="it-IT" sz="1400" dirty="0"/>
          </a:p>
        </p:txBody>
      </p:sp>
    </p:spTree>
    <p:extLst>
      <p:ext uri="{BB962C8B-B14F-4D97-AF65-F5344CB8AC3E}">
        <p14:creationId xmlns:p14="http://schemas.microsoft.com/office/powerpoint/2010/main" val="150436738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28648"/>
            <a:ext cx="8229600" cy="990600"/>
          </a:xfrm>
        </p:spPr>
        <p:txBody>
          <a:bodyPr/>
          <a:lstStyle/>
          <a:p>
            <a:pPr algn="ctr"/>
            <a:r>
              <a:rPr lang="it-IT" dirty="0"/>
              <a:t>Autonomia Differenziata</a:t>
            </a:r>
          </a:p>
        </p:txBody>
      </p:sp>
      <p:sp>
        <p:nvSpPr>
          <p:cNvPr id="3" name="Segnaposto testo 2"/>
          <p:cNvSpPr>
            <a:spLocks noGrp="1"/>
          </p:cNvSpPr>
          <p:nvPr>
            <p:ph type="body" sz="half" idx="1"/>
          </p:nvPr>
        </p:nvSpPr>
        <p:spPr>
          <a:xfrm>
            <a:off x="457200" y="1673351"/>
            <a:ext cx="4038600" cy="4965324"/>
          </a:xfrm>
        </p:spPr>
        <p:txBody>
          <a:bodyPr>
            <a:normAutofit fontScale="92500" lnSpcReduction="10000"/>
          </a:bodyPr>
          <a:lstStyle/>
          <a:p>
            <a:pPr marL="0" indent="0" algn="ctr">
              <a:lnSpc>
                <a:spcPct val="120000"/>
              </a:lnSpc>
              <a:buNone/>
            </a:pPr>
            <a:r>
              <a:rPr lang="it-IT" sz="1800" dirty="0"/>
              <a:t>Art. 3. </a:t>
            </a:r>
          </a:p>
          <a:p>
            <a:pPr marL="0" indent="0" algn="ctr">
              <a:lnSpc>
                <a:spcPct val="120000"/>
              </a:lnSpc>
              <a:buNone/>
            </a:pPr>
            <a:r>
              <a:rPr lang="it-IT" sz="1800" i="1" dirty="0"/>
              <a:t>(Delega al Governo per la determinazione dei LEP ai fini dell’attuazione dell’articolo 116, terzo comma, della Costituzione) </a:t>
            </a:r>
          </a:p>
          <a:p>
            <a:pPr marL="342900" indent="-342900" algn="just">
              <a:lnSpc>
                <a:spcPct val="120000"/>
              </a:lnSpc>
              <a:buFont typeface="+mj-lt"/>
              <a:buAutoNum type="arabicPeriod"/>
            </a:pPr>
            <a:r>
              <a:rPr lang="it-IT" sz="1800" b="1" dirty="0"/>
              <a:t>Ai fini dell’attuazione dell’articolo 116</a:t>
            </a:r>
            <a:r>
              <a:rPr lang="it-IT" sz="1800" dirty="0"/>
              <a:t>, terzo comma, della Costituzione, </a:t>
            </a:r>
            <a:r>
              <a:rPr lang="it-IT" sz="1800" u="sng" dirty="0"/>
              <a:t>per l’individuazione dei livelli essenziali delle prestazioni concernenti i diritti civili e sociali che devono essere garantiti su tutto il ter- </a:t>
            </a:r>
            <a:r>
              <a:rPr lang="it-IT" sz="1800" u="sng" dirty="0" err="1"/>
              <a:t>ritorio</a:t>
            </a:r>
            <a:r>
              <a:rPr lang="it-IT" sz="1800" u="sng" dirty="0"/>
              <a:t> nazionale (LEP</a:t>
            </a:r>
            <a:r>
              <a:rPr lang="it-IT" sz="1800" dirty="0"/>
              <a:t>), </a:t>
            </a:r>
            <a:r>
              <a:rPr lang="it-IT" sz="1800" b="1" dirty="0"/>
              <a:t>il Governo è delegato</a:t>
            </a:r>
            <a:r>
              <a:rPr lang="it-IT" sz="1800" dirty="0"/>
              <a:t> </a:t>
            </a:r>
            <a:r>
              <a:rPr lang="it-IT" sz="1800" b="1" dirty="0"/>
              <a:t>ad adottare, entro ventiquattro mesi dalla data di entrata in vigore della presente legge, uno o più decreti legislativi,</a:t>
            </a:r>
          </a:p>
          <a:p>
            <a:pPr marL="0" indent="0" algn="just">
              <a:lnSpc>
                <a:spcPct val="120000"/>
              </a:lnSpc>
              <a:buNone/>
            </a:pPr>
            <a:endParaRPr lang="it-IT" sz="2000" dirty="0"/>
          </a:p>
        </p:txBody>
      </p:sp>
      <p:pic>
        <p:nvPicPr>
          <p:cNvPr id="4" name="Immagine 3"/>
          <p:cNvPicPr>
            <a:picLocks noChangeAspect="1"/>
          </p:cNvPicPr>
          <p:nvPr/>
        </p:nvPicPr>
        <p:blipFill>
          <a:blip r:embed="rId2"/>
          <a:stretch>
            <a:fillRect/>
          </a:stretch>
        </p:blipFill>
        <p:spPr>
          <a:xfrm>
            <a:off x="4456529" y="2661466"/>
            <a:ext cx="4780179" cy="2458814"/>
          </a:xfrm>
          <a:prstGeom prst="rect">
            <a:avLst/>
          </a:prstGeom>
        </p:spPr>
      </p:pic>
    </p:spTree>
    <p:extLst>
      <p:ext uri="{BB962C8B-B14F-4D97-AF65-F5344CB8AC3E}">
        <p14:creationId xmlns:p14="http://schemas.microsoft.com/office/powerpoint/2010/main" val="2889646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28648"/>
            <a:ext cx="8229600" cy="990600"/>
          </a:xfrm>
        </p:spPr>
        <p:txBody>
          <a:bodyPr/>
          <a:lstStyle/>
          <a:p>
            <a:pPr algn="ctr"/>
            <a:r>
              <a:rPr lang="it-IT" dirty="0"/>
              <a:t>Autonomia Differenziata</a:t>
            </a:r>
          </a:p>
        </p:txBody>
      </p:sp>
      <p:sp>
        <p:nvSpPr>
          <p:cNvPr id="3" name="Segnaposto testo 2"/>
          <p:cNvSpPr>
            <a:spLocks noGrp="1"/>
          </p:cNvSpPr>
          <p:nvPr>
            <p:ph type="body" sz="half" idx="1"/>
          </p:nvPr>
        </p:nvSpPr>
        <p:spPr>
          <a:xfrm>
            <a:off x="457200" y="1673350"/>
            <a:ext cx="4038600" cy="5184649"/>
          </a:xfrm>
        </p:spPr>
        <p:txBody>
          <a:bodyPr>
            <a:normAutofit fontScale="70000" lnSpcReduction="20000"/>
          </a:bodyPr>
          <a:lstStyle/>
          <a:p>
            <a:pPr marL="0" indent="0" algn="just">
              <a:lnSpc>
                <a:spcPct val="120000"/>
              </a:lnSpc>
              <a:buNone/>
            </a:pPr>
            <a:r>
              <a:rPr lang="it-IT" sz="1700" dirty="0"/>
              <a:t>Nelle materie di cui all’articolo 116, terzo comma, della Costituzione, i LEP sono determinati nelle materie o negli ambiti di materie seguenti:</a:t>
            </a:r>
          </a:p>
          <a:p>
            <a:pPr algn="just">
              <a:lnSpc>
                <a:spcPct val="120000"/>
              </a:lnSpc>
            </a:pPr>
            <a:r>
              <a:rPr lang="it-IT" sz="1700" dirty="0"/>
              <a:t>a) norme generali sull’istruzione; </a:t>
            </a:r>
          </a:p>
          <a:p>
            <a:pPr algn="just">
              <a:lnSpc>
                <a:spcPct val="120000"/>
              </a:lnSpc>
            </a:pPr>
            <a:r>
              <a:rPr lang="it-IT" sz="1700" dirty="0"/>
              <a:t>b) tutela dell’ambiente, dell’ecosistema e dei beni culturali; </a:t>
            </a:r>
          </a:p>
          <a:p>
            <a:pPr algn="just">
              <a:lnSpc>
                <a:spcPct val="120000"/>
              </a:lnSpc>
            </a:pPr>
            <a:r>
              <a:rPr lang="it-IT" sz="1700" dirty="0"/>
              <a:t>c) tutela e sicurezza del lavoro; </a:t>
            </a:r>
          </a:p>
          <a:p>
            <a:pPr algn="just">
              <a:lnSpc>
                <a:spcPct val="120000"/>
              </a:lnSpc>
            </a:pPr>
            <a:r>
              <a:rPr lang="it-IT" sz="1700" dirty="0"/>
              <a:t>d) istruzione; </a:t>
            </a:r>
          </a:p>
          <a:p>
            <a:pPr algn="just">
              <a:lnSpc>
                <a:spcPct val="120000"/>
              </a:lnSpc>
            </a:pPr>
            <a:r>
              <a:rPr lang="it-IT" sz="1700" dirty="0"/>
              <a:t>e) ricerca scientifica e tecnologica e sostegno all’innovazione per i settori produttivi; </a:t>
            </a:r>
          </a:p>
          <a:p>
            <a:pPr algn="just">
              <a:lnSpc>
                <a:spcPct val="120000"/>
              </a:lnSpc>
            </a:pPr>
            <a:r>
              <a:rPr lang="it-IT" sz="1700" dirty="0" err="1"/>
              <a:t>f</a:t>
            </a:r>
            <a:r>
              <a:rPr lang="it-IT" sz="1700" dirty="0"/>
              <a:t>) tutela della salute; </a:t>
            </a:r>
          </a:p>
          <a:p>
            <a:pPr algn="just">
              <a:lnSpc>
                <a:spcPct val="120000"/>
              </a:lnSpc>
            </a:pPr>
            <a:r>
              <a:rPr lang="it-IT" sz="1700" dirty="0"/>
              <a:t>g) alimentazione; </a:t>
            </a:r>
          </a:p>
          <a:p>
            <a:pPr algn="just">
              <a:lnSpc>
                <a:spcPct val="120000"/>
              </a:lnSpc>
            </a:pPr>
            <a:r>
              <a:rPr lang="it-IT" sz="1700" dirty="0"/>
              <a:t>h) ordinamento sportivo; </a:t>
            </a:r>
          </a:p>
          <a:p>
            <a:pPr algn="just">
              <a:lnSpc>
                <a:spcPct val="120000"/>
              </a:lnSpc>
            </a:pPr>
            <a:r>
              <a:rPr lang="it-IT" sz="1700" dirty="0"/>
              <a:t>i) governo del territorio; </a:t>
            </a:r>
          </a:p>
          <a:p>
            <a:pPr algn="just">
              <a:lnSpc>
                <a:spcPct val="120000"/>
              </a:lnSpc>
            </a:pPr>
            <a:r>
              <a:rPr lang="it-IT" sz="1700" dirty="0"/>
              <a:t>l) porti e aeroporti civili; </a:t>
            </a:r>
          </a:p>
          <a:p>
            <a:pPr algn="just">
              <a:lnSpc>
                <a:spcPct val="120000"/>
              </a:lnSpc>
            </a:pPr>
            <a:r>
              <a:rPr lang="it-IT" sz="1700" dirty="0"/>
              <a:t>m) grandi reti di trasporto e di navigazione; </a:t>
            </a:r>
          </a:p>
          <a:p>
            <a:pPr algn="just">
              <a:lnSpc>
                <a:spcPct val="120000"/>
              </a:lnSpc>
            </a:pPr>
            <a:r>
              <a:rPr lang="it-IT" sz="1700" dirty="0" err="1"/>
              <a:t>n</a:t>
            </a:r>
            <a:r>
              <a:rPr lang="it-IT" sz="1700" dirty="0"/>
              <a:t>) ordinamento della comunicazione; </a:t>
            </a:r>
          </a:p>
          <a:p>
            <a:pPr algn="just">
              <a:lnSpc>
                <a:spcPct val="120000"/>
              </a:lnSpc>
            </a:pPr>
            <a:r>
              <a:rPr lang="it-IT" sz="1700" dirty="0"/>
              <a:t>o) produzione, trasporto e distribuzione nazionale dell’energia; </a:t>
            </a:r>
          </a:p>
          <a:p>
            <a:pPr algn="just">
              <a:lnSpc>
                <a:spcPct val="120000"/>
              </a:lnSpc>
            </a:pPr>
            <a:r>
              <a:rPr lang="it-IT" sz="1700" dirty="0" err="1"/>
              <a:t>p</a:t>
            </a:r>
            <a:r>
              <a:rPr lang="it-IT" sz="1700" dirty="0"/>
              <a:t>) valorizzazione dei beni culturali e ambientali e promozione e organizzazione di attività culturali.</a:t>
            </a:r>
          </a:p>
          <a:p>
            <a:endParaRPr lang="it-IT" sz="1600" dirty="0"/>
          </a:p>
        </p:txBody>
      </p:sp>
      <p:sp>
        <p:nvSpPr>
          <p:cNvPr id="5" name="Rettangolo 4"/>
          <p:cNvSpPr/>
          <p:nvPr/>
        </p:nvSpPr>
        <p:spPr>
          <a:xfrm>
            <a:off x="4726664" y="2176016"/>
            <a:ext cx="4281494" cy="3999044"/>
          </a:xfrm>
          <a:prstGeom prst="rect">
            <a:avLst/>
          </a:prstGeom>
        </p:spPr>
        <p:txBody>
          <a:bodyPr wrap="square">
            <a:spAutoFit/>
          </a:bodyPr>
          <a:lstStyle/>
          <a:p>
            <a:pPr algn="just">
              <a:lnSpc>
                <a:spcPct val="140000"/>
              </a:lnSpc>
            </a:pPr>
            <a:r>
              <a:rPr lang="it-IT" sz="1400" dirty="0"/>
              <a:t>Art. 116 terzo comma: </a:t>
            </a:r>
            <a:r>
              <a:rPr lang="it-IT" sz="1400" i="1" dirty="0"/>
              <a:t>“Ulteriori forme e condizioni particolari di autonomia, concernenti </a:t>
            </a:r>
            <a:r>
              <a:rPr lang="it-IT" sz="1400" b="1" i="1" dirty="0"/>
              <a:t>le materie di cui al terzo comma dell'articolo </a:t>
            </a:r>
            <a:r>
              <a:rPr lang="it-IT" sz="1400" b="1" i="1" u="sng" dirty="0">
                <a:hlinkClick r:id="rId2" tooltip="Link alla pagina &lt;navigation&gt;462&lt;/navigation&gt;&lt;inparam&gt;118&lt;/inparam&gt;"/>
              </a:rPr>
              <a:t>117</a:t>
            </a:r>
            <a:r>
              <a:rPr lang="it-IT" sz="1400" i="1" dirty="0"/>
              <a:t> e le materie indicate dal secondo comma del medesimo articolo alle lettere l), limitatamente all'organizzazione della giustizia di pace, </a:t>
            </a:r>
            <a:r>
              <a:rPr lang="it-IT" sz="1400" i="1" dirty="0" err="1"/>
              <a:t>n</a:t>
            </a:r>
            <a:r>
              <a:rPr lang="it-IT" sz="1400" i="1" dirty="0"/>
              <a:t>) e </a:t>
            </a:r>
            <a:r>
              <a:rPr lang="it-IT" sz="1400" i="1" dirty="0" err="1"/>
              <a:t>s</a:t>
            </a:r>
            <a:r>
              <a:rPr lang="it-IT" sz="1400" i="1" dirty="0"/>
              <a:t>), possono essere attribuite ad altre Regioni, con legge dello Stato, su iniziativa della Regione interessata, sentiti gli enti locali, nel rispetto dei princìpi di cui all'articolo </a:t>
            </a:r>
            <a:r>
              <a:rPr lang="it-IT" sz="1400" i="1" u="sng" dirty="0">
                <a:hlinkClick r:id="rId3" tooltip="Link alla pagina &lt;navigation&gt;462&lt;/navigation&gt;&lt;inparam&gt;120&lt;/inparam&gt;"/>
              </a:rPr>
              <a:t>119</a:t>
            </a:r>
            <a:r>
              <a:rPr lang="it-IT" sz="1400" i="1" dirty="0"/>
              <a:t>. </a:t>
            </a:r>
          </a:p>
          <a:p>
            <a:pPr algn="just">
              <a:lnSpc>
                <a:spcPct val="140000"/>
              </a:lnSpc>
            </a:pPr>
            <a:r>
              <a:rPr lang="it-IT" sz="1400" b="1" i="1" dirty="0"/>
              <a:t>La legge è approvata dalle Camere a maggioranza assoluta dei componenti, sulla base di intesa fra lo Stato e la Regione interessata</a:t>
            </a:r>
            <a:r>
              <a:rPr lang="it-IT" sz="1400" i="1" dirty="0"/>
              <a:t>”.</a:t>
            </a:r>
            <a:endParaRPr lang="it-IT" sz="1400" dirty="0"/>
          </a:p>
        </p:txBody>
      </p:sp>
    </p:spTree>
    <p:extLst>
      <p:ext uri="{BB962C8B-B14F-4D97-AF65-F5344CB8AC3E}">
        <p14:creationId xmlns:p14="http://schemas.microsoft.com/office/powerpoint/2010/main" val="278209888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28648"/>
            <a:ext cx="8229600" cy="990600"/>
          </a:xfrm>
        </p:spPr>
        <p:txBody>
          <a:bodyPr/>
          <a:lstStyle/>
          <a:p>
            <a:pPr algn="ctr"/>
            <a:r>
              <a:rPr lang="it-IT" dirty="0"/>
              <a:t>Autonomia Differenziata</a:t>
            </a:r>
          </a:p>
        </p:txBody>
      </p:sp>
      <p:sp>
        <p:nvSpPr>
          <p:cNvPr id="3" name="Segnaposto testo 2"/>
          <p:cNvSpPr>
            <a:spLocks noGrp="1"/>
          </p:cNvSpPr>
          <p:nvPr>
            <p:ph type="body" sz="half" idx="1"/>
          </p:nvPr>
        </p:nvSpPr>
        <p:spPr>
          <a:xfrm>
            <a:off x="457200" y="1673350"/>
            <a:ext cx="4038600" cy="5184649"/>
          </a:xfrm>
        </p:spPr>
        <p:txBody>
          <a:bodyPr>
            <a:normAutofit/>
          </a:bodyPr>
          <a:lstStyle/>
          <a:p>
            <a:pPr marL="0" indent="0" algn="just">
              <a:lnSpc>
                <a:spcPct val="150000"/>
              </a:lnSpc>
              <a:buNone/>
            </a:pPr>
            <a:r>
              <a:rPr lang="it-IT" sz="1800" dirty="0"/>
              <a:t>2. Il trasferimento delle funzioni relative a materie o ambiti di materie </a:t>
            </a:r>
            <a:r>
              <a:rPr lang="it-IT" sz="1800" b="1" dirty="0"/>
              <a:t>diversi da quelli di cui al comma 1,</a:t>
            </a:r>
            <a:r>
              <a:rPr lang="it-IT" sz="1800" dirty="0"/>
              <a:t> con le relative risorse umane, strumentali e finanziarie, </a:t>
            </a:r>
            <a:r>
              <a:rPr lang="it-IT" sz="1800" b="1" dirty="0"/>
              <a:t>può essere effettuato, secondo le modalità, le procedure e i tempi indicati nelle singole intese,</a:t>
            </a:r>
            <a:r>
              <a:rPr lang="it-IT" sz="1800" dirty="0"/>
              <a:t> nei limiti delle risorse previste a legislazione vigente, dalla data di entrata in vigore della presente legge.</a:t>
            </a:r>
          </a:p>
          <a:p>
            <a:endParaRPr lang="it-IT" sz="1600" dirty="0"/>
          </a:p>
        </p:txBody>
      </p:sp>
      <p:sp>
        <p:nvSpPr>
          <p:cNvPr id="5" name="Rettangolo 4"/>
          <p:cNvSpPr/>
          <p:nvPr/>
        </p:nvSpPr>
        <p:spPr>
          <a:xfrm>
            <a:off x="4726664" y="2176016"/>
            <a:ext cx="4281494" cy="3925177"/>
          </a:xfrm>
          <a:prstGeom prst="rect">
            <a:avLst/>
          </a:prstGeom>
        </p:spPr>
        <p:txBody>
          <a:bodyPr wrap="square">
            <a:spAutoFit/>
          </a:bodyPr>
          <a:lstStyle/>
          <a:p>
            <a:pPr algn="ctr">
              <a:lnSpc>
                <a:spcPct val="120000"/>
              </a:lnSpc>
            </a:pPr>
            <a:r>
              <a:rPr lang="it-IT" sz="1600" dirty="0"/>
              <a:t>Art. 3. </a:t>
            </a:r>
          </a:p>
          <a:p>
            <a:pPr algn="ctr">
              <a:lnSpc>
                <a:spcPct val="120000"/>
              </a:lnSpc>
            </a:pPr>
            <a:r>
              <a:rPr lang="it-IT" sz="1600" i="1" dirty="0"/>
              <a:t>(Delega al Governo per la determinazione dei LEP ai fini dell’attuazione dell’articolo 116, terzo comma, della Costituzione) </a:t>
            </a:r>
          </a:p>
          <a:p>
            <a:pPr algn="just">
              <a:lnSpc>
                <a:spcPct val="120000"/>
              </a:lnSpc>
            </a:pPr>
            <a:r>
              <a:rPr lang="it-IT" sz="1600" dirty="0"/>
              <a:t>1. Ai fini dell’attuazione dell’articolo 116, terzo comma, della Costituzione, per l’individuazione dei livelli essenziali delle prestazioni concernenti i diritti civili e sociali che devono essere garantiti su tutto il territorio nazionale (LEP), il Governo è delegato ad adottare, entro ventiquattro mesi dalla data di entrata in vigore della presente legge, uno o più decreti legislativi</a:t>
            </a:r>
          </a:p>
        </p:txBody>
      </p:sp>
    </p:spTree>
    <p:extLst>
      <p:ext uri="{BB962C8B-B14F-4D97-AF65-F5344CB8AC3E}">
        <p14:creationId xmlns:p14="http://schemas.microsoft.com/office/powerpoint/2010/main" val="181137087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dirty="0"/>
              <a:t>La nuova era della professione medica</a:t>
            </a:r>
          </a:p>
        </p:txBody>
      </p:sp>
      <p:sp>
        <p:nvSpPr>
          <p:cNvPr id="3" name="Segnaposto testo 2"/>
          <p:cNvSpPr>
            <a:spLocks noGrp="1"/>
          </p:cNvSpPr>
          <p:nvPr>
            <p:ph type="body" sz="half" idx="1"/>
          </p:nvPr>
        </p:nvSpPr>
        <p:spPr>
          <a:xfrm>
            <a:off x="215900" y="1673351"/>
            <a:ext cx="4279900" cy="5006849"/>
          </a:xfrm>
        </p:spPr>
        <p:txBody>
          <a:bodyPr>
            <a:noAutofit/>
          </a:bodyPr>
          <a:lstStyle/>
          <a:p>
            <a:pPr marL="0" indent="0" algn="just">
              <a:lnSpc>
                <a:spcPct val="140000"/>
              </a:lnSpc>
              <a:buNone/>
            </a:pPr>
            <a:r>
              <a:rPr lang="it-IT" sz="1600" dirty="0"/>
              <a:t>Sempre più in questo periodo il tema della salute e il ruolo dei professionisti sanitari e dei medici nella nostra società sono tornati ad essere attuali e di grande interesse per il Paese.</a:t>
            </a:r>
          </a:p>
          <a:p>
            <a:pPr marL="0" indent="0" algn="just">
              <a:lnSpc>
                <a:spcPct val="140000"/>
              </a:lnSpc>
              <a:buNone/>
            </a:pPr>
            <a:r>
              <a:rPr lang="it-IT" sz="1600" dirty="0"/>
              <a:t>L’attuale discussione sull’intelligenza artificiale, ossia sulla transizione digitale, sulle liste d’attesa o sull’autonomia differenziata, solo per citare alcuni argomenti, pongono al centro del dibattito pubblico </a:t>
            </a:r>
            <a:r>
              <a:rPr lang="it-IT" sz="1600" b="1" dirty="0"/>
              <a:t>la salute, </a:t>
            </a:r>
            <a:r>
              <a:rPr lang="it-IT" sz="1600" dirty="0"/>
              <a:t>intesa come diritto, </a:t>
            </a:r>
            <a:r>
              <a:rPr lang="it-IT" sz="1600" b="1" dirty="0"/>
              <a:t>e la libertà dei cittadini di vedersi garantiti questi diritti, </a:t>
            </a:r>
            <a:r>
              <a:rPr lang="it-IT" sz="1600" dirty="0"/>
              <a:t>spesso limitati proprio da un sistema che genera disuguaglianze.</a:t>
            </a:r>
          </a:p>
          <a:p>
            <a:pPr marL="0" indent="0" algn="just">
              <a:lnSpc>
                <a:spcPct val="140000"/>
              </a:lnSpc>
              <a:buNone/>
            </a:pPr>
            <a:endParaRPr lang="it-IT" sz="1600" dirty="0"/>
          </a:p>
        </p:txBody>
      </p:sp>
      <p:pic>
        <p:nvPicPr>
          <p:cNvPr id="4" name="Immagine 3"/>
          <p:cNvPicPr>
            <a:picLocks noChangeAspect="1"/>
          </p:cNvPicPr>
          <p:nvPr/>
        </p:nvPicPr>
        <p:blipFill>
          <a:blip r:embed="rId2"/>
          <a:stretch>
            <a:fillRect/>
          </a:stretch>
        </p:blipFill>
        <p:spPr>
          <a:xfrm>
            <a:off x="4615272" y="1673351"/>
            <a:ext cx="4472324" cy="2564205"/>
          </a:xfrm>
          <a:prstGeom prst="rect">
            <a:avLst/>
          </a:prstGeom>
        </p:spPr>
      </p:pic>
      <p:pic>
        <p:nvPicPr>
          <p:cNvPr id="6" name="Immagine 5"/>
          <p:cNvPicPr>
            <a:picLocks noChangeAspect="1"/>
          </p:cNvPicPr>
          <p:nvPr/>
        </p:nvPicPr>
        <p:blipFill>
          <a:blip r:embed="rId3"/>
          <a:stretch>
            <a:fillRect/>
          </a:stretch>
        </p:blipFill>
        <p:spPr>
          <a:xfrm>
            <a:off x="4749800" y="4237556"/>
            <a:ext cx="4241800" cy="2620444"/>
          </a:xfrm>
          <a:prstGeom prst="rect">
            <a:avLst/>
          </a:prstGeom>
        </p:spPr>
      </p:pic>
    </p:spTree>
    <p:extLst>
      <p:ext uri="{BB962C8B-B14F-4D97-AF65-F5344CB8AC3E}">
        <p14:creationId xmlns:p14="http://schemas.microsoft.com/office/powerpoint/2010/main" val="341684651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28648"/>
            <a:ext cx="8229600" cy="990600"/>
          </a:xfrm>
        </p:spPr>
        <p:txBody>
          <a:bodyPr/>
          <a:lstStyle/>
          <a:p>
            <a:pPr algn="ctr"/>
            <a:r>
              <a:rPr lang="it-IT" dirty="0"/>
              <a:t>Autonomia Differenziata</a:t>
            </a:r>
          </a:p>
        </p:txBody>
      </p:sp>
      <p:sp>
        <p:nvSpPr>
          <p:cNvPr id="3" name="Segnaposto testo 2"/>
          <p:cNvSpPr>
            <a:spLocks noGrp="1"/>
          </p:cNvSpPr>
          <p:nvPr>
            <p:ph type="body" sz="half" idx="1"/>
          </p:nvPr>
        </p:nvSpPr>
        <p:spPr>
          <a:xfrm>
            <a:off x="116775" y="1673350"/>
            <a:ext cx="4038600" cy="5184649"/>
          </a:xfrm>
        </p:spPr>
        <p:txBody>
          <a:bodyPr>
            <a:normAutofit fontScale="77500" lnSpcReduction="20000"/>
          </a:bodyPr>
          <a:lstStyle/>
          <a:p>
            <a:pPr marL="0" indent="0" algn="just">
              <a:buNone/>
            </a:pPr>
            <a:r>
              <a:rPr lang="it-IT" sz="1800" dirty="0"/>
              <a:t>Art. 117 terzo comma</a:t>
            </a:r>
          </a:p>
          <a:p>
            <a:pPr marL="0" indent="0" algn="just">
              <a:buNone/>
            </a:pPr>
            <a:r>
              <a:rPr lang="it-IT" sz="1800" b="1" dirty="0"/>
              <a:t>Sono materie di legislazione concorrente </a:t>
            </a:r>
            <a:r>
              <a:rPr lang="it-IT" sz="1800" dirty="0"/>
              <a:t>quelle relative a: rapporti internazionali e con l'Unione europea delle Regioni; commercio con l'estero; tutela e sicurezza del lavoro; istruzione, salva l'autonomia delle istituzioni scolastiche e con esclusione della istruzione e della formazione professionale; </a:t>
            </a:r>
            <a:r>
              <a:rPr lang="it-IT" sz="1800" b="1" dirty="0"/>
              <a:t>professioni</a:t>
            </a:r>
            <a:r>
              <a:rPr lang="it-IT" sz="1800" dirty="0"/>
              <a:t>; </a:t>
            </a:r>
            <a:r>
              <a:rPr lang="it-IT" sz="1800" u="sng" dirty="0"/>
              <a:t>ricerca scientifica e tecnologica</a:t>
            </a:r>
            <a:r>
              <a:rPr lang="it-IT" sz="1800" dirty="0"/>
              <a:t> e sostegno all'innovazione per i settori produttivi</a:t>
            </a:r>
            <a:r>
              <a:rPr lang="it-IT" sz="1800" u="sng" dirty="0"/>
              <a:t>; tutela della salute</a:t>
            </a:r>
            <a:r>
              <a:rPr lang="it-IT" sz="1800" dirty="0"/>
              <a:t>; alimentazione; ordinamento sportivo; protezione civile; governo del territorio; porti e aeroporti civili; grandi reti di trasporto e di navigazione; ordinamento della comunicazione; produzione, trasporto e distribuzione nazionale dell'energia; previdenza complementare e integrativa; coordinamento della finanza pubblica e del sistema tributario; valorizzazione dei beni culturali e ambientali e promozione e organizzazione di attività culturali; casse di risparmio, casse rurali, aziende di credito a carattere regionale; enti di credito fondiario e agrario a carattere regionale. Nelle materie di legislazione concorrente spetta alle Regioni la potestà legislativa, salvo che per la determinazione dei princìpi fondamentali, riservata alla legislazione dello Stato.</a:t>
            </a:r>
          </a:p>
          <a:p>
            <a:endParaRPr lang="it-IT" sz="1600" dirty="0"/>
          </a:p>
        </p:txBody>
      </p:sp>
      <p:pic>
        <p:nvPicPr>
          <p:cNvPr id="4" name="Immagine 3" descr="IMG_075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0053" y="1419248"/>
            <a:ext cx="4783947" cy="5438752"/>
          </a:xfrm>
          <a:prstGeom prst="rect">
            <a:avLst/>
          </a:prstGeom>
        </p:spPr>
      </p:pic>
      <p:pic>
        <p:nvPicPr>
          <p:cNvPr id="6" name="Immagine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8073207">
            <a:off x="5722671" y="1198755"/>
            <a:ext cx="716243" cy="716243"/>
          </a:xfrm>
          <a:prstGeom prst="rect">
            <a:avLst/>
          </a:prstGeom>
        </p:spPr>
      </p:pic>
    </p:spTree>
    <p:extLst>
      <p:ext uri="{BB962C8B-B14F-4D97-AF65-F5344CB8AC3E}">
        <p14:creationId xmlns:p14="http://schemas.microsoft.com/office/powerpoint/2010/main" val="47877979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28648"/>
            <a:ext cx="8229600" cy="990600"/>
          </a:xfrm>
        </p:spPr>
        <p:txBody>
          <a:bodyPr/>
          <a:lstStyle/>
          <a:p>
            <a:pPr algn="ctr"/>
            <a:r>
              <a:rPr lang="it-IT" dirty="0"/>
              <a:t>Autonomia Differenziata - </a:t>
            </a:r>
            <a:r>
              <a:rPr lang="it-IT" dirty="0" err="1"/>
              <a:t>Zaia</a:t>
            </a:r>
            <a:endParaRPr lang="it-IT" dirty="0"/>
          </a:p>
        </p:txBody>
      </p:sp>
      <p:sp>
        <p:nvSpPr>
          <p:cNvPr id="3" name="Segnaposto testo 2"/>
          <p:cNvSpPr>
            <a:spLocks noGrp="1"/>
          </p:cNvSpPr>
          <p:nvPr>
            <p:ph type="body" sz="half" idx="1"/>
          </p:nvPr>
        </p:nvSpPr>
        <p:spPr>
          <a:xfrm>
            <a:off x="116775" y="1673350"/>
            <a:ext cx="4038600" cy="5184649"/>
          </a:xfrm>
        </p:spPr>
        <p:txBody>
          <a:bodyPr>
            <a:normAutofit/>
          </a:bodyPr>
          <a:lstStyle/>
          <a:p>
            <a:endParaRPr lang="it-IT" sz="1600" dirty="0"/>
          </a:p>
        </p:txBody>
      </p:sp>
      <p:pic>
        <p:nvPicPr>
          <p:cNvPr id="5" name="Immagine 4" descr="01-07-2024 PUNTO STAMPA AUTONOMIA - Google Drive.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421" y="1309650"/>
            <a:ext cx="4006954" cy="5548349"/>
          </a:xfrm>
          <a:prstGeom prst="rect">
            <a:avLst/>
          </a:prstGeom>
        </p:spPr>
      </p:pic>
      <p:pic>
        <p:nvPicPr>
          <p:cNvPr id="7" name="Immagine 6" descr="01-07-2024 PUNTO STAMPA AUTONOMIA - Google Drive 2.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2138" y="1419247"/>
            <a:ext cx="4706232" cy="5438752"/>
          </a:xfrm>
          <a:prstGeom prst="rect">
            <a:avLst/>
          </a:prstGeom>
        </p:spPr>
      </p:pic>
      <p:pic>
        <p:nvPicPr>
          <p:cNvPr id="6" name="Immagin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9478134">
            <a:off x="4029756" y="5488438"/>
            <a:ext cx="677827" cy="677827"/>
          </a:xfrm>
          <a:prstGeom prst="rect">
            <a:avLst/>
          </a:prstGeom>
        </p:spPr>
      </p:pic>
    </p:spTree>
    <p:extLst>
      <p:ext uri="{BB962C8B-B14F-4D97-AF65-F5344CB8AC3E}">
        <p14:creationId xmlns:p14="http://schemas.microsoft.com/office/powerpoint/2010/main" val="322288978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28648"/>
            <a:ext cx="8229600" cy="990600"/>
          </a:xfrm>
        </p:spPr>
        <p:txBody>
          <a:bodyPr/>
          <a:lstStyle/>
          <a:p>
            <a:pPr algn="ctr"/>
            <a:r>
              <a:rPr lang="it-IT" dirty="0"/>
              <a:t>Autonomia Differenziata</a:t>
            </a:r>
          </a:p>
        </p:txBody>
      </p:sp>
      <p:sp>
        <p:nvSpPr>
          <p:cNvPr id="3" name="Segnaposto testo 2"/>
          <p:cNvSpPr>
            <a:spLocks noGrp="1"/>
          </p:cNvSpPr>
          <p:nvPr>
            <p:ph type="body" sz="half" idx="1"/>
          </p:nvPr>
        </p:nvSpPr>
        <p:spPr>
          <a:xfrm>
            <a:off x="116775" y="1673350"/>
            <a:ext cx="4038600" cy="5184649"/>
          </a:xfrm>
        </p:spPr>
        <p:txBody>
          <a:bodyPr>
            <a:normAutofit fontScale="92500"/>
          </a:bodyPr>
          <a:lstStyle/>
          <a:p>
            <a:pPr marL="0" indent="0" algn="just">
              <a:lnSpc>
                <a:spcPct val="120000"/>
              </a:lnSpc>
              <a:buNone/>
            </a:pPr>
            <a:r>
              <a:rPr lang="it-IT" sz="1600" dirty="0"/>
              <a:t>Il trasferimento delle competenze sulle professioni alle regioni:</a:t>
            </a:r>
          </a:p>
          <a:p>
            <a:pPr lvl="0" algn="just">
              <a:lnSpc>
                <a:spcPct val="120000"/>
              </a:lnSpc>
            </a:pPr>
            <a:r>
              <a:rPr lang="it-IT" sz="1600" dirty="0"/>
              <a:t>Determinerebbe una vera rivoluzione nell’esercizio professionale in quanto sarebbero le regioni a svolgere la funzione di vigilanza e quindi di verifica e controllo sugli ordini con possibili difformità territoriali</a:t>
            </a:r>
          </a:p>
          <a:p>
            <a:pPr lvl="0" algn="just">
              <a:lnSpc>
                <a:spcPct val="120000"/>
              </a:lnSpc>
            </a:pPr>
            <a:r>
              <a:rPr lang="it-IT" sz="1600" dirty="0"/>
              <a:t>Il ruolo del ministero della salute ne verrebbe compromesso e ridotto</a:t>
            </a:r>
          </a:p>
          <a:p>
            <a:pPr lvl="0" algn="just">
              <a:lnSpc>
                <a:spcPct val="120000"/>
              </a:lnSpc>
            </a:pPr>
            <a:r>
              <a:rPr lang="it-IT" sz="1600" dirty="0"/>
              <a:t>Le professioni perderebbero la loro forza che deriva da una azione unitaria e nazionale e sarebbero frammentate in 21 realtà regionali</a:t>
            </a:r>
          </a:p>
          <a:p>
            <a:pPr lvl="0" algn="just">
              <a:lnSpc>
                <a:spcPct val="120000"/>
              </a:lnSpc>
            </a:pPr>
            <a:r>
              <a:rPr lang="it-IT" sz="1600" dirty="0"/>
              <a:t>Dubbi sul riconoscimento titoli e formazione che la giurisprudenza sinora ha sottolineato essere di valenza nazionale e unitaria</a:t>
            </a:r>
          </a:p>
          <a:p>
            <a:pPr algn="just">
              <a:lnSpc>
                <a:spcPct val="120000"/>
              </a:lnSpc>
            </a:pPr>
            <a:endParaRPr lang="it-IT" sz="1600" dirty="0"/>
          </a:p>
        </p:txBody>
      </p:sp>
      <p:pic>
        <p:nvPicPr>
          <p:cNvPr id="5" name="Immagine 4"/>
          <p:cNvPicPr>
            <a:picLocks noChangeAspect="1"/>
          </p:cNvPicPr>
          <p:nvPr/>
        </p:nvPicPr>
        <p:blipFill>
          <a:blip r:embed="rId2"/>
          <a:stretch>
            <a:fillRect/>
          </a:stretch>
        </p:blipFill>
        <p:spPr>
          <a:xfrm>
            <a:off x="4392431" y="2324100"/>
            <a:ext cx="4772883" cy="2863730"/>
          </a:xfrm>
          <a:prstGeom prst="rect">
            <a:avLst/>
          </a:prstGeom>
        </p:spPr>
      </p:pic>
    </p:spTree>
    <p:extLst>
      <p:ext uri="{BB962C8B-B14F-4D97-AF65-F5344CB8AC3E}">
        <p14:creationId xmlns:p14="http://schemas.microsoft.com/office/powerpoint/2010/main" val="77958047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28648"/>
            <a:ext cx="8229600" cy="990600"/>
          </a:xfrm>
        </p:spPr>
        <p:txBody>
          <a:bodyPr/>
          <a:lstStyle/>
          <a:p>
            <a:pPr algn="ctr"/>
            <a:r>
              <a:rPr lang="it-IT" dirty="0"/>
              <a:t>Autonomia Differenziata</a:t>
            </a:r>
          </a:p>
        </p:txBody>
      </p:sp>
      <p:sp>
        <p:nvSpPr>
          <p:cNvPr id="3" name="Segnaposto testo 2"/>
          <p:cNvSpPr>
            <a:spLocks noGrp="1"/>
          </p:cNvSpPr>
          <p:nvPr>
            <p:ph type="body" sz="half" idx="1"/>
          </p:nvPr>
        </p:nvSpPr>
        <p:spPr>
          <a:xfrm>
            <a:off x="116774" y="1419248"/>
            <a:ext cx="8787337" cy="5438751"/>
          </a:xfrm>
        </p:spPr>
        <p:txBody>
          <a:bodyPr>
            <a:normAutofit lnSpcReduction="10000"/>
          </a:bodyPr>
          <a:lstStyle/>
          <a:p>
            <a:pPr marL="0" indent="0" algn="just">
              <a:buNone/>
            </a:pPr>
            <a:r>
              <a:rPr lang="it-IT" sz="1400" dirty="0"/>
              <a:t>La giurisprudenza costituzionale ha da tempo chiarito che l’argomento “professioni” consta invero di una serie di materie tutte </a:t>
            </a:r>
            <a:r>
              <a:rPr lang="it-IT" sz="1400" b="1" dirty="0"/>
              <a:t>imprescindibilmente rimesse alla potestà legislativa statale in via esclusiva, senza spazio per la potestà legislativa regionale. </a:t>
            </a:r>
            <a:endParaRPr lang="it-IT" sz="1400" dirty="0"/>
          </a:p>
          <a:p>
            <a:pPr algn="just"/>
            <a:r>
              <a:rPr lang="it-IT" sz="1400" dirty="0"/>
              <a:t>con la sentenza 353 del 2003 la Corte costituzionale ha specificato proprio con riferimento alle professioni sanitarie il principio fondamentale per cui, “</a:t>
            </a:r>
            <a:r>
              <a:rPr lang="it-IT" sz="1400" i="1" dirty="0"/>
              <a:t>l'individuazione delle figure professionali, con i relativi profili ed ordinamenti didattici, debba essere riservata allo Stato</a:t>
            </a:r>
            <a:r>
              <a:rPr lang="it-IT" sz="1400" dirty="0"/>
              <a:t>”;</a:t>
            </a:r>
          </a:p>
          <a:p>
            <a:pPr lvl="0" algn="just"/>
            <a:r>
              <a:rPr lang="it-IT" sz="1400" dirty="0"/>
              <a:t>con la decisione n. 319 del 2005 la Corte ha riaffermato che “</a:t>
            </a:r>
            <a:r>
              <a:rPr lang="it-IT" sz="1400" i="1" dirty="0"/>
              <a:t>in materia di professioni sanitarie, dal complesso dell'ampia legislazione statale già in vigore, …. si ricava, al di là dei particolari contenuti di singole disposizioni, il principio fondamentale per cui l'individuazione delle figure professionali, con i relativi profili e ordinamenti didattici, è riservata alla legislazione statale</a:t>
            </a:r>
            <a:r>
              <a:rPr lang="it-IT" sz="1400" dirty="0"/>
              <a:t>”</a:t>
            </a:r>
          </a:p>
          <a:p>
            <a:pPr lvl="0" algn="just"/>
            <a:r>
              <a:rPr lang="it-IT" sz="1400" dirty="0"/>
              <a:t>con la decisione n. 355 del 2005, la Corte ha ribadito per tutte le professioni “</a:t>
            </a:r>
            <a:r>
              <a:rPr lang="it-IT" sz="1400" i="1" dirty="0"/>
              <a:t>il principio, affermato in più occasioni da questa Corte con riferimento alle professioni sanitarie, che l'individuazione delle professioni, per il suo carattere necessariamente unitario, è riservata allo Stato</a:t>
            </a:r>
            <a:r>
              <a:rPr lang="it-IT" sz="1400" dirty="0"/>
              <a:t>”;</a:t>
            </a:r>
          </a:p>
          <a:p>
            <a:pPr lvl="0" algn="just"/>
            <a:r>
              <a:rPr lang="it-IT" sz="1400" dirty="0"/>
              <a:t>con la sentenza n. 424 del 2005, la Corte ha riaffermato il principio ormai consolidato per cui “</a:t>
            </a:r>
            <a:r>
              <a:rPr lang="it-IT" sz="1400" i="1" dirty="0"/>
              <a:t>l'individuazione delle figure professionali, con i relativi profili ed ordinamenti didattici, e l'istituzione di nuovi albi (sentenza n. 355 del 2005) è riservata allo Stato</a:t>
            </a:r>
            <a:r>
              <a:rPr lang="it-IT" sz="1400" dirty="0"/>
              <a:t>”;</a:t>
            </a:r>
          </a:p>
          <a:p>
            <a:pPr lvl="0" algn="just"/>
            <a:r>
              <a:rPr lang="it-IT" sz="1400" dirty="0"/>
              <a:t>con la sentenza n. 405 del 2005, la Corte ha precisato che anche la disciplina degli ordini professionali territoriali spetta alla potestà esclusiva dello Stato, in quanto, in ragione della </a:t>
            </a:r>
            <a:r>
              <a:rPr lang="it-IT" sz="1400" dirty="0" err="1"/>
              <a:t>infrazionabilità</a:t>
            </a:r>
            <a:r>
              <a:rPr lang="it-IT" sz="1400" dirty="0"/>
              <a:t> dell’interesse pubblico tutelato, anche gli ordini e i collegi territoriali devono essere considerati enti pubblici nazionali, e come tali rientrano nella materia statale “</a:t>
            </a:r>
            <a:r>
              <a:rPr lang="it-IT" sz="1400" i="1" dirty="0"/>
              <a:t>ordinamento e organizzazione amministrativa dello Stato e degli enti pubblici nazionali</a:t>
            </a:r>
            <a:r>
              <a:rPr lang="it-IT" sz="1400" dirty="0"/>
              <a:t>” (art. 117, comma 2, </a:t>
            </a:r>
            <a:r>
              <a:rPr lang="it-IT" sz="1400" dirty="0" err="1"/>
              <a:t>lett</a:t>
            </a:r>
            <a:r>
              <a:rPr lang="it-IT" sz="1400" dirty="0"/>
              <a:t>. g);  </a:t>
            </a:r>
          </a:p>
          <a:p>
            <a:pPr lvl="0" algn="just"/>
            <a:r>
              <a:rPr lang="it-IT" sz="1400" dirty="0"/>
              <a:t>proprio perché enti pubblici nazionali, gli ordini professionali sono soggetti alla vigilanza del Ministero competente e non possono essere vigilati da Regioni o Enti locali.</a:t>
            </a:r>
          </a:p>
          <a:p>
            <a:pPr algn="just">
              <a:lnSpc>
                <a:spcPct val="120000"/>
              </a:lnSpc>
            </a:pPr>
            <a:endParaRPr lang="it-IT" sz="1400" dirty="0"/>
          </a:p>
        </p:txBody>
      </p:sp>
    </p:spTree>
    <p:extLst>
      <p:ext uri="{BB962C8B-B14F-4D97-AF65-F5344CB8AC3E}">
        <p14:creationId xmlns:p14="http://schemas.microsoft.com/office/powerpoint/2010/main" val="391295159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28648"/>
            <a:ext cx="8229600" cy="990600"/>
          </a:xfrm>
        </p:spPr>
        <p:txBody>
          <a:bodyPr/>
          <a:lstStyle/>
          <a:p>
            <a:pPr algn="ctr"/>
            <a:r>
              <a:rPr lang="it-IT" dirty="0"/>
              <a:t>Autonomia Differenziata</a:t>
            </a:r>
          </a:p>
        </p:txBody>
      </p:sp>
      <p:sp>
        <p:nvSpPr>
          <p:cNvPr id="3" name="Segnaposto testo 2"/>
          <p:cNvSpPr>
            <a:spLocks noGrp="1"/>
          </p:cNvSpPr>
          <p:nvPr>
            <p:ph type="body" sz="half" idx="1"/>
          </p:nvPr>
        </p:nvSpPr>
        <p:spPr>
          <a:xfrm>
            <a:off x="116774" y="1419248"/>
            <a:ext cx="8787337" cy="5438751"/>
          </a:xfrm>
        </p:spPr>
        <p:txBody>
          <a:bodyPr>
            <a:normAutofit fontScale="85000" lnSpcReduction="20000"/>
          </a:bodyPr>
          <a:lstStyle/>
          <a:p>
            <a:pPr marL="0" indent="0" algn="just">
              <a:lnSpc>
                <a:spcPct val="130000"/>
              </a:lnSpc>
              <a:buNone/>
            </a:pPr>
            <a:r>
              <a:rPr lang="it-IT" sz="2400" dirty="0"/>
              <a:t>Inoltre:</a:t>
            </a:r>
          </a:p>
          <a:p>
            <a:pPr lvl="0" algn="just">
              <a:lnSpc>
                <a:spcPct val="130000"/>
              </a:lnSpc>
            </a:pPr>
            <a:r>
              <a:rPr lang="it-IT" sz="2400" dirty="0"/>
              <a:t>le regole concernenti le professioni intellettuali come la prestazione dell’opera che costituisce l’oggetto della obbligazione del professionista nei confronti del cliente, la personalità della esecuzione dell’opera, la determinazione del compenso, la responsabilità e il recesso sono contenute nel </a:t>
            </a:r>
            <a:r>
              <a:rPr lang="it-IT" sz="2400" dirty="0" err="1"/>
              <a:t>tit</a:t>
            </a:r>
            <a:r>
              <a:rPr lang="it-IT" sz="2400" dirty="0"/>
              <a:t>. III del libro V del codice civile, il cui capo II è dedicato alle professioni intellettuali che appartengono alla materia dell’ordinamento civile, che, secondo l’art.117 c.2 lettera l) , è riservata alla legislazione dello Stato.; </a:t>
            </a:r>
          </a:p>
          <a:p>
            <a:pPr lvl="0" algn="just">
              <a:lnSpc>
                <a:spcPct val="130000"/>
              </a:lnSpc>
            </a:pPr>
            <a:r>
              <a:rPr lang="it-IT" sz="2400" dirty="0"/>
              <a:t>nella Costituzione si prevede una disposizione che stabilisce che per l’esercizio dell’attività professionale è prescritto un esame di Stato (art.33) oggi laurea abilitante;</a:t>
            </a:r>
          </a:p>
          <a:p>
            <a:pPr lvl="0" algn="just">
              <a:lnSpc>
                <a:spcPct val="130000"/>
              </a:lnSpc>
            </a:pPr>
            <a:r>
              <a:rPr lang="it-IT" sz="2400" dirty="0"/>
              <a:t>gli interessi protetti dalla professione medica sono di rango costituzionale (es. diritto alla salute)</a:t>
            </a:r>
          </a:p>
        </p:txBody>
      </p:sp>
    </p:spTree>
    <p:extLst>
      <p:ext uri="{BB962C8B-B14F-4D97-AF65-F5344CB8AC3E}">
        <p14:creationId xmlns:p14="http://schemas.microsoft.com/office/powerpoint/2010/main" val="178812980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28648"/>
            <a:ext cx="8229600" cy="990600"/>
          </a:xfrm>
        </p:spPr>
        <p:txBody>
          <a:bodyPr/>
          <a:lstStyle/>
          <a:p>
            <a:pPr algn="ctr"/>
            <a:r>
              <a:rPr lang="it-IT" dirty="0"/>
              <a:t>Autonomia Differenziata</a:t>
            </a:r>
          </a:p>
        </p:txBody>
      </p:sp>
      <p:sp>
        <p:nvSpPr>
          <p:cNvPr id="3" name="Segnaposto testo 2"/>
          <p:cNvSpPr>
            <a:spLocks noGrp="1"/>
          </p:cNvSpPr>
          <p:nvPr>
            <p:ph type="body" sz="half" idx="1"/>
          </p:nvPr>
        </p:nvSpPr>
        <p:spPr>
          <a:xfrm>
            <a:off x="116775" y="1419248"/>
            <a:ext cx="4450158" cy="5438751"/>
          </a:xfrm>
        </p:spPr>
        <p:txBody>
          <a:bodyPr>
            <a:normAutofit fontScale="92500"/>
          </a:bodyPr>
          <a:lstStyle/>
          <a:p>
            <a:pPr marL="0" indent="0" algn="just">
              <a:buNone/>
            </a:pPr>
            <a:r>
              <a:rPr lang="it-IT" sz="1400" dirty="0"/>
              <a:t>Al Governo diciamo</a:t>
            </a:r>
          </a:p>
          <a:p>
            <a:pPr algn="just"/>
            <a:r>
              <a:rPr lang="it-IT" sz="1400" dirty="0"/>
              <a:t>Le professioni sono la spina dorsale del Paese in quanto garantiscono i diritti a tutti gli italiani attraverso le loro competenze. </a:t>
            </a:r>
            <a:r>
              <a:rPr lang="it-IT" sz="1400" b="1" dirty="0"/>
              <a:t>Siamo contrari al trasferimento delle Professioni ed</a:t>
            </a:r>
            <a:r>
              <a:rPr lang="it-IT" sz="1400" dirty="0"/>
              <a:t> in particolare delle professioni sanitarie alle Regioni. </a:t>
            </a:r>
          </a:p>
          <a:p>
            <a:pPr algn="just"/>
            <a:r>
              <a:rPr lang="it-IT" sz="1400" b="1" dirty="0"/>
              <a:t>L’autonomia sull’ordinamento delle professioni può determinare confusione e inefficienze </a:t>
            </a:r>
            <a:r>
              <a:rPr lang="it-IT" sz="1400" dirty="0"/>
              <a:t>legate alle diversità di esercizio possibile con la devoluzione, anche indebolendo la posizione del Paese e dei nostri professionisti a livello europeo</a:t>
            </a:r>
          </a:p>
          <a:p>
            <a:pPr algn="just"/>
            <a:r>
              <a:rPr lang="it-IT" sz="1400" b="1" dirty="0"/>
              <a:t>Siamo preoccupati che la perdita della funzione di vigilanza da parte del Ministero della Salute </a:t>
            </a:r>
            <a:r>
              <a:rPr lang="it-IT" sz="1400" dirty="0"/>
              <a:t>sia prodromica a una disomogeneità delle competenze, che metterebbe a rischio i riferimenti dei cittadini.</a:t>
            </a:r>
          </a:p>
          <a:p>
            <a:pPr algn="just"/>
            <a:r>
              <a:rPr lang="it-IT" sz="1400" b="1" dirty="0"/>
              <a:t>Chiediamo invece una norma che rafforzi il ruolo del Ministero della Salute </a:t>
            </a:r>
            <a:r>
              <a:rPr lang="it-IT" sz="1400" dirty="0"/>
              <a:t>proprio per bilanciare, nel nuovo scenario, le istanze dell’autonomia  con la garanzia uniforme della qualità e della competenza professionale, evitando diversità e disuguaglianze.</a:t>
            </a:r>
          </a:p>
          <a:p>
            <a:pPr algn="just"/>
            <a:r>
              <a:rPr lang="it-IT" sz="1400" b="1" dirty="0"/>
              <a:t>Invitiamo il Governo</a:t>
            </a:r>
            <a:r>
              <a:rPr lang="it-IT" sz="1400" dirty="0"/>
              <a:t>, impegnato nell’attuazione delle nuove disposizioni di legge, </a:t>
            </a:r>
            <a:r>
              <a:rPr lang="it-IT" sz="1400" b="1" dirty="0"/>
              <a:t>ad ascoltare il Paese</a:t>
            </a:r>
            <a:r>
              <a:rPr lang="it-IT" sz="1400" dirty="0"/>
              <a:t> che chiede che il rinnovamento auspicato si accompagni a certezze e a sicurezza sociale e non ad un’ulteriore deriva del nostro servizio sanitario nazionale.</a:t>
            </a:r>
          </a:p>
          <a:p>
            <a:pPr algn="just">
              <a:lnSpc>
                <a:spcPct val="120000"/>
              </a:lnSpc>
            </a:pPr>
            <a:endParaRPr lang="it-IT" sz="1600" dirty="0"/>
          </a:p>
        </p:txBody>
      </p:sp>
      <p:pic>
        <p:nvPicPr>
          <p:cNvPr id="6" name="Immagine 5"/>
          <p:cNvPicPr>
            <a:picLocks noChangeAspect="1"/>
          </p:cNvPicPr>
          <p:nvPr/>
        </p:nvPicPr>
        <p:blipFill>
          <a:blip r:embed="rId2"/>
          <a:stretch>
            <a:fillRect/>
          </a:stretch>
        </p:blipFill>
        <p:spPr>
          <a:xfrm>
            <a:off x="4678044" y="2972194"/>
            <a:ext cx="4342493" cy="2431796"/>
          </a:xfrm>
          <a:prstGeom prst="rect">
            <a:avLst/>
          </a:prstGeom>
        </p:spPr>
      </p:pic>
    </p:spTree>
    <p:extLst>
      <p:ext uri="{BB962C8B-B14F-4D97-AF65-F5344CB8AC3E}">
        <p14:creationId xmlns:p14="http://schemas.microsoft.com/office/powerpoint/2010/main" val="109107200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70554" y="148977"/>
            <a:ext cx="8865227" cy="6256866"/>
          </a:xfrm>
          <a:prstGeom prst="rect">
            <a:avLst/>
          </a:prstGeom>
        </p:spPr>
      </p:pic>
    </p:spTree>
    <p:extLst>
      <p:ext uri="{BB962C8B-B14F-4D97-AF65-F5344CB8AC3E}">
        <p14:creationId xmlns:p14="http://schemas.microsoft.com/office/powerpoint/2010/main" val="388956591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26" name="Segnaposto contenuto 3"/>
          <p:cNvSpPr txBox="1">
            <a:spLocks noGrp="1"/>
          </p:cNvSpPr>
          <p:nvPr>
            <p:ph type="body" idx="1"/>
          </p:nvPr>
        </p:nvSpPr>
        <p:spPr>
          <a:prstGeom prst="rect">
            <a:avLst/>
          </a:prstGeom>
        </p:spPr>
        <p:txBody>
          <a:bodyPr/>
          <a:lstStyle>
            <a:lvl1pPr marL="0" indent="0" algn="just">
              <a:lnSpc>
                <a:spcPct val="150000"/>
              </a:lnSpc>
              <a:buSzTx/>
              <a:buNone/>
              <a:defRPr>
                <a:solidFill>
                  <a:srgbClr val="000000"/>
                </a:solidFill>
                <a:latin typeface="Garamond"/>
                <a:ea typeface="Garamond"/>
                <a:cs typeface="Garamond"/>
                <a:sym typeface="Garamond"/>
              </a:defRPr>
            </a:lvl1pPr>
          </a:lstStyle>
          <a:p>
            <a:r>
              <a:rPr dirty="0"/>
              <a:t>In data 23 Maggio 2024 il Tar Lazio ha pubblicato la sentenza sul ricorso numero di registro generale 12479 del 2023, proposto da Raffaele Iandolo, contro la Fnomceo, il Consiglio Nazionale della Fnomceo ed il Ministero della salute per l’annullamento della deliberazione del Consiglio Nazionale della Federazione Nazionale degli ordini dei Medici Chirurghi e degli Odontoiatri (“FNOMCeO”) n. 1 del 20.02.2023, con la quale è stato integrato il regolamento interno della stessa FNOMCeO. </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29" name="Segnaposto contenuto 3"/>
          <p:cNvSpPr txBox="1">
            <a:spLocks noGrp="1"/>
          </p:cNvSpPr>
          <p:nvPr>
            <p:ph type="body" idx="1"/>
          </p:nvPr>
        </p:nvSpPr>
        <p:spPr>
          <a:prstGeom prst="rect">
            <a:avLst/>
          </a:prstGeom>
        </p:spPr>
        <p:txBody>
          <a:bodyPr/>
          <a:lstStyle/>
          <a:p>
            <a:pPr marL="0" indent="0" algn="just">
              <a:lnSpc>
                <a:spcPct val="150000"/>
              </a:lnSpc>
              <a:spcBef>
                <a:spcPts val="700"/>
              </a:spcBef>
              <a:buSzTx/>
              <a:buNone/>
              <a:defRPr sz="3200">
                <a:solidFill>
                  <a:srgbClr val="000000"/>
                </a:solidFill>
                <a:latin typeface="Garamond"/>
                <a:ea typeface="Garamond"/>
                <a:cs typeface="Garamond"/>
                <a:sym typeface="Garamond"/>
              </a:defRPr>
            </a:pPr>
            <a:r>
              <a:rPr dirty="0"/>
              <a:t>I Giudici del Tar Lazio sostengono per gli Ordini Professionali “</a:t>
            </a:r>
            <a:r>
              <a:rPr b="1" dirty="0"/>
              <a:t>la natura di soggetti esponenziali di corpi professionali</a:t>
            </a:r>
            <a:r>
              <a:rPr dirty="0"/>
              <a:t> ad </a:t>
            </a:r>
            <a:r>
              <a:rPr u="sng" dirty="0"/>
              <a:t>appartenenza necessaria</a:t>
            </a:r>
            <a:r>
              <a:rPr dirty="0"/>
              <a:t>, </a:t>
            </a:r>
            <a:r>
              <a:rPr b="1" dirty="0"/>
              <a:t>espressione autentica della società pluralistica,</a:t>
            </a:r>
            <a:r>
              <a:rPr dirty="0"/>
              <a:t> </a:t>
            </a:r>
            <a:r>
              <a:rPr u="sng" dirty="0"/>
              <a:t>che operano sotto la protezione della Costituzione e delle leggi</a:t>
            </a:r>
            <a:r>
              <a:rPr dirty="0"/>
              <a:t>”. </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32" name="Segnaposto contenuto 3"/>
          <p:cNvSpPr txBox="1">
            <a:spLocks noGrp="1"/>
          </p:cNvSpPr>
          <p:nvPr>
            <p:ph type="body" idx="1"/>
          </p:nvPr>
        </p:nvSpPr>
        <p:spPr>
          <a:prstGeom prst="rect">
            <a:avLst/>
          </a:prstGeom>
        </p:spPr>
        <p:txBody>
          <a:bodyPr/>
          <a:lstStyle>
            <a:lvl1pPr marL="0" indent="0" algn="just">
              <a:lnSpc>
                <a:spcPct val="120000"/>
              </a:lnSpc>
              <a:buSzTx/>
              <a:buNone/>
              <a:defRPr sz="2200">
                <a:solidFill>
                  <a:srgbClr val="000000"/>
                </a:solidFill>
                <a:latin typeface="Garamond"/>
                <a:ea typeface="Garamond"/>
                <a:cs typeface="Garamond"/>
                <a:sym typeface="Garamond"/>
              </a:defRPr>
            </a:lvl1pPr>
          </a:lstStyle>
          <a:p>
            <a:r>
              <a:rPr lang="it-IT" dirty="0"/>
              <a:t>I giudici </a:t>
            </a:r>
            <a:r>
              <a:rPr lang="it-IT" dirty="0" err="1"/>
              <a:t>r</a:t>
            </a:r>
            <a:r>
              <a:rPr dirty="0"/>
              <a:t>ichiamano la decisione del T.A.R. Lazio, sez. V, 12/05/2023, n.8192 con la quale si ribadiva </a:t>
            </a:r>
            <a:endParaRPr lang="it-IT" dirty="0"/>
          </a:p>
          <a:p>
            <a:pPr marL="342900" indent="-342900">
              <a:buFont typeface="Arial"/>
              <a:buChar char="•"/>
            </a:pPr>
            <a:r>
              <a:rPr dirty="0"/>
              <a:t>“Si tratta di </a:t>
            </a:r>
            <a:r>
              <a:rPr b="1" dirty="0"/>
              <a:t>enti pubblici non economici, dotati di </a:t>
            </a:r>
            <a:r>
              <a:rPr b="1" u="sng" dirty="0"/>
              <a:t>autonomia</a:t>
            </a:r>
            <a:r>
              <a:rPr b="1" dirty="0"/>
              <a:t> e </a:t>
            </a:r>
            <a:r>
              <a:rPr b="1" u="sng" dirty="0"/>
              <a:t>indipendenza</a:t>
            </a:r>
            <a:r>
              <a:rPr b="1" dirty="0"/>
              <a:t>, </a:t>
            </a:r>
            <a:endParaRPr lang="it-IT" b="1" dirty="0"/>
          </a:p>
          <a:p>
            <a:pPr marL="342900" indent="-342900">
              <a:buFont typeface="Arial"/>
              <a:buChar char="•"/>
            </a:pPr>
            <a:r>
              <a:rPr dirty="0"/>
              <a:t>che affondano le proprie radici </a:t>
            </a:r>
            <a:r>
              <a:rPr b="1" dirty="0"/>
              <a:t>nell'affermazione del principio pluralista</a:t>
            </a:r>
            <a:r>
              <a:rPr dirty="0"/>
              <a:t>, che ammette e propugna la convivenza all’interno dell’unico ordinamento statuale di una pluralità di ordinamenti sociali, grazie alla previsione </a:t>
            </a:r>
            <a:r>
              <a:rPr b="1" dirty="0"/>
              <a:t>dell’art. 2 della Costituzione che tutela le “formazioni sociali nelle quali si svolge la personalità dell’uomo”</a:t>
            </a:r>
            <a:r>
              <a:rPr dirty="0"/>
              <a:t>, oltre al </a:t>
            </a:r>
            <a:r>
              <a:rPr b="1" dirty="0"/>
              <a:t>riconoscimento della libertà di associazione di cui all’art. 18 </a:t>
            </a:r>
            <a:r>
              <a:rPr dirty="0"/>
              <a:t>della stessa Carta costituzionale.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AMCI festeggia gli 80 anni</a:t>
            </a:r>
          </a:p>
        </p:txBody>
      </p:sp>
      <p:sp>
        <p:nvSpPr>
          <p:cNvPr id="3" name="Segnaposto testo 2"/>
          <p:cNvSpPr>
            <a:spLocks noGrp="1"/>
          </p:cNvSpPr>
          <p:nvPr>
            <p:ph type="body" sz="half" idx="1"/>
          </p:nvPr>
        </p:nvSpPr>
        <p:spPr>
          <a:xfrm>
            <a:off x="304800" y="1673351"/>
            <a:ext cx="4038600" cy="5000576"/>
          </a:xfrm>
        </p:spPr>
        <p:txBody>
          <a:bodyPr>
            <a:normAutofit fontScale="77500" lnSpcReduction="20000"/>
          </a:bodyPr>
          <a:lstStyle/>
          <a:p>
            <a:pPr marL="0" indent="0" algn="just">
              <a:lnSpc>
                <a:spcPct val="160000"/>
              </a:lnSpc>
              <a:buNone/>
            </a:pPr>
            <a:r>
              <a:rPr lang="it-IT" b="1" dirty="0"/>
              <a:t>Diritti e libertà </a:t>
            </a:r>
            <a:r>
              <a:rPr lang="it-IT" dirty="0"/>
              <a:t>– affermavo al Senato nella prolusione per celebrare gli 80 anni dell’associazione medici cattolici italiani - </a:t>
            </a:r>
            <a:r>
              <a:rPr lang="it-IT" b="1" dirty="0"/>
              <a:t>rappresentano principi fondanti di questa società </a:t>
            </a:r>
            <a:r>
              <a:rPr lang="it-IT" dirty="0"/>
              <a:t>ove l’impegno di tutti sta nel rispetto della dignità di ogni persona.</a:t>
            </a:r>
          </a:p>
          <a:p>
            <a:pPr marL="0" indent="0" algn="just">
              <a:lnSpc>
                <a:spcPct val="160000"/>
              </a:lnSpc>
              <a:buNone/>
            </a:pPr>
            <a:endParaRPr lang="it-IT" dirty="0"/>
          </a:p>
        </p:txBody>
      </p:sp>
      <p:pic>
        <p:nvPicPr>
          <p:cNvPr id="4" name="Immagine 3" descr="c6d86f6d-de14-443d-bf30-14bc4274abe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3793" y="2730500"/>
            <a:ext cx="4650206" cy="2265485"/>
          </a:xfrm>
          <a:prstGeom prst="rect">
            <a:avLst/>
          </a:prstGeom>
        </p:spPr>
      </p:pic>
    </p:spTree>
    <p:extLst>
      <p:ext uri="{BB962C8B-B14F-4D97-AF65-F5344CB8AC3E}">
        <p14:creationId xmlns:p14="http://schemas.microsoft.com/office/powerpoint/2010/main" val="1529322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38" name="Segnaposto contenuto 3"/>
          <p:cNvSpPr txBox="1">
            <a:spLocks noGrp="1"/>
          </p:cNvSpPr>
          <p:nvPr>
            <p:ph type="body" idx="1"/>
          </p:nvPr>
        </p:nvSpPr>
        <p:spPr>
          <a:prstGeom prst="rect">
            <a:avLst/>
          </a:prstGeom>
        </p:spPr>
        <p:txBody>
          <a:bodyPr>
            <a:normAutofit lnSpcReduction="10000"/>
          </a:bodyPr>
          <a:lstStyle>
            <a:lvl1pPr marL="0" indent="0" algn="just">
              <a:lnSpc>
                <a:spcPct val="120000"/>
              </a:lnSpc>
              <a:spcBef>
                <a:spcPts val="600"/>
              </a:spcBef>
              <a:buSzTx/>
              <a:buNone/>
              <a:defRPr sz="2700">
                <a:solidFill>
                  <a:srgbClr val="000000"/>
                </a:solidFill>
                <a:latin typeface="Garamond"/>
                <a:ea typeface="Garamond"/>
                <a:cs typeface="Garamond"/>
                <a:sym typeface="Garamond"/>
              </a:defRPr>
            </a:lvl1pPr>
          </a:lstStyle>
          <a:p>
            <a:r>
              <a:rPr dirty="0"/>
              <a:t>Spiegano le motivazioni  per cui “</a:t>
            </a:r>
            <a:r>
              <a:rPr b="1" dirty="0"/>
              <a:t>L'accreditamento</a:t>
            </a:r>
            <a:r>
              <a:rPr dirty="0"/>
              <a:t> di questi gruppi di consociati operanti all'interno della collettività generale, nel caso specifico </a:t>
            </a:r>
            <a:r>
              <a:rPr b="1" dirty="0"/>
              <a:t>degli ordini professionali,</a:t>
            </a:r>
            <a:r>
              <a:rPr dirty="0"/>
              <a:t> </a:t>
            </a:r>
            <a:r>
              <a:rPr b="1" dirty="0"/>
              <a:t>risponde all’esigenza di tutelare gli interessi garantiti dall’ordinamento connessi all'esercizio professionale</a:t>
            </a:r>
            <a:r>
              <a:rPr dirty="0"/>
              <a:t>, da cui discende la configurazione degli stessi quali </a:t>
            </a:r>
            <a:r>
              <a:rPr b="1" dirty="0"/>
              <a:t>enti pubblici non economici, organi sussidiari dello Stato nel perseguimento di un fine pubblico, dotati di </a:t>
            </a:r>
            <a:r>
              <a:rPr b="1" u="sng" dirty="0"/>
              <a:t>autonomia regolamentare, disciplinare, patrimoniale e finanziar</a:t>
            </a:r>
            <a:r>
              <a:rPr u="sng" dirty="0"/>
              <a:t>ia</a:t>
            </a:r>
            <a:r>
              <a:rPr dirty="0"/>
              <a:t>”.</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41" name="Segnaposto contenuto 3"/>
          <p:cNvSpPr txBox="1">
            <a:spLocks noGrp="1"/>
          </p:cNvSpPr>
          <p:nvPr>
            <p:ph type="body" idx="1"/>
          </p:nvPr>
        </p:nvSpPr>
        <p:spPr>
          <a:prstGeom prst="rect">
            <a:avLst/>
          </a:prstGeom>
        </p:spPr>
        <p:txBody>
          <a:bodyPr>
            <a:normAutofit lnSpcReduction="10000"/>
          </a:bodyPr>
          <a:lstStyle>
            <a:lvl1pPr marL="0" indent="0" algn="just">
              <a:lnSpc>
                <a:spcPct val="120000"/>
              </a:lnSpc>
              <a:spcBef>
                <a:spcPts val="600"/>
              </a:spcBef>
              <a:buSzTx/>
              <a:buNone/>
              <a:defRPr sz="2700">
                <a:solidFill>
                  <a:srgbClr val="000000"/>
                </a:solidFill>
                <a:latin typeface="Garamond"/>
                <a:ea typeface="Garamond"/>
                <a:cs typeface="Garamond"/>
                <a:sym typeface="Garamond"/>
              </a:defRPr>
            </a:lvl1pPr>
          </a:lstStyle>
          <a:p>
            <a:r>
              <a:rPr dirty="0"/>
              <a:t>In questo quadro, anche </a:t>
            </a:r>
            <a:r>
              <a:rPr b="1" dirty="0"/>
              <a:t>l’articolazione territoriale degli ordini professionali assume rilevanza determinante</a:t>
            </a:r>
            <a:r>
              <a:rPr dirty="0"/>
              <a:t>, </a:t>
            </a:r>
            <a:r>
              <a:rPr u="sng" dirty="0"/>
              <a:t>oltre che sul piano del rapporto con gli iscritti e la stessa tutela degli interessi pubblici connessi all'esercizio della professione</a:t>
            </a:r>
            <a:r>
              <a:rPr dirty="0"/>
              <a:t>, </a:t>
            </a:r>
            <a:r>
              <a:rPr b="1" dirty="0"/>
              <a:t>anche sul piano della capacità di farsi portavoce delle istanze che emergono a livello locale, ancora una volta in ossequio al principio pluralista nonché al principio di matrice europea di sussidiarietà orizzontale</a:t>
            </a:r>
            <a:r>
              <a:rPr dirty="0"/>
              <a:t>, di cui all’art. 118 Cost. (TAR Lazio, sez. V bis, n. 17468/2022 e n. 2073/2023). </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44" name="Segnaposto contenuto 3"/>
          <p:cNvSpPr txBox="1">
            <a:spLocks noGrp="1"/>
          </p:cNvSpPr>
          <p:nvPr>
            <p:ph type="body" idx="1"/>
          </p:nvPr>
        </p:nvSpPr>
        <p:spPr>
          <a:prstGeom prst="rect">
            <a:avLst/>
          </a:prstGeom>
        </p:spPr>
        <p:txBody>
          <a:bodyPr/>
          <a:lstStyle/>
          <a:p>
            <a:pPr marL="0" indent="0" algn="just">
              <a:lnSpc>
                <a:spcPct val="150000"/>
              </a:lnSpc>
              <a:spcBef>
                <a:spcPts val="600"/>
              </a:spcBef>
              <a:buSzTx/>
              <a:buNone/>
              <a:defRPr sz="2900">
                <a:solidFill>
                  <a:srgbClr val="000000"/>
                </a:solidFill>
                <a:latin typeface="Garamond"/>
                <a:ea typeface="Garamond"/>
                <a:cs typeface="Garamond"/>
                <a:sym typeface="Garamond"/>
              </a:defRPr>
            </a:pPr>
            <a:r>
              <a:rPr dirty="0"/>
              <a:t>Caratteristica fondamentale dell’ordine professionale è </a:t>
            </a:r>
            <a:endParaRPr lang="it-IT" dirty="0"/>
          </a:p>
          <a:p>
            <a:pPr algn="just">
              <a:lnSpc>
                <a:spcPct val="150000"/>
              </a:lnSpc>
              <a:spcBef>
                <a:spcPts val="600"/>
              </a:spcBef>
              <a:buSzTx/>
              <a:defRPr sz="2900">
                <a:solidFill>
                  <a:srgbClr val="000000"/>
                </a:solidFill>
                <a:latin typeface="Garamond"/>
                <a:ea typeface="Garamond"/>
                <a:cs typeface="Garamond"/>
                <a:sym typeface="Garamond"/>
              </a:defRPr>
            </a:pPr>
            <a:r>
              <a:rPr b="1" dirty="0"/>
              <a:t>la sua organizzazione di tipo assembleare</a:t>
            </a:r>
            <a:r>
              <a:rPr dirty="0"/>
              <a:t>, per cui tutti i soggetti facenti parti del gruppo, attraverso </a:t>
            </a:r>
            <a:r>
              <a:rPr b="1" dirty="0"/>
              <a:t>una forma di democrazia diretta</a:t>
            </a:r>
            <a:r>
              <a:rPr dirty="0"/>
              <a:t>, determinano una serie di decisioni fondamentali per la vita dell’ente.</a:t>
            </a:r>
            <a:br>
              <a:rPr dirty="0"/>
            </a:br>
            <a:r>
              <a:rPr dirty="0"/>
              <a:t>In particolare l’assemblea degli iscritti elegge i membri del Consiglio nazionale e dei singoli Ordini territoriali. </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47" name="Segnaposto contenuto 3"/>
          <p:cNvSpPr txBox="1">
            <a:spLocks noGrp="1"/>
          </p:cNvSpPr>
          <p:nvPr>
            <p:ph type="body" idx="1"/>
          </p:nvPr>
        </p:nvSpPr>
        <p:spPr>
          <a:prstGeom prst="rect">
            <a:avLst/>
          </a:prstGeom>
        </p:spPr>
        <p:txBody>
          <a:bodyPr>
            <a:noAutofit/>
          </a:bodyPr>
          <a:lstStyle>
            <a:lvl1pPr marL="0" indent="0" algn="just">
              <a:lnSpc>
                <a:spcPct val="120000"/>
              </a:lnSpc>
              <a:buSzTx/>
              <a:buNone/>
              <a:defRPr sz="2200">
                <a:solidFill>
                  <a:srgbClr val="000000"/>
                </a:solidFill>
                <a:latin typeface="Garamond"/>
                <a:ea typeface="Garamond"/>
                <a:cs typeface="Garamond"/>
                <a:sym typeface="Garamond"/>
              </a:defRPr>
            </a:lvl1pPr>
          </a:lstStyle>
          <a:p>
            <a:r>
              <a:rPr sz="2400" dirty="0">
                <a:latin typeface="+mj-lt"/>
              </a:rPr>
              <a:t>Segnatamente </a:t>
            </a:r>
            <a:endParaRPr lang="it-IT" sz="2400" dirty="0">
              <a:latin typeface="+mj-lt"/>
            </a:endParaRPr>
          </a:p>
          <a:p>
            <a:pPr marL="342900" indent="-342900">
              <a:buFont typeface="Arial"/>
              <a:buChar char="•"/>
            </a:pPr>
            <a:r>
              <a:rPr sz="2400" b="1" dirty="0">
                <a:latin typeface="+mj-lt"/>
              </a:rPr>
              <a:t>il Consiglio nazionale dell’ordine è l’Organo di indirizzo, programmazione, controllo dell’Ente </a:t>
            </a:r>
            <a:r>
              <a:rPr sz="2400" dirty="0">
                <a:latin typeface="+mj-lt"/>
              </a:rPr>
              <a:t>che assicura</a:t>
            </a:r>
            <a:endParaRPr lang="it-IT" sz="2400" dirty="0">
              <a:latin typeface="+mj-lt"/>
            </a:endParaRPr>
          </a:p>
          <a:p>
            <a:pPr marL="836675" lvl="1" indent="-342900" algn="just"/>
            <a:r>
              <a:rPr b="1" dirty="0">
                <a:latin typeface="+mj-lt"/>
              </a:rPr>
              <a:t>con la sua azione una tutela unitaria degli interessi comuni agli appartenenti al gruppo professionale </a:t>
            </a:r>
            <a:r>
              <a:rPr dirty="0">
                <a:latin typeface="+mj-lt"/>
              </a:rPr>
              <a:t>- aggregazione sociale, a composizione omogena in quanto costituito da coloro che svolgono la stessa attività di prestazione di opera intellettuale in regime di libertà </a:t>
            </a:r>
            <a:r>
              <a:rPr lang="mr-IN" dirty="0">
                <a:latin typeface="+mj-lt"/>
              </a:rPr>
              <a:t>–</a:t>
            </a:r>
            <a:r>
              <a:rPr dirty="0">
                <a:latin typeface="+mj-lt"/>
              </a:rPr>
              <a:t> </a:t>
            </a:r>
            <a:endParaRPr lang="it-IT" dirty="0">
              <a:latin typeface="+mj-lt"/>
            </a:endParaRPr>
          </a:p>
          <a:p>
            <a:pPr marL="836675" lvl="1" indent="-342900" algn="just"/>
            <a:r>
              <a:rPr b="1" dirty="0">
                <a:latin typeface="+mj-lt"/>
              </a:rPr>
              <a:t>nonché la tutela dell’interesse pubblico </a:t>
            </a:r>
            <a:r>
              <a:rPr dirty="0">
                <a:latin typeface="+mj-lt"/>
              </a:rPr>
              <a:t>di garantire i privati che fanno ricorso alle prestazioni del professionista iscritto e il loro affidamento </a:t>
            </a:r>
            <a:r>
              <a:rPr b="1" dirty="0">
                <a:latin typeface="+mj-lt"/>
              </a:rPr>
              <a:t>nella sussistenza delle condizioni di appartenenza all’albo</a:t>
            </a:r>
            <a:r>
              <a:rPr dirty="0">
                <a:latin typeface="+mj-lt"/>
              </a:rPr>
              <a:t>”. </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50" name="Segnaposto contenuto 3"/>
          <p:cNvSpPr txBox="1">
            <a:spLocks noGrp="1"/>
          </p:cNvSpPr>
          <p:nvPr>
            <p:ph type="body" idx="1"/>
          </p:nvPr>
        </p:nvSpPr>
        <p:spPr>
          <a:prstGeom prst="rect">
            <a:avLst/>
          </a:prstGeom>
        </p:spPr>
        <p:txBody>
          <a:bodyPr/>
          <a:lstStyle>
            <a:lvl1pPr marL="0" indent="0" algn="just">
              <a:lnSpc>
                <a:spcPct val="135000"/>
              </a:lnSpc>
              <a:spcBef>
                <a:spcPts val="700"/>
              </a:spcBef>
              <a:buSzTx/>
              <a:buNone/>
              <a:defRPr sz="3200">
                <a:solidFill>
                  <a:srgbClr val="000000"/>
                </a:solidFill>
                <a:latin typeface="Garamond"/>
                <a:ea typeface="Garamond"/>
                <a:cs typeface="Garamond"/>
                <a:sym typeface="Garamond"/>
              </a:defRPr>
            </a:lvl1pPr>
          </a:lstStyle>
          <a:p>
            <a:r>
              <a:rPr dirty="0"/>
              <a:t>In tale prospettiva, affermano i Giudici, va inquadrata la questione dei poteri regolamentari di tali enti, cui è stato anche di recente </a:t>
            </a:r>
            <a:r>
              <a:rPr b="1" dirty="0"/>
              <a:t>riconosciuto “l’ampio potere di auto-organizzazione e regolamentare in funzione di coordinamento dell’azione dei singoli Ordini attribuito in capo al Consiglio Nazionale” </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53" name="Segnaposto contenuto 3"/>
          <p:cNvSpPr txBox="1">
            <a:spLocks noGrp="1"/>
          </p:cNvSpPr>
          <p:nvPr>
            <p:ph type="body" idx="1"/>
          </p:nvPr>
        </p:nvSpPr>
        <p:spPr>
          <a:prstGeom prst="rect">
            <a:avLst/>
          </a:prstGeom>
        </p:spPr>
        <p:txBody>
          <a:bodyPr/>
          <a:lstStyle>
            <a:lvl1pPr marL="0" indent="0" algn="just">
              <a:lnSpc>
                <a:spcPct val="120000"/>
              </a:lnSpc>
              <a:buSzTx/>
              <a:buNone/>
              <a:defRPr sz="2200">
                <a:solidFill>
                  <a:srgbClr val="000000"/>
                </a:solidFill>
                <a:latin typeface="Garamond"/>
                <a:ea typeface="Garamond"/>
                <a:cs typeface="Garamond"/>
                <a:sym typeface="Garamond"/>
              </a:defRPr>
            </a:lvl1pPr>
          </a:lstStyle>
          <a:p>
            <a:r>
              <a:rPr b="1" dirty="0"/>
              <a:t>Nella sentenza è poi richiamato il modello organizzativo </a:t>
            </a:r>
            <a:r>
              <a:rPr dirty="0"/>
              <a:t>ossia </a:t>
            </a:r>
            <a:endParaRPr lang="it-IT" dirty="0"/>
          </a:p>
          <a:p>
            <a:pPr marL="342900" indent="-342900">
              <a:buFont typeface="Arial"/>
              <a:buChar char="•"/>
            </a:pPr>
            <a:r>
              <a:rPr b="1" dirty="0"/>
              <a:t>“gli Ordini territoriali dei Medici Chirurghi e Odontoiatri, al pari degli altri ordini territoriali delle professioni sanitarie, sono riuniti nella Federazione Nazionale dei Medici Chirurghi ed Odontoiatri</a:t>
            </a:r>
            <a:r>
              <a:rPr dirty="0"/>
              <a:t>, così come previsto dall’art. 7, comma 1, del decreto legislativo del Capo provvisorio dello Stato 13 settembre 1946, n. 233, siano esse federazioni comprendenti un solo albo (federazioni c.d. monoalbo) che più albi (federazioni c.d. plurialbo) professionali, come la Federazione Nazionale Medici Chirurghi e Odontoiatri (FNOMCeO)”.</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56" name="Segnaposto contenuto 3"/>
          <p:cNvSpPr txBox="1">
            <a:spLocks noGrp="1"/>
          </p:cNvSpPr>
          <p:nvPr>
            <p:ph type="body" idx="1"/>
          </p:nvPr>
        </p:nvSpPr>
        <p:spPr>
          <a:prstGeom prst="rect">
            <a:avLst/>
          </a:prstGeom>
        </p:spPr>
        <p:txBody>
          <a:bodyPr>
            <a:normAutofit fontScale="92500"/>
          </a:bodyPr>
          <a:lstStyle>
            <a:lvl1pPr marL="0" indent="0" algn="just">
              <a:lnSpc>
                <a:spcPct val="135000"/>
              </a:lnSpc>
              <a:spcBef>
                <a:spcPts val="600"/>
              </a:spcBef>
              <a:buSzTx/>
              <a:buNone/>
              <a:defRPr sz="2700">
                <a:solidFill>
                  <a:srgbClr val="000000"/>
                </a:solidFill>
                <a:latin typeface="Garamond"/>
                <a:ea typeface="Garamond"/>
                <a:cs typeface="Garamond"/>
                <a:sym typeface="Garamond"/>
              </a:defRPr>
            </a:lvl1pPr>
          </a:lstStyle>
          <a:p>
            <a:r>
              <a:rPr b="1" dirty="0"/>
              <a:t>La Fnomceo, dunque, per il tramite del suo legale rappresentante ossia il Presidente, secondo i giudici “esercita la rappresentanza esponenziale delle proprie professioni “presso enti nazionali, europei ed internazionali”</a:t>
            </a:r>
            <a:r>
              <a:rPr dirty="0"/>
              <a:t> </a:t>
            </a:r>
            <a:endParaRPr lang="it-IT" dirty="0"/>
          </a:p>
          <a:p>
            <a:pPr marL="457200" indent="-457200">
              <a:buFont typeface="Arial"/>
              <a:buChar char="•"/>
            </a:pPr>
            <a:r>
              <a:rPr dirty="0"/>
              <a:t>attraverso le proprie Commissioni di Albo (ovvero la Commissione di Albo Medici e la Commissione di Albo Odontoiatri) e </a:t>
            </a:r>
            <a:endParaRPr lang="it-IT" dirty="0"/>
          </a:p>
          <a:p>
            <a:pPr marL="457200" indent="-457200">
              <a:buFont typeface="Arial"/>
              <a:buChar char="•"/>
            </a:pPr>
            <a:r>
              <a:rPr dirty="0"/>
              <a:t>tramite i </a:t>
            </a:r>
            <a:r>
              <a:rPr b="1" dirty="0"/>
              <a:t>Presidenti Nazionali di Commissione aventi la rappresentanza dei rispettivi Albi</a:t>
            </a:r>
            <a:r>
              <a:rPr dirty="0"/>
              <a:t>”. </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59" name="Segnaposto contenuto 3"/>
          <p:cNvSpPr txBox="1">
            <a:spLocks noGrp="1"/>
          </p:cNvSpPr>
          <p:nvPr>
            <p:ph type="body" idx="1"/>
          </p:nvPr>
        </p:nvSpPr>
        <p:spPr>
          <a:prstGeom prst="rect">
            <a:avLst/>
          </a:prstGeom>
        </p:spPr>
        <p:txBody>
          <a:bodyPr>
            <a:normAutofit fontScale="92500" lnSpcReduction="20000"/>
          </a:bodyPr>
          <a:lstStyle>
            <a:lvl1pPr marL="0" indent="0" algn="just">
              <a:lnSpc>
                <a:spcPct val="135000"/>
              </a:lnSpc>
              <a:spcBef>
                <a:spcPts val="700"/>
              </a:spcBef>
              <a:buSzTx/>
              <a:buNone/>
              <a:defRPr sz="3200">
                <a:solidFill>
                  <a:srgbClr val="000000"/>
                </a:solidFill>
                <a:latin typeface="Garamond"/>
                <a:ea typeface="Garamond"/>
                <a:cs typeface="Garamond"/>
                <a:sym typeface="Garamond"/>
              </a:defRPr>
            </a:lvl1pPr>
          </a:lstStyle>
          <a:p>
            <a:r>
              <a:rPr dirty="0"/>
              <a:t>“In particolare, nel caso di più albi nella medesima Federazione, l’art. 8, comma 17, del d.lgs. C.P.S. n. 233/1946 dispone che “</a:t>
            </a:r>
            <a:r>
              <a:rPr b="1" dirty="0"/>
              <a:t>ogni commissione di albo elegge e può sfiduciare il presidente</a:t>
            </a:r>
            <a:r>
              <a:rPr dirty="0"/>
              <a:t>”, </a:t>
            </a:r>
            <a:endParaRPr lang="it-IT" dirty="0"/>
          </a:p>
          <a:p>
            <a:pPr marL="457200" indent="-457200">
              <a:buFont typeface="Arial"/>
              <a:buChar char="•"/>
            </a:pPr>
            <a:r>
              <a:rPr dirty="0"/>
              <a:t>che oltre ad avere “</a:t>
            </a:r>
            <a:r>
              <a:rPr b="1" dirty="0"/>
              <a:t>la rappresentanza dell’albo</a:t>
            </a:r>
            <a:r>
              <a:rPr dirty="0"/>
              <a:t>”, </a:t>
            </a:r>
            <a:endParaRPr lang="it-IT" dirty="0"/>
          </a:p>
          <a:p>
            <a:pPr marL="457200" indent="-457200">
              <a:buFont typeface="Arial"/>
              <a:buChar char="•"/>
            </a:pPr>
            <a:r>
              <a:rPr dirty="0"/>
              <a:t>“</a:t>
            </a:r>
            <a:r>
              <a:rPr b="1" dirty="0"/>
              <a:t>convoca e presiede la commissione</a:t>
            </a:r>
            <a:r>
              <a:rPr dirty="0"/>
              <a:t>” e può </a:t>
            </a:r>
            <a:endParaRPr lang="it-IT" dirty="0"/>
          </a:p>
          <a:p>
            <a:pPr marL="457200" indent="-457200">
              <a:buFont typeface="Arial"/>
              <a:buChar char="•"/>
            </a:pPr>
            <a:r>
              <a:rPr dirty="0"/>
              <a:t>“</a:t>
            </a:r>
            <a:r>
              <a:rPr b="1" dirty="0"/>
              <a:t>inoltre convocare e presiedere l’assemblea dei presidenti di albo</a:t>
            </a:r>
            <a:r>
              <a:rPr dirty="0"/>
              <a:t>”. </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62" name="Segnaposto contenuto 3"/>
          <p:cNvSpPr txBox="1">
            <a:spLocks noGrp="1"/>
          </p:cNvSpPr>
          <p:nvPr>
            <p:ph type="body" idx="1"/>
          </p:nvPr>
        </p:nvSpPr>
        <p:spPr>
          <a:prstGeom prst="rect">
            <a:avLst/>
          </a:prstGeom>
        </p:spPr>
        <p:txBody>
          <a:bodyPr>
            <a:normAutofit fontScale="92500" lnSpcReduction="10000"/>
          </a:bodyPr>
          <a:lstStyle/>
          <a:p>
            <a:pPr marL="0" indent="0" algn="just">
              <a:lnSpc>
                <a:spcPct val="150000"/>
              </a:lnSpc>
              <a:spcBef>
                <a:spcPts val="700"/>
              </a:spcBef>
              <a:buSzTx/>
              <a:buNone/>
              <a:defRPr sz="3200"/>
            </a:pPr>
            <a:r>
              <a:rPr dirty="0"/>
              <a:t>Il Presidente della Federazione ha la rappresenta delle due professioni: medica ed odontoiatrica </a:t>
            </a:r>
          </a:p>
          <a:p>
            <a:pPr marL="0" indent="0" algn="just">
              <a:lnSpc>
                <a:spcPct val="150000"/>
              </a:lnSpc>
              <a:spcBef>
                <a:spcPts val="700"/>
              </a:spcBef>
              <a:buSzTx/>
              <a:buNone/>
              <a:defRPr sz="3200"/>
            </a:pPr>
            <a:r>
              <a:rPr dirty="0"/>
              <a:t>Il Presidente dell’albo ha la rappresentanza dell’albo </a:t>
            </a:r>
            <a:r>
              <a:rPr lang="it-IT" dirty="0"/>
              <a:t>e conseguentemente </a:t>
            </a:r>
            <a:r>
              <a:rPr dirty="0"/>
              <a:t>alle </a:t>
            </a:r>
            <a:r>
              <a:rPr lang="it-IT" dirty="0"/>
              <a:t>sole </a:t>
            </a:r>
            <a:r>
              <a:rPr dirty="0"/>
              <a:t>attribuzioni che la legge riserva alle commissioni d’albo.</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65" name="Segnaposto contenuto 3"/>
          <p:cNvSpPr txBox="1">
            <a:spLocks noGrp="1"/>
          </p:cNvSpPr>
          <p:nvPr>
            <p:ph type="body" idx="1"/>
          </p:nvPr>
        </p:nvSpPr>
        <p:spPr>
          <a:prstGeom prst="rect">
            <a:avLst/>
          </a:prstGeom>
        </p:spPr>
        <p:txBody>
          <a:bodyPr>
            <a:noAutofit/>
          </a:bodyPr>
          <a:lstStyle>
            <a:lvl1pPr marL="0" indent="0" algn="just">
              <a:lnSpc>
                <a:spcPct val="120000"/>
              </a:lnSpc>
              <a:buSzTx/>
              <a:buNone/>
              <a:defRPr>
                <a:solidFill>
                  <a:srgbClr val="000000"/>
                </a:solidFill>
                <a:latin typeface="Garamond"/>
                <a:ea typeface="Garamond"/>
                <a:cs typeface="Garamond"/>
                <a:sym typeface="Garamond"/>
              </a:defRPr>
            </a:lvl1pPr>
          </a:lstStyle>
          <a:p>
            <a:r>
              <a:rPr sz="2800" dirty="0"/>
              <a:t>A completamento del sopra delineato assetto istituzionale/organizzativo, </a:t>
            </a:r>
            <a:r>
              <a:rPr sz="2800" b="1" dirty="0"/>
              <a:t>la legge n. 3/2018 ha previsto che “con decreto del Ministero della Salute </a:t>
            </a:r>
            <a:r>
              <a:rPr sz="2800" dirty="0"/>
              <a:t>ai sensi dell’articolo 3 della legge 23 agosto 1988, n. 400, previa intesa in sede di conferenza permanente per i rapporti tra lo Stato, le Regioni e le Provincie autonome di Trento e di Bolzano” </a:t>
            </a:r>
            <a:r>
              <a:rPr sz="2800" b="1" dirty="0"/>
              <a:t>si debba provvedere, tra l’altro, alla “istituzione delle  assemblee dei presidenti di Albo con funzioni di indirizzo e coordinamento delle attività istituzionali a queste affidate”.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dirty="0"/>
              <a:t>La nuova era della professione medica</a:t>
            </a:r>
          </a:p>
        </p:txBody>
      </p:sp>
      <p:sp>
        <p:nvSpPr>
          <p:cNvPr id="3" name="Segnaposto testo 2"/>
          <p:cNvSpPr>
            <a:spLocks noGrp="1"/>
          </p:cNvSpPr>
          <p:nvPr>
            <p:ph type="body" sz="half" idx="1"/>
          </p:nvPr>
        </p:nvSpPr>
        <p:spPr>
          <a:xfrm>
            <a:off x="215900" y="1673351"/>
            <a:ext cx="4279900" cy="5006849"/>
          </a:xfrm>
        </p:spPr>
        <p:txBody>
          <a:bodyPr>
            <a:normAutofit fontScale="55000" lnSpcReduction="20000"/>
          </a:bodyPr>
          <a:lstStyle/>
          <a:p>
            <a:pPr marL="0" indent="0" algn="just">
              <a:lnSpc>
                <a:spcPct val="140000"/>
              </a:lnSpc>
              <a:buNone/>
            </a:pPr>
            <a:r>
              <a:rPr lang="it-IT" sz="2900" dirty="0"/>
              <a:t>I profondi cambiamenti che viviamo incideranno fortemente sull’esercizio professionale. </a:t>
            </a:r>
          </a:p>
          <a:p>
            <a:pPr marL="0" indent="0" algn="just">
              <a:lnSpc>
                <a:spcPct val="140000"/>
              </a:lnSpc>
              <a:buNone/>
            </a:pPr>
            <a:r>
              <a:rPr lang="it-IT" sz="2900" dirty="0"/>
              <a:t>Cure mediche personalizzate, cellule staminali, medicina su scala nanometrica, terapia genica e editing del genoma, </a:t>
            </a:r>
            <a:r>
              <a:rPr lang="it-IT" sz="2900" dirty="0" err="1"/>
              <a:t>digital</a:t>
            </a:r>
            <a:r>
              <a:rPr lang="it-IT" sz="2900" dirty="0"/>
              <a:t> </a:t>
            </a:r>
            <a:r>
              <a:rPr lang="it-IT" sz="2900" dirty="0" err="1"/>
              <a:t>health</a:t>
            </a:r>
            <a:r>
              <a:rPr lang="it-IT" sz="2900" dirty="0"/>
              <a:t>, caratterizzeranno e rivoluzioneranno il panorama sanitario del prossimo futuro. </a:t>
            </a:r>
          </a:p>
          <a:p>
            <a:pPr marL="0" indent="0" algn="just">
              <a:lnSpc>
                <a:spcPct val="140000"/>
              </a:lnSpc>
              <a:buNone/>
            </a:pPr>
            <a:r>
              <a:rPr lang="it-IT" sz="2900" dirty="0"/>
              <a:t>La trasformazione digitale e lo sfruttamento di tecnologie digitali ed innovative non solo miglioreranno l’efficienza e l’efficacia dell’assistenza sanitaria, ma consentiranno ai pazienti di assumere un ruolo attivo nella gestione della propria salute.</a:t>
            </a:r>
          </a:p>
          <a:p>
            <a:pPr marL="0" indent="0" algn="just">
              <a:lnSpc>
                <a:spcPct val="140000"/>
              </a:lnSpc>
              <a:buNone/>
            </a:pPr>
            <a:endParaRPr lang="it-IT" dirty="0"/>
          </a:p>
        </p:txBody>
      </p:sp>
      <p:pic>
        <p:nvPicPr>
          <p:cNvPr id="4" name="Immagine 3" descr="alute Digitale: il ruolo chiave della conoscenza scientifica -  Healthtech360"/>
          <p:cNvPicPr/>
          <p:nvPr/>
        </p:nvPicPr>
        <p:blipFill>
          <a:blip r:embed="rId2">
            <a:extLst>
              <a:ext uri="{28A0092B-C50C-407E-A947-70E740481C1C}">
                <a14:useLocalDpi xmlns:a14="http://schemas.microsoft.com/office/drawing/2010/main" val="0"/>
              </a:ext>
            </a:extLst>
          </a:blip>
          <a:srcRect/>
          <a:stretch>
            <a:fillRect/>
          </a:stretch>
        </p:blipFill>
        <p:spPr bwMode="auto">
          <a:xfrm>
            <a:off x="4571999" y="2208847"/>
            <a:ext cx="4572001" cy="2896553"/>
          </a:xfrm>
          <a:prstGeom prst="rect">
            <a:avLst/>
          </a:prstGeom>
          <a:noFill/>
          <a:ln>
            <a:noFill/>
          </a:ln>
        </p:spPr>
      </p:pic>
    </p:spTree>
    <p:extLst>
      <p:ext uri="{BB962C8B-B14F-4D97-AF65-F5344CB8AC3E}">
        <p14:creationId xmlns:p14="http://schemas.microsoft.com/office/powerpoint/2010/main" val="2118453106"/>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68" name="Segnaposto contenuto 3"/>
          <p:cNvSpPr txBox="1">
            <a:spLocks noGrp="1"/>
          </p:cNvSpPr>
          <p:nvPr>
            <p:ph type="body" idx="1"/>
          </p:nvPr>
        </p:nvSpPr>
        <p:spPr>
          <a:prstGeom prst="rect">
            <a:avLst/>
          </a:prstGeom>
        </p:spPr>
        <p:txBody>
          <a:bodyPr>
            <a:normAutofit fontScale="92500" lnSpcReduction="10000"/>
          </a:bodyPr>
          <a:lstStyle>
            <a:lvl1pPr marL="0" indent="0" algn="just">
              <a:lnSpc>
                <a:spcPct val="120000"/>
              </a:lnSpc>
              <a:buSzTx/>
              <a:buNone/>
              <a:defRPr sz="2200">
                <a:solidFill>
                  <a:srgbClr val="000000"/>
                </a:solidFill>
                <a:latin typeface="Garamond"/>
                <a:ea typeface="Garamond"/>
                <a:cs typeface="Garamond"/>
                <a:sym typeface="Garamond"/>
              </a:defRPr>
            </a:lvl1pPr>
          </a:lstStyle>
          <a:p>
            <a:r>
              <a:rPr dirty="0"/>
              <a:t>Nello specifico, l’art. 4, comma 7, della citata legge 3/2018, dispone che </a:t>
            </a:r>
            <a:endParaRPr lang="it-IT" dirty="0"/>
          </a:p>
          <a:p>
            <a:pPr marL="342900" indent="-342900">
              <a:buFont typeface="Arial"/>
              <a:buChar char="•"/>
            </a:pPr>
            <a:r>
              <a:rPr dirty="0"/>
              <a:t>“</a:t>
            </a:r>
            <a:r>
              <a:rPr b="1" dirty="0"/>
              <a:t>fino alla data di entrata in vigore dei regolamenti e degli Statuti </a:t>
            </a:r>
            <a:r>
              <a:rPr dirty="0"/>
              <a:t>di cui rispettivamente ai commi 5 e 6 </a:t>
            </a:r>
            <a:endParaRPr lang="it-IT" dirty="0"/>
          </a:p>
          <a:p>
            <a:pPr marL="342900" indent="-342900">
              <a:buFont typeface="Arial"/>
              <a:buChar char="•"/>
            </a:pPr>
            <a:r>
              <a:rPr b="1" dirty="0"/>
              <a:t>si applicano </a:t>
            </a:r>
            <a:r>
              <a:rPr dirty="0"/>
              <a:t>per quanto compatibili le disposizioni del </a:t>
            </a:r>
            <a:r>
              <a:rPr b="1" dirty="0"/>
              <a:t>regolamento di cui al Presidente della Repubblica 5 aprile 1950, n. 221</a:t>
            </a:r>
            <a:r>
              <a:rPr dirty="0"/>
              <a:t>, </a:t>
            </a:r>
            <a:endParaRPr lang="it-IT" dirty="0"/>
          </a:p>
          <a:p>
            <a:pPr marL="342900" indent="-342900">
              <a:buFont typeface="Arial"/>
              <a:buChar char="•"/>
            </a:pPr>
            <a:r>
              <a:rPr b="1" dirty="0"/>
              <a:t>nonché i regolamenti di organizzazione delle Federazioni nazionali</a:t>
            </a:r>
            <a:r>
              <a:rPr dirty="0"/>
              <a:t>”, </a:t>
            </a:r>
            <a:endParaRPr lang="it-IT" dirty="0"/>
          </a:p>
          <a:p>
            <a:r>
              <a:rPr dirty="0"/>
              <a:t>esplicitando in tal modo per via legislativa </a:t>
            </a:r>
            <a:endParaRPr lang="it-IT" dirty="0"/>
          </a:p>
          <a:p>
            <a:pPr marL="342900" indent="-342900">
              <a:buFont typeface="Arial"/>
              <a:buChar char="•"/>
            </a:pPr>
            <a:r>
              <a:rPr b="1" dirty="0"/>
              <a:t>una riserva regolamentare in capo al Ministro della Salute in ordine “all’istituzione delle assemblee dei presidenti di albo”,</a:t>
            </a:r>
            <a:r>
              <a:rPr dirty="0"/>
              <a:t> </a:t>
            </a:r>
            <a:endParaRPr lang="it-IT" dirty="0"/>
          </a:p>
          <a:p>
            <a:pPr marL="342900" indent="-342900">
              <a:buFont typeface="Arial"/>
              <a:buChar char="•"/>
            </a:pPr>
            <a:r>
              <a:rPr dirty="0"/>
              <a:t>nonché </a:t>
            </a:r>
            <a:r>
              <a:rPr b="1" dirty="0"/>
              <a:t>una riserva statutaria relativa all’organizzazione e gestione regolamentare del nuovo assetto organizzativo ed istituzionale degli Enti territoriali, regionali federati e degli organi</a:t>
            </a:r>
            <a:r>
              <a:rPr dirty="0"/>
              <a:t>, per quanto non espressamente disposto in via legislativa. </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71" name="Segnaposto contenuto 3"/>
          <p:cNvSpPr txBox="1">
            <a:spLocks noGrp="1"/>
          </p:cNvSpPr>
          <p:nvPr>
            <p:ph type="body" idx="1"/>
          </p:nvPr>
        </p:nvSpPr>
        <p:spPr>
          <a:prstGeom prst="rect">
            <a:avLst/>
          </a:prstGeom>
        </p:spPr>
        <p:txBody>
          <a:bodyPr>
            <a:normAutofit lnSpcReduction="10000"/>
          </a:bodyPr>
          <a:lstStyle>
            <a:lvl1pPr marL="0" indent="0" algn="just">
              <a:lnSpc>
                <a:spcPct val="120000"/>
              </a:lnSpc>
              <a:buSzTx/>
              <a:buNone/>
              <a:defRPr>
                <a:solidFill>
                  <a:srgbClr val="000000"/>
                </a:solidFill>
                <a:latin typeface="Garamond"/>
                <a:ea typeface="Garamond"/>
                <a:cs typeface="Garamond"/>
                <a:sym typeface="Garamond"/>
              </a:defRPr>
            </a:lvl1pPr>
          </a:lstStyle>
          <a:p>
            <a:r>
              <a:rPr dirty="0"/>
              <a:t>I giudici evidenziano, “quanto alla dedotta carenza di potere della FNOMCeO, che in materia di riordino della disciplina degli Ordini delle professioni sanitarie, </a:t>
            </a:r>
            <a:endParaRPr lang="it-IT" dirty="0"/>
          </a:p>
          <a:p>
            <a:pPr marL="342900" indent="-342900">
              <a:buFont typeface="Arial"/>
              <a:buChar char="•"/>
            </a:pPr>
            <a:r>
              <a:rPr b="1" dirty="0"/>
              <a:t>la riserva di regolamento posta a favore del Ministro della Sanità, risulta strettamente limitata alla “istituzione delle assemblee dei presidenti di albo” </a:t>
            </a:r>
            <a:r>
              <a:rPr dirty="0"/>
              <a:t>(cfr., art. 4, comma 5, lett. e), della legge n. 3/2018), </a:t>
            </a:r>
            <a:endParaRPr lang="it-IT" dirty="0"/>
          </a:p>
          <a:p>
            <a:pPr marL="342900" indent="-342900">
              <a:buFont typeface="Arial"/>
              <a:buChar char="•"/>
            </a:pPr>
            <a:r>
              <a:rPr dirty="0"/>
              <a:t>mentre </a:t>
            </a:r>
            <a:r>
              <a:rPr b="1" dirty="0"/>
              <a:t>“le attribuzioni di funzioni e le modalità di funzionamento degli organi” sono conferite dalla stessa legge alla potestà statutaria delle Federazioni interessate </a:t>
            </a:r>
            <a:r>
              <a:rPr dirty="0"/>
              <a:t>(cfr., art, 4, comma 6, lett. b), legge n. 3/2018). </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74" name="Segnaposto contenuto 3"/>
          <p:cNvSpPr txBox="1">
            <a:spLocks noGrp="1"/>
          </p:cNvSpPr>
          <p:nvPr>
            <p:ph type="body" idx="1"/>
          </p:nvPr>
        </p:nvSpPr>
        <p:spPr>
          <a:prstGeom prst="rect">
            <a:avLst/>
          </a:prstGeom>
        </p:spPr>
        <p:txBody>
          <a:bodyPr/>
          <a:lstStyle>
            <a:lvl1pPr marL="0" indent="0" algn="just">
              <a:lnSpc>
                <a:spcPct val="150000"/>
              </a:lnSpc>
              <a:spcBef>
                <a:spcPts val="700"/>
              </a:spcBef>
              <a:buSzTx/>
              <a:buNone/>
              <a:defRPr sz="3200">
                <a:solidFill>
                  <a:srgbClr val="000000"/>
                </a:solidFill>
                <a:latin typeface="Garamond"/>
                <a:ea typeface="Garamond"/>
                <a:cs typeface="Garamond"/>
                <a:sym typeface="Garamond"/>
              </a:defRPr>
            </a:lvl1pPr>
          </a:lstStyle>
          <a:p>
            <a:r>
              <a:t>Il Presidente Iandolo aveva sostenuto che “l’istituzione e l’organizzazione delle assemblee dei Presidenti di Albo è riservata allo Stato, segnatamente ad un regolamento di esecuzione del Ministero della Salute, ed esula pertanto dai poteri regolamentari delle Federazioni nazionali” </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77" name="Segnaposto contenuto 3"/>
          <p:cNvSpPr txBox="1">
            <a:spLocks noGrp="1"/>
          </p:cNvSpPr>
          <p:nvPr>
            <p:ph type="body" idx="1"/>
          </p:nvPr>
        </p:nvSpPr>
        <p:spPr>
          <a:prstGeom prst="rect">
            <a:avLst/>
          </a:prstGeom>
        </p:spPr>
        <p:txBody>
          <a:bodyPr/>
          <a:lstStyle>
            <a:lvl1pPr marL="0" indent="0" algn="just">
              <a:lnSpc>
                <a:spcPct val="150000"/>
              </a:lnSpc>
              <a:spcBef>
                <a:spcPts val="700"/>
              </a:spcBef>
              <a:buSzTx/>
              <a:buNone/>
              <a:defRPr sz="3200">
                <a:solidFill>
                  <a:srgbClr val="000000"/>
                </a:solidFill>
                <a:latin typeface="Garamond"/>
                <a:ea typeface="Garamond"/>
                <a:cs typeface="Garamond"/>
                <a:sym typeface="Garamond"/>
              </a:defRPr>
            </a:lvl1pPr>
          </a:lstStyle>
          <a:p>
            <a:r>
              <a:rPr b="1" dirty="0"/>
              <a:t>Le norme regolamentari impugnate, secondo i Giudici, concernono “le attribuzioni di funzioni e le modalità di funzionamento degli organi” che sono rimesse come abbiamo visto alla potestà statutaria della Fnomceo.</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80" name="Segnaposto contenuto 3"/>
          <p:cNvSpPr txBox="1">
            <a:spLocks noGrp="1"/>
          </p:cNvSpPr>
          <p:nvPr>
            <p:ph type="body" idx="1"/>
          </p:nvPr>
        </p:nvSpPr>
        <p:spPr>
          <a:prstGeom prst="rect">
            <a:avLst/>
          </a:prstGeom>
        </p:spPr>
        <p:txBody>
          <a:bodyPr/>
          <a:lstStyle>
            <a:lvl1pPr marL="0" indent="0" algn="just">
              <a:lnSpc>
                <a:spcPct val="120000"/>
              </a:lnSpc>
              <a:spcBef>
                <a:spcPts val="600"/>
              </a:spcBef>
              <a:buSzTx/>
              <a:buNone/>
              <a:defRPr sz="2700">
                <a:solidFill>
                  <a:srgbClr val="000000"/>
                </a:solidFill>
                <a:latin typeface="Garamond"/>
                <a:ea typeface="Garamond"/>
                <a:cs typeface="Garamond"/>
                <a:sym typeface="Garamond"/>
              </a:defRPr>
            </a:lvl1pPr>
          </a:lstStyle>
          <a:p>
            <a:r>
              <a:rPr dirty="0"/>
              <a:t>“A ben vedere, - osservano i Giudici del TAR - </a:t>
            </a:r>
            <a:r>
              <a:rPr b="1" dirty="0"/>
              <a:t>il valore suppletivo del regolamento di organizzazione della FNOMCeO, si rivolge non tanto nei confronti di un regolamento ministeriale,</a:t>
            </a:r>
            <a:r>
              <a:rPr dirty="0"/>
              <a:t> peraltro non ancora emanato, quanto, </a:t>
            </a:r>
            <a:r>
              <a:rPr b="1" dirty="0"/>
              <a:t>piuttosto, nei confronti dello Statuto della stessa FNOMCeO, la cui potestà normativa appartiene al medesimo organo, ovvero al Consiglio nazionale </a:t>
            </a:r>
            <a:r>
              <a:rPr dirty="0"/>
              <a:t>(ex art. 35, d.P.R. n. 221 del 1950 nonché ex art. 8, comma 12, d. lgs. n. 233 del 1946)”. </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83" name="Segnaposto contenuto 3"/>
          <p:cNvSpPr txBox="1">
            <a:spLocks noGrp="1"/>
          </p:cNvSpPr>
          <p:nvPr>
            <p:ph type="body" idx="1"/>
          </p:nvPr>
        </p:nvSpPr>
        <p:spPr>
          <a:prstGeom prst="rect">
            <a:avLst/>
          </a:prstGeom>
        </p:spPr>
        <p:txBody>
          <a:bodyPr/>
          <a:lstStyle>
            <a:lvl1pPr marL="0" indent="0" algn="just">
              <a:lnSpc>
                <a:spcPct val="150000"/>
              </a:lnSpc>
              <a:spcBef>
                <a:spcPts val="700"/>
              </a:spcBef>
              <a:buSzTx/>
              <a:buNone/>
              <a:defRPr sz="3200">
                <a:solidFill>
                  <a:srgbClr val="000000"/>
                </a:solidFill>
                <a:latin typeface="Garamond"/>
                <a:ea typeface="Garamond"/>
                <a:cs typeface="Garamond"/>
                <a:sym typeface="Garamond"/>
              </a:defRPr>
            </a:lvl1pPr>
          </a:lstStyle>
          <a:p>
            <a:r>
              <a:rPr dirty="0"/>
              <a:t>“</a:t>
            </a:r>
            <a:r>
              <a:rPr b="1" dirty="0"/>
              <a:t>Ne consegue l’insussistenza della dedotta carenza di potere, atteso che il soggetto asseritamente usurpato del potere normativo è in realtà lo stesso organo, ovvero il Consiglio nazionale </a:t>
            </a:r>
            <a:r>
              <a:rPr b="1" dirty="0" err="1"/>
              <a:t>della</a:t>
            </a:r>
            <a:r>
              <a:rPr b="1" dirty="0"/>
              <a:t> FNOM</a:t>
            </a:r>
            <a:r>
              <a:rPr lang="it-IT" b="1"/>
              <a:t>C</a:t>
            </a:r>
            <a:r>
              <a:rPr b="1"/>
              <a:t>eO</a:t>
            </a:r>
            <a:r>
              <a:rPr b="1" dirty="0"/>
              <a:t>, che ha approvato le disposizioni regolamentari impugnate</a:t>
            </a:r>
            <a:r>
              <a:rPr dirty="0"/>
              <a:t>”. </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86" name="Segnaposto contenuto 3"/>
          <p:cNvSpPr txBox="1">
            <a:spLocks noGrp="1"/>
          </p:cNvSpPr>
          <p:nvPr>
            <p:ph type="body" idx="1"/>
          </p:nvPr>
        </p:nvSpPr>
        <p:spPr>
          <a:prstGeom prst="rect">
            <a:avLst/>
          </a:prstGeom>
        </p:spPr>
        <p:txBody>
          <a:bodyPr/>
          <a:lstStyle>
            <a:lvl1pPr marL="0" indent="0" algn="just">
              <a:lnSpc>
                <a:spcPct val="150000"/>
              </a:lnSpc>
              <a:spcBef>
                <a:spcPts val="700"/>
              </a:spcBef>
              <a:buSzTx/>
              <a:buNone/>
              <a:defRPr sz="3200">
                <a:solidFill>
                  <a:srgbClr val="000000"/>
                </a:solidFill>
                <a:latin typeface="Garamond"/>
                <a:ea typeface="Garamond"/>
                <a:cs typeface="Garamond"/>
                <a:sym typeface="Garamond"/>
              </a:defRPr>
            </a:lvl1pPr>
          </a:lstStyle>
          <a:p>
            <a:r>
              <a:rPr dirty="0"/>
              <a:t>I Giudici del Tar poi ossevano “</a:t>
            </a:r>
            <a:r>
              <a:rPr b="1" dirty="0"/>
              <a:t>che la valenza suppletiva del regolamento di organizzazione della Federazione, nelle more dell’emanazione delle norme ministeriali o statutarie, è espressamente contemplata dalla normativa primaria di cui alla legge n. 3/2018, </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89" name="Segnaposto contenuto 3"/>
          <p:cNvSpPr txBox="1">
            <a:spLocks noGrp="1"/>
          </p:cNvSpPr>
          <p:nvPr>
            <p:ph type="body" idx="1"/>
          </p:nvPr>
        </p:nvSpPr>
        <p:spPr>
          <a:prstGeom prst="rect">
            <a:avLst/>
          </a:prstGeom>
        </p:spPr>
        <p:txBody>
          <a:bodyPr>
            <a:normAutofit fontScale="92500"/>
          </a:bodyPr>
          <a:lstStyle>
            <a:lvl1pPr marL="0" indent="0" algn="just">
              <a:lnSpc>
                <a:spcPct val="135000"/>
              </a:lnSpc>
              <a:spcBef>
                <a:spcPts val="700"/>
              </a:spcBef>
              <a:buSzTx/>
              <a:buNone/>
              <a:defRPr sz="3200">
                <a:solidFill>
                  <a:srgbClr val="000000"/>
                </a:solidFill>
                <a:latin typeface="Garamond"/>
                <a:ea typeface="Garamond"/>
                <a:cs typeface="Garamond"/>
                <a:sym typeface="Garamond"/>
              </a:defRPr>
            </a:lvl1pPr>
          </a:lstStyle>
          <a:p>
            <a:r>
              <a:rPr dirty="0"/>
              <a:t>“</a:t>
            </a:r>
            <a:r>
              <a:rPr b="1" dirty="0"/>
              <a:t>Fino alla data di entrata in vigore dei regolamenti e degli statuti di cui rispettivamente ai commi 5 e 6 si applicano, per quanto compatibili, le disposizioni del regolamento di cui al decreto del Presidente della Repubblica 5 aprile 1950, n. 221, nonché i regolamenti di organizzazione delle Federazioni nazionali”</a:t>
            </a:r>
            <a:r>
              <a:rPr dirty="0"/>
              <a:t>; </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92" name="Segnaposto contenuto 3"/>
          <p:cNvSpPr txBox="1">
            <a:spLocks noGrp="1"/>
          </p:cNvSpPr>
          <p:nvPr>
            <p:ph type="body" idx="1"/>
          </p:nvPr>
        </p:nvSpPr>
        <p:spPr>
          <a:prstGeom prst="rect">
            <a:avLst/>
          </a:prstGeom>
        </p:spPr>
        <p:txBody>
          <a:bodyPr>
            <a:normAutofit lnSpcReduction="10000"/>
          </a:bodyPr>
          <a:lstStyle>
            <a:lvl1pPr marL="0" indent="0" algn="just">
              <a:lnSpc>
                <a:spcPct val="120000"/>
              </a:lnSpc>
              <a:spcBef>
                <a:spcPts val="600"/>
              </a:spcBef>
              <a:buSzTx/>
              <a:buNone/>
              <a:defRPr sz="2700">
                <a:solidFill>
                  <a:srgbClr val="000000"/>
                </a:solidFill>
                <a:latin typeface="Garamond"/>
                <a:ea typeface="Garamond"/>
                <a:cs typeface="Garamond"/>
                <a:sym typeface="Garamond"/>
              </a:defRPr>
            </a:lvl1pPr>
          </a:lstStyle>
          <a:p>
            <a:r>
              <a:rPr dirty="0"/>
              <a:t>Pertanto si afferma nella sentenza </a:t>
            </a:r>
            <a:r>
              <a:rPr b="1" dirty="0"/>
              <a:t>i regolamenti di organizzazione delle Federazioni nazionali </a:t>
            </a:r>
            <a:r>
              <a:rPr dirty="0"/>
              <a:t>prima richiamati “</a:t>
            </a:r>
            <a:r>
              <a:rPr b="1" dirty="0"/>
              <a:t>vanno pertanto individuati non soltanto in quelli vigenti al momento dell’entrata in vigore della stessa legge n. 3/2018, ma anche in quelli successivamente emanati dalle Federazioni per supplire, appunto, all’inerzia del Ministro</a:t>
            </a:r>
            <a:r>
              <a:rPr dirty="0"/>
              <a:t>, che non a caso ha approvato, a norma dell’art. 35 del d.P.R. n. 221/1995 (cfr. nota ministeriale del 3 marzo 2023), le disposizioni regolamentari per cui è causa”. </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95" name="Segnaposto contenuto 3"/>
          <p:cNvSpPr txBox="1">
            <a:spLocks noGrp="1"/>
          </p:cNvSpPr>
          <p:nvPr>
            <p:ph type="body" idx="1"/>
          </p:nvPr>
        </p:nvSpPr>
        <p:spPr>
          <a:prstGeom prst="rect">
            <a:avLst/>
          </a:prstGeom>
        </p:spPr>
        <p:txBody>
          <a:bodyPr>
            <a:normAutofit lnSpcReduction="10000"/>
          </a:bodyPr>
          <a:lstStyle>
            <a:lvl1pPr marL="0" indent="0" algn="just">
              <a:lnSpc>
                <a:spcPct val="120000"/>
              </a:lnSpc>
              <a:spcBef>
                <a:spcPts val="600"/>
              </a:spcBef>
              <a:buSzTx/>
              <a:buNone/>
              <a:defRPr sz="2700">
                <a:solidFill>
                  <a:srgbClr val="000000"/>
                </a:solidFill>
                <a:latin typeface="Garamond"/>
                <a:ea typeface="Garamond"/>
                <a:cs typeface="Garamond"/>
                <a:sym typeface="Garamond"/>
              </a:defRPr>
            </a:lvl1pPr>
          </a:lstStyle>
          <a:p>
            <a:r>
              <a:rPr b="1" dirty="0"/>
              <a:t>I Magistrati ritengono coerenti con le disposizioni di legge gli articoli del regolamento Fnomceo impugnato</a:t>
            </a:r>
            <a:r>
              <a:rPr dirty="0"/>
              <a:t>: </a:t>
            </a:r>
            <a:endParaRPr lang="it-IT" dirty="0"/>
          </a:p>
          <a:p>
            <a:pPr marL="457200" indent="-457200">
              <a:buFont typeface="Arial"/>
              <a:buChar char="•"/>
            </a:pPr>
            <a:r>
              <a:rPr dirty="0"/>
              <a:t>sulla composizione delle commissioni d’albo (art. 93 bis) </a:t>
            </a:r>
            <a:endParaRPr lang="it-IT" dirty="0"/>
          </a:p>
          <a:p>
            <a:pPr marL="457200" indent="-457200">
              <a:buFont typeface="Arial"/>
              <a:buChar char="•"/>
            </a:pPr>
            <a:r>
              <a:rPr dirty="0"/>
              <a:t>che delle assemblee di albo (art. 93 ter comma 2) in quanto “non ha fatto altro che riprodurre testualmente le previsioni di legge”; </a:t>
            </a:r>
            <a:endParaRPr lang="it-IT" dirty="0"/>
          </a:p>
          <a:p>
            <a:pPr marL="457200" indent="-457200">
              <a:buFont typeface="Arial"/>
              <a:buChar char="•"/>
            </a:pPr>
            <a:r>
              <a:rPr dirty="0"/>
              <a:t>così come si legge nella sentenza “l’art. 93 quater si limita a ribadire che per le riunioni delle Assemblee dei Presidenti hanno sede in Roma, come pure previsto dall’art. 28 del d.P.R. n. 221/1950”.</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dirty="0"/>
              <a:t>La nuova era della professione medica</a:t>
            </a:r>
          </a:p>
        </p:txBody>
      </p:sp>
      <p:sp>
        <p:nvSpPr>
          <p:cNvPr id="3" name="Segnaposto testo 2"/>
          <p:cNvSpPr>
            <a:spLocks noGrp="1"/>
          </p:cNvSpPr>
          <p:nvPr>
            <p:ph type="body" sz="half" idx="1"/>
          </p:nvPr>
        </p:nvSpPr>
        <p:spPr>
          <a:xfrm>
            <a:off x="215900" y="1673351"/>
            <a:ext cx="4279900" cy="5006849"/>
          </a:xfrm>
        </p:spPr>
        <p:txBody>
          <a:bodyPr>
            <a:normAutofit/>
          </a:bodyPr>
          <a:lstStyle/>
          <a:p>
            <a:pPr marL="0" indent="0" algn="just">
              <a:lnSpc>
                <a:spcPct val="120000"/>
              </a:lnSpc>
              <a:buNone/>
            </a:pPr>
            <a:r>
              <a:rPr lang="it-IT" sz="1800" dirty="0"/>
              <a:t>Il medico sempre più assumerà un ruolo essenziale nella nostra società e diventerà </a:t>
            </a:r>
            <a:r>
              <a:rPr lang="it-IT" sz="1800" b="1" dirty="0"/>
              <a:t>il professionista capace di coniugare le nuove competenze derivanti dalle innovazioni</a:t>
            </a:r>
            <a:r>
              <a:rPr lang="it-IT" sz="1800" dirty="0"/>
              <a:t> che la scienza e la tecnologia stanno sviluppando ed i bisogni della persona. </a:t>
            </a:r>
          </a:p>
          <a:p>
            <a:pPr marL="0" indent="0" algn="just">
              <a:lnSpc>
                <a:spcPct val="120000"/>
              </a:lnSpc>
              <a:buNone/>
            </a:pPr>
            <a:r>
              <a:rPr lang="it-IT" sz="1800" dirty="0"/>
              <a:t>Sarà un medico capace di interpretare quel cambio di paradigma che più volte abbiamo auspicato ossia il </a:t>
            </a:r>
            <a:r>
              <a:rPr lang="it-IT" sz="1800" b="1" dirty="0"/>
              <a:t>passaggio da un professionista preparato oggi per curare la malattia ad un medico capace e formato per curare la persona.</a:t>
            </a:r>
          </a:p>
          <a:p>
            <a:pPr marL="0" indent="0" algn="just">
              <a:lnSpc>
                <a:spcPct val="120000"/>
              </a:lnSpc>
              <a:buNone/>
            </a:pPr>
            <a:endParaRPr lang="it-IT" dirty="0"/>
          </a:p>
        </p:txBody>
      </p:sp>
      <p:pic>
        <p:nvPicPr>
          <p:cNvPr id="5" name="Immagine 4"/>
          <p:cNvPicPr>
            <a:picLocks noChangeAspect="1"/>
          </p:cNvPicPr>
          <p:nvPr/>
        </p:nvPicPr>
        <p:blipFill>
          <a:blip r:embed="rId2"/>
          <a:stretch>
            <a:fillRect/>
          </a:stretch>
        </p:blipFill>
        <p:spPr>
          <a:xfrm>
            <a:off x="4565649" y="2387600"/>
            <a:ext cx="4532303" cy="2514600"/>
          </a:xfrm>
          <a:prstGeom prst="rect">
            <a:avLst/>
          </a:prstGeom>
        </p:spPr>
      </p:pic>
    </p:spTree>
    <p:extLst>
      <p:ext uri="{BB962C8B-B14F-4D97-AF65-F5344CB8AC3E}">
        <p14:creationId xmlns:p14="http://schemas.microsoft.com/office/powerpoint/2010/main" val="4052012463"/>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198" name="Segnaposto contenuto 3"/>
          <p:cNvSpPr txBox="1">
            <a:spLocks noGrp="1"/>
          </p:cNvSpPr>
          <p:nvPr>
            <p:ph type="body" idx="1"/>
          </p:nvPr>
        </p:nvSpPr>
        <p:spPr>
          <a:prstGeom prst="rect">
            <a:avLst/>
          </a:prstGeom>
        </p:spPr>
        <p:txBody>
          <a:bodyPr/>
          <a:lstStyle>
            <a:lvl1pPr marL="0" indent="0" algn="just">
              <a:lnSpc>
                <a:spcPct val="120000"/>
              </a:lnSpc>
              <a:buSzTx/>
              <a:buNone/>
              <a:defRPr sz="2200">
                <a:solidFill>
                  <a:srgbClr val="000000"/>
                </a:solidFill>
                <a:latin typeface="Garamond"/>
                <a:ea typeface="Garamond"/>
                <a:cs typeface="Garamond"/>
                <a:sym typeface="Garamond"/>
              </a:defRPr>
            </a:lvl1pPr>
          </a:lstStyle>
          <a:p>
            <a:r>
              <a:rPr b="1" dirty="0"/>
              <a:t>Anche sull’istituto della sfiducia il Tar Lazio ritiene coerente con le norme di legge le previsioni previste dal regolamento Fnomceo</a:t>
            </a:r>
            <a:r>
              <a:rPr dirty="0"/>
              <a:t>. </a:t>
            </a:r>
            <a:endParaRPr lang="it-IT" dirty="0"/>
          </a:p>
          <a:p>
            <a:pPr marL="342900" indent="-342900">
              <a:buFont typeface="Arial"/>
              <a:buChar char="•"/>
            </a:pPr>
            <a:r>
              <a:rPr dirty="0"/>
              <a:t>“L’art. 93 quinquies, riproduce la previsione dell’approvazione da parte dei 2/3 dei componenti ai fini della sfiducia, già contemplata dall’art. 8, comma 17, del d.lgs. n. 233/1946; infine, l’art. 93 sexies, nel prevedere che </a:t>
            </a:r>
            <a:r>
              <a:rPr b="1" dirty="0"/>
              <a:t>“La votazione sulla mozione di sfiducia avviene a scrutinio segreto”, è corretta applicazione del principio generale (posto a garanzia dell’indipendenza e della libertà di coscienza dei componenti i collegi amministrativi) secondo cui nelle ipotesi in cui l’oggetto della deliberazione investa persone, il voto segreto prevale sulla regola del voto palese” </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olo 1"/>
          <p:cNvSpPr txBox="1">
            <a:spLocks noGrp="1"/>
          </p:cNvSpPr>
          <p:nvPr>
            <p:ph type="title"/>
          </p:nvPr>
        </p:nvSpPr>
        <p:spPr>
          <a:prstGeom prst="rect">
            <a:avLst/>
          </a:prstGeom>
        </p:spPr>
        <p:txBody>
          <a:bodyPr/>
          <a:lstStyle>
            <a:lvl1pPr>
              <a:defRPr sz="3600"/>
            </a:lvl1pPr>
          </a:lstStyle>
          <a:p>
            <a:r>
              <a:t>La Sentenza del Tar Lazio 12479/2023</a:t>
            </a:r>
          </a:p>
        </p:txBody>
      </p:sp>
      <p:sp>
        <p:nvSpPr>
          <p:cNvPr id="201" name="Segnaposto contenuto 3"/>
          <p:cNvSpPr txBox="1">
            <a:spLocks noGrp="1"/>
          </p:cNvSpPr>
          <p:nvPr>
            <p:ph type="body" idx="1"/>
          </p:nvPr>
        </p:nvSpPr>
        <p:spPr>
          <a:prstGeom prst="rect">
            <a:avLst/>
          </a:prstGeom>
        </p:spPr>
        <p:txBody>
          <a:bodyPr/>
          <a:lstStyle>
            <a:lvl1pPr marL="0" indent="0" algn="just">
              <a:lnSpc>
                <a:spcPct val="150000"/>
              </a:lnSpc>
              <a:spcBef>
                <a:spcPts val="700"/>
              </a:spcBef>
              <a:buSzTx/>
              <a:buNone/>
              <a:defRPr sz="3200">
                <a:solidFill>
                  <a:srgbClr val="000000"/>
                </a:solidFill>
                <a:latin typeface="Garamond"/>
                <a:ea typeface="Garamond"/>
                <a:cs typeface="Garamond"/>
                <a:sym typeface="Garamond"/>
              </a:defRPr>
            </a:lvl1pPr>
          </a:lstStyle>
          <a:p>
            <a:r>
              <a:rPr dirty="0"/>
              <a:t>Concludono i Giudici: </a:t>
            </a:r>
            <a:r>
              <a:rPr b="1" dirty="0"/>
              <a:t>“per le superiori considerazioni il ricorso non appare meritevole di accoglimento e va pertanto respinto con conseguente irrilevanza dell’eccezione di inammissibilità per carenza di interesse formulata da parte resistente”. </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itolo 1"/>
          <p:cNvSpPr txBox="1">
            <a:spLocks noGrp="1"/>
          </p:cNvSpPr>
          <p:nvPr>
            <p:ph type="title"/>
          </p:nvPr>
        </p:nvSpPr>
        <p:spPr>
          <a:xfrm>
            <a:off x="457200" y="263201"/>
            <a:ext cx="8229600" cy="990600"/>
          </a:xfrm>
          <a:prstGeom prst="rect">
            <a:avLst/>
          </a:prstGeom>
        </p:spPr>
        <p:txBody>
          <a:bodyPr/>
          <a:lstStyle/>
          <a:p>
            <a:pPr algn="ctr"/>
            <a:r>
              <a:rPr dirty="0"/>
              <a:t>Il parere del prof. Guido Alpa</a:t>
            </a:r>
          </a:p>
        </p:txBody>
      </p:sp>
      <p:sp>
        <p:nvSpPr>
          <p:cNvPr id="207" name="Segnaposto contenuto 2"/>
          <p:cNvSpPr txBox="1">
            <a:spLocks noGrp="1"/>
          </p:cNvSpPr>
          <p:nvPr>
            <p:ph type="body" sz="half" idx="1"/>
          </p:nvPr>
        </p:nvSpPr>
        <p:spPr>
          <a:xfrm>
            <a:off x="121605" y="1378017"/>
            <a:ext cx="5607329" cy="5363459"/>
          </a:xfrm>
          <a:prstGeom prst="rect">
            <a:avLst/>
          </a:prstGeom>
        </p:spPr>
        <p:txBody>
          <a:bodyPr>
            <a:noAutofit/>
          </a:bodyPr>
          <a:lstStyle/>
          <a:p>
            <a:pPr marL="0" indent="0">
              <a:lnSpc>
                <a:spcPct val="80000"/>
              </a:lnSpc>
              <a:spcBef>
                <a:spcPts val="200"/>
              </a:spcBef>
              <a:buSzTx/>
              <a:buNone/>
              <a:defRPr sz="900" b="1"/>
            </a:pPr>
            <a:r>
              <a:rPr sz="1400" dirty="0"/>
              <a:t>Chi è Guido Alpa?</a:t>
            </a:r>
          </a:p>
          <a:p>
            <a:pPr marL="0" indent="0">
              <a:lnSpc>
                <a:spcPct val="80000"/>
              </a:lnSpc>
              <a:spcBef>
                <a:spcPts val="200"/>
              </a:spcBef>
              <a:buSzTx/>
              <a:buNone/>
              <a:defRPr sz="900" b="1"/>
            </a:pPr>
            <a:endParaRPr sz="1400" dirty="0"/>
          </a:p>
          <a:p>
            <a:pPr marL="0" indent="0">
              <a:lnSpc>
                <a:spcPct val="80000"/>
              </a:lnSpc>
              <a:spcBef>
                <a:spcPts val="200"/>
              </a:spcBef>
              <a:buSzTx/>
              <a:buNone/>
              <a:defRPr sz="900" b="1"/>
            </a:pPr>
            <a:r>
              <a:rPr sz="1400" u="sng" dirty="0">
                <a:solidFill>
                  <a:srgbClr val="0000FF"/>
                </a:solidFill>
                <a:uFill>
                  <a:solidFill>
                    <a:srgbClr val="0000FF"/>
                  </a:solidFill>
                </a:uFill>
                <a:hlinkClick r:id="rId2"/>
              </a:rPr>
              <a:t>https://www.guidoalpa.it/informazioni/475/curriculum</a:t>
            </a:r>
          </a:p>
          <a:p>
            <a:pPr marL="0" indent="0">
              <a:lnSpc>
                <a:spcPct val="80000"/>
              </a:lnSpc>
              <a:spcBef>
                <a:spcPts val="200"/>
              </a:spcBef>
              <a:buSzTx/>
              <a:buNone/>
              <a:defRPr sz="900" b="1"/>
            </a:pPr>
            <a:endParaRPr sz="1400" u="sng" dirty="0">
              <a:solidFill>
                <a:srgbClr val="0000FF"/>
              </a:solidFill>
              <a:uFill>
                <a:solidFill>
                  <a:srgbClr val="0000FF"/>
                </a:solidFill>
              </a:uFill>
              <a:hlinkClick r:id="rId2"/>
            </a:endParaRPr>
          </a:p>
          <a:p>
            <a:pPr>
              <a:lnSpc>
                <a:spcPct val="136000"/>
              </a:lnSpc>
              <a:spcBef>
                <a:spcPts val="200"/>
              </a:spcBef>
              <a:defRPr sz="900"/>
            </a:pPr>
            <a:r>
              <a:rPr sz="1400" dirty="0"/>
              <a:t>Avvocato dal 1974. </a:t>
            </a:r>
          </a:p>
          <a:p>
            <a:pPr>
              <a:lnSpc>
                <a:spcPct val="136000"/>
              </a:lnSpc>
              <a:spcBef>
                <a:spcPts val="200"/>
              </a:spcBef>
              <a:defRPr sz="900"/>
            </a:pPr>
            <a:r>
              <a:rPr sz="1400" dirty="0"/>
              <a:t>Wikipida lo definisce sul suo profilo</a:t>
            </a:r>
            <a:r>
              <a:rPr sz="1400" b="1" dirty="0"/>
              <a:t> “fra i maggiori civilisti a livello internazionale”. </a:t>
            </a:r>
          </a:p>
          <a:p>
            <a:pPr>
              <a:lnSpc>
                <a:spcPct val="136000"/>
              </a:lnSpc>
              <a:spcBef>
                <a:spcPts val="200"/>
              </a:spcBef>
              <a:defRPr sz="900"/>
            </a:pPr>
            <a:r>
              <a:rPr sz="1400" b="1" dirty="0"/>
              <a:t>Professore ordinario di Diritto civile </a:t>
            </a:r>
            <a:r>
              <a:rPr sz="1400" dirty="0"/>
              <a:t>presso la Facoltà di Giurisprudenza dell’Università di Roma “La Sapienza”</a:t>
            </a:r>
          </a:p>
          <a:p>
            <a:pPr>
              <a:lnSpc>
                <a:spcPct val="136000"/>
              </a:lnSpc>
              <a:spcBef>
                <a:spcPts val="200"/>
              </a:spcBef>
              <a:defRPr sz="900"/>
            </a:pPr>
            <a:r>
              <a:rPr sz="1400" dirty="0"/>
              <a:t>È stato </a:t>
            </a:r>
            <a:r>
              <a:rPr sz="1400" b="1" dirty="0"/>
              <a:t>componente</a:t>
            </a:r>
            <a:r>
              <a:rPr sz="1400" dirty="0"/>
              <a:t> del Consiglio nazionale forense dal 1995 al 2015 e </a:t>
            </a:r>
            <a:r>
              <a:rPr sz="1400" b="1" dirty="0"/>
              <a:t>Presidente del Consiglio nazionale forense</a:t>
            </a:r>
            <a:r>
              <a:rPr sz="1400" dirty="0"/>
              <a:t> dal maggio 2004 al marzo 2015</a:t>
            </a:r>
          </a:p>
          <a:p>
            <a:pPr>
              <a:lnSpc>
                <a:spcPct val="136000"/>
              </a:lnSpc>
              <a:spcBef>
                <a:spcPts val="200"/>
              </a:spcBef>
              <a:defRPr sz="900"/>
            </a:pPr>
            <a:r>
              <a:rPr sz="1400" dirty="0"/>
              <a:t>Ha ricevuto </a:t>
            </a:r>
            <a:r>
              <a:rPr sz="1400" b="1" dirty="0"/>
              <a:t>numerose onorificienze nazionali e internazionali</a:t>
            </a:r>
            <a:r>
              <a:rPr sz="1400" dirty="0"/>
              <a:t>. </a:t>
            </a:r>
          </a:p>
          <a:p>
            <a:pPr>
              <a:lnSpc>
                <a:spcPct val="136000"/>
              </a:lnSpc>
              <a:spcBef>
                <a:spcPts val="200"/>
              </a:spcBef>
              <a:defRPr sz="900"/>
            </a:pPr>
            <a:r>
              <a:rPr sz="1400" b="1" dirty="0"/>
              <a:t>Tre Lauree honoris causae</a:t>
            </a:r>
            <a:r>
              <a:rPr sz="1400" dirty="0"/>
              <a:t>: dall’Università Complutense di Madrid, dall’Università UBA di Buenos Aires e dall’Università San Marcos di Lima</a:t>
            </a:r>
          </a:p>
          <a:p>
            <a:pPr>
              <a:lnSpc>
                <a:spcPct val="136000"/>
              </a:lnSpc>
              <a:spcBef>
                <a:spcPts val="200"/>
              </a:spcBef>
              <a:defRPr sz="900"/>
            </a:pPr>
            <a:r>
              <a:rPr sz="1400" dirty="0"/>
              <a:t>Cavaliere di Gran Croce dell’Ordine al Merito della Repubblica (2005) - Cavaliere  dell’Ordine Equestre del Santo Sepolcro - Commendatore dell’Ordine di San Gregorio Magno</a:t>
            </a:r>
          </a:p>
        </p:txBody>
      </p:sp>
      <p:pic>
        <p:nvPicPr>
          <p:cNvPr id="208" name="Segnaposto contenuto 4" descr="Segnaposto contenuto 4"/>
          <p:cNvPicPr>
            <a:picLocks noChangeAspect="1"/>
          </p:cNvPicPr>
          <p:nvPr/>
        </p:nvPicPr>
        <p:blipFill>
          <a:blip r:embed="rId3"/>
          <a:stretch>
            <a:fillRect/>
          </a:stretch>
        </p:blipFill>
        <p:spPr>
          <a:xfrm>
            <a:off x="5990748" y="2517775"/>
            <a:ext cx="3028950" cy="3028950"/>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itolo 1"/>
          <p:cNvSpPr txBox="1">
            <a:spLocks noGrp="1"/>
          </p:cNvSpPr>
          <p:nvPr>
            <p:ph type="title"/>
          </p:nvPr>
        </p:nvSpPr>
        <p:spPr>
          <a:xfrm>
            <a:off x="457200" y="398300"/>
            <a:ext cx="8229600" cy="990600"/>
          </a:xfrm>
          <a:prstGeom prst="rect">
            <a:avLst/>
          </a:prstGeom>
        </p:spPr>
        <p:txBody>
          <a:bodyPr/>
          <a:lstStyle/>
          <a:p>
            <a:pPr algn="ctr"/>
            <a:r>
              <a:rPr dirty="0"/>
              <a:t>Il parere del prof. Guido Alpa</a:t>
            </a:r>
          </a:p>
        </p:txBody>
      </p:sp>
      <p:sp>
        <p:nvSpPr>
          <p:cNvPr id="211" name="Segnaposto contenuto 2"/>
          <p:cNvSpPr txBox="1">
            <a:spLocks noGrp="1"/>
          </p:cNvSpPr>
          <p:nvPr>
            <p:ph type="body" sz="half" idx="1"/>
          </p:nvPr>
        </p:nvSpPr>
        <p:spPr>
          <a:xfrm>
            <a:off x="457200" y="1673351"/>
            <a:ext cx="4038600" cy="4718305"/>
          </a:xfrm>
          <a:prstGeom prst="rect">
            <a:avLst/>
          </a:prstGeom>
        </p:spPr>
        <p:txBody>
          <a:bodyPr>
            <a:normAutofit/>
          </a:bodyPr>
          <a:lstStyle>
            <a:lvl1pPr marL="0" indent="0">
              <a:buSzTx/>
              <a:buNone/>
              <a:defRPr b="1"/>
            </a:lvl1pPr>
          </a:lstStyle>
          <a:p>
            <a:endParaRPr sz="2400" b="0" dirty="0"/>
          </a:p>
        </p:txBody>
      </p:sp>
      <p:pic>
        <p:nvPicPr>
          <p:cNvPr id="212" name="Segnaposto contenuto 4" descr="Segnaposto contenuto 4"/>
          <p:cNvPicPr>
            <a:picLocks noChangeAspect="1"/>
          </p:cNvPicPr>
          <p:nvPr/>
        </p:nvPicPr>
        <p:blipFill>
          <a:blip r:embed="rId2"/>
          <a:stretch>
            <a:fillRect/>
          </a:stretch>
        </p:blipFill>
        <p:spPr>
          <a:xfrm>
            <a:off x="5774560" y="2517775"/>
            <a:ext cx="3028950" cy="3028950"/>
          </a:xfrm>
          <a:prstGeom prst="rect">
            <a:avLst/>
          </a:prstGeom>
          <a:ln w="12700">
            <a:miter lim="400000"/>
          </a:ln>
        </p:spPr>
      </p:pic>
      <p:pic>
        <p:nvPicPr>
          <p:cNvPr id="213" name="Immagine 6" descr="Immagine 6"/>
          <p:cNvPicPr>
            <a:picLocks noChangeAspect="1"/>
          </p:cNvPicPr>
          <p:nvPr/>
        </p:nvPicPr>
        <p:blipFill>
          <a:blip r:embed="rId3"/>
          <a:srcRect l="21288" t="12963" r="41515" b="18889"/>
          <a:stretch>
            <a:fillRect/>
          </a:stretch>
        </p:blipFill>
        <p:spPr>
          <a:xfrm>
            <a:off x="621535" y="2166883"/>
            <a:ext cx="4364259" cy="4497588"/>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itolo 1"/>
          <p:cNvSpPr txBox="1">
            <a:spLocks noGrp="1"/>
          </p:cNvSpPr>
          <p:nvPr>
            <p:ph type="title"/>
          </p:nvPr>
        </p:nvSpPr>
        <p:spPr>
          <a:prstGeom prst="rect">
            <a:avLst/>
          </a:prstGeom>
        </p:spPr>
        <p:txBody>
          <a:bodyPr/>
          <a:lstStyle/>
          <a:p>
            <a:r>
              <a:t>Il parere del prof. Guido Alpa</a:t>
            </a:r>
          </a:p>
        </p:txBody>
      </p:sp>
      <p:pic>
        <p:nvPicPr>
          <p:cNvPr id="217" name="Segnaposto contenuto 4" descr="Segnaposto contenuto 4"/>
          <p:cNvPicPr>
            <a:picLocks noChangeAspect="1"/>
          </p:cNvPicPr>
          <p:nvPr/>
        </p:nvPicPr>
        <p:blipFill>
          <a:blip r:embed="rId2"/>
          <a:stretch>
            <a:fillRect/>
          </a:stretch>
        </p:blipFill>
        <p:spPr>
          <a:xfrm>
            <a:off x="5490816" y="2288106"/>
            <a:ext cx="3028950" cy="3028950"/>
          </a:xfrm>
          <a:prstGeom prst="rect">
            <a:avLst/>
          </a:prstGeom>
          <a:ln w="12700">
            <a:miter lim="400000"/>
          </a:ln>
        </p:spPr>
      </p:pic>
      <p:pic>
        <p:nvPicPr>
          <p:cNvPr id="218" name="Immagine 5" descr="Immagine 5"/>
          <p:cNvPicPr>
            <a:picLocks noChangeAspect="1"/>
          </p:cNvPicPr>
          <p:nvPr/>
        </p:nvPicPr>
        <p:blipFill>
          <a:blip r:embed="rId3"/>
          <a:srcRect l="22879" t="13576" r="40606" b="11117"/>
          <a:stretch>
            <a:fillRect/>
          </a:stretch>
        </p:blipFill>
        <p:spPr>
          <a:xfrm>
            <a:off x="343951" y="1524000"/>
            <a:ext cx="4439167" cy="5149693"/>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itolo 1"/>
          <p:cNvSpPr txBox="1">
            <a:spLocks noGrp="1"/>
          </p:cNvSpPr>
          <p:nvPr>
            <p:ph type="title"/>
          </p:nvPr>
        </p:nvSpPr>
        <p:spPr>
          <a:prstGeom prst="rect">
            <a:avLst/>
          </a:prstGeom>
        </p:spPr>
        <p:txBody>
          <a:bodyPr/>
          <a:lstStyle/>
          <a:p>
            <a:r>
              <a:t>Il parere del prof. Guido Alpa</a:t>
            </a:r>
          </a:p>
        </p:txBody>
      </p:sp>
      <p:sp>
        <p:nvSpPr>
          <p:cNvPr id="221" name="Segnaposto contenuto 2"/>
          <p:cNvSpPr txBox="1">
            <a:spLocks noGrp="1"/>
          </p:cNvSpPr>
          <p:nvPr>
            <p:ph type="body" idx="1"/>
          </p:nvPr>
        </p:nvSpPr>
        <p:spPr>
          <a:prstGeom prst="rect">
            <a:avLst/>
          </a:prstGeom>
        </p:spPr>
        <p:txBody>
          <a:bodyPr/>
          <a:lstStyle>
            <a:lvl1pPr marL="0" indent="0">
              <a:buSzTx/>
              <a:buNone/>
            </a:lvl1pPr>
          </a:lstStyle>
          <a:p>
            <a:pPr algn="just">
              <a:lnSpc>
                <a:spcPct val="150000"/>
              </a:lnSpc>
            </a:pPr>
            <a:r>
              <a:rPr lang="it-IT" dirty="0"/>
              <a:t>Il </a:t>
            </a:r>
            <a:r>
              <a:rPr dirty="0"/>
              <a:t>Comitato Centrale </a:t>
            </a:r>
            <a:r>
              <a:rPr lang="it-IT" dirty="0"/>
              <a:t>ha chiesto </a:t>
            </a:r>
            <a:r>
              <a:rPr dirty="0"/>
              <a:t>all’unanimità </a:t>
            </a:r>
            <a:r>
              <a:rPr b="1" dirty="0"/>
              <a:t>al prof. Guido Alpa un parere riguardante l'autonomia e la personalità giuridica delle Commissioni di Albo</a:t>
            </a:r>
            <a:r>
              <a:rPr dirty="0"/>
              <a:t>, le loro competenze, la loro legittimazione ad agire, la responsabilità derivante dalle azioni risarcitorie derivanti da eventuali contenziosie la valutazione del rischio ad esse connesso, nonché l'autonomia patrimoniale e contabile delle Commissioni.</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itolo 1"/>
          <p:cNvSpPr txBox="1">
            <a:spLocks noGrp="1"/>
          </p:cNvSpPr>
          <p:nvPr>
            <p:ph type="title"/>
          </p:nvPr>
        </p:nvSpPr>
        <p:spPr>
          <a:prstGeom prst="rect">
            <a:avLst/>
          </a:prstGeom>
        </p:spPr>
        <p:txBody>
          <a:bodyPr/>
          <a:lstStyle/>
          <a:p>
            <a:r>
              <a:t>Il parere del prof. Guido Alpa</a:t>
            </a:r>
          </a:p>
        </p:txBody>
      </p:sp>
      <p:sp>
        <p:nvSpPr>
          <p:cNvPr id="224" name="Segnaposto contenuto 2"/>
          <p:cNvSpPr txBox="1">
            <a:spLocks noGrp="1"/>
          </p:cNvSpPr>
          <p:nvPr>
            <p:ph type="body" idx="1"/>
          </p:nvPr>
        </p:nvSpPr>
        <p:spPr>
          <a:prstGeom prst="rect">
            <a:avLst/>
          </a:prstGeom>
        </p:spPr>
        <p:txBody>
          <a:bodyPr>
            <a:normAutofit fontScale="85000" lnSpcReduction="20000"/>
          </a:bodyPr>
          <a:lstStyle/>
          <a:p>
            <a:pPr marL="0" indent="0" algn="just">
              <a:lnSpc>
                <a:spcPct val="120000"/>
              </a:lnSpc>
              <a:buSzTx/>
              <a:buNone/>
            </a:pPr>
            <a:r>
              <a:rPr dirty="0"/>
              <a:t>Il prof. Alpa chiarisce che </a:t>
            </a:r>
            <a:endParaRPr lang="it-IT" dirty="0"/>
          </a:p>
          <a:p>
            <a:pPr marL="0" indent="0" algn="just">
              <a:lnSpc>
                <a:spcPct val="120000"/>
              </a:lnSpc>
              <a:buSzTx/>
              <a:buNone/>
            </a:pPr>
            <a:r>
              <a:rPr b="1" dirty="0"/>
              <a:t>“il presidente del Consiglio dell' Ordine provinciale è li legale rappresentante dell' Ordine</a:t>
            </a:r>
            <a:r>
              <a:rPr dirty="0"/>
              <a:t>: </a:t>
            </a:r>
            <a:endParaRPr lang="it-IT" dirty="0"/>
          </a:p>
          <a:p>
            <a:pPr algn="just">
              <a:lnSpc>
                <a:spcPct val="120000"/>
              </a:lnSpc>
              <a:buSzTx/>
            </a:pPr>
            <a:r>
              <a:rPr dirty="0"/>
              <a:t>a lui spettano il potere di firma (a meno che non sia delegato al consigliere tesoriere); </a:t>
            </a:r>
            <a:endParaRPr lang="it-IT" dirty="0"/>
          </a:p>
          <a:p>
            <a:pPr algn="just">
              <a:lnSpc>
                <a:spcPct val="120000"/>
              </a:lnSpc>
              <a:buSzTx/>
            </a:pPr>
            <a:r>
              <a:rPr dirty="0"/>
              <a:t>sempre al presidente spetta promuovere le iniziative giudiziarie rivolte alla difesa degli interessi degli iscritti in sede locale, mentre gli interessi degli iscritti a livello nazionale sono difesi dalla Federazione in persona del suo legale rappresentante”.</a:t>
            </a:r>
          </a:p>
          <a:p>
            <a:pPr marL="0" indent="0" algn="just">
              <a:lnSpc>
                <a:spcPct val="120000"/>
              </a:lnSpc>
              <a:buSzTx/>
              <a:buNone/>
            </a:pPr>
            <a:r>
              <a:rPr b="1" dirty="0"/>
              <a:t>Il presidente ha al rappresentanza legale della Federazione di cui convoca e presiede li Comitato centrale ed il Consiglio nazionale</a:t>
            </a:r>
            <a:r>
              <a:rPr dirty="0"/>
              <a:t>; li vice presidente lo sostituisce in caso di assenza o di impedimento e disimpegna le funzioni a lui eventualmente delegate dal presidente. (art.2 1.1957,n.1027*).</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itolo 1"/>
          <p:cNvSpPr txBox="1">
            <a:spLocks noGrp="1"/>
          </p:cNvSpPr>
          <p:nvPr>
            <p:ph type="title"/>
          </p:nvPr>
        </p:nvSpPr>
        <p:spPr>
          <a:prstGeom prst="rect">
            <a:avLst/>
          </a:prstGeom>
        </p:spPr>
        <p:txBody>
          <a:bodyPr/>
          <a:lstStyle/>
          <a:p>
            <a:r>
              <a:t>Il parere del prof. Guido Alpa</a:t>
            </a:r>
          </a:p>
        </p:txBody>
      </p:sp>
      <p:sp>
        <p:nvSpPr>
          <p:cNvPr id="227" name="Segnaposto contenuto 2"/>
          <p:cNvSpPr txBox="1">
            <a:spLocks noGrp="1"/>
          </p:cNvSpPr>
          <p:nvPr>
            <p:ph type="body" idx="1"/>
          </p:nvPr>
        </p:nvSpPr>
        <p:spPr>
          <a:prstGeom prst="rect">
            <a:avLst/>
          </a:prstGeom>
        </p:spPr>
        <p:txBody>
          <a:bodyPr>
            <a:normAutofit fontScale="92500" lnSpcReduction="20000"/>
          </a:bodyPr>
          <a:lstStyle/>
          <a:p>
            <a:pPr marL="0" indent="0" algn="just">
              <a:lnSpc>
                <a:spcPct val="120000"/>
              </a:lnSpc>
              <a:buSzTx/>
              <a:buNone/>
            </a:pPr>
            <a:r>
              <a:rPr dirty="0"/>
              <a:t>Spetta dunque al </a:t>
            </a:r>
            <a:r>
              <a:rPr lang="it-IT" b="1" dirty="0" err="1"/>
              <a:t>P</a:t>
            </a:r>
            <a:r>
              <a:rPr b="1" dirty="0"/>
              <a:t>residente dell' Ordine territoriale promuovere iniziative legali</a:t>
            </a:r>
            <a:r>
              <a:rPr dirty="0"/>
              <a:t> o rispondere in quanto rappresentante, e in questa qualità (non dunque con li proprio patrimonio personale), delle attività dell' Ordine, nei procedimenti in cui sia convenuto l'Ordine. </a:t>
            </a:r>
          </a:p>
          <a:p>
            <a:pPr marL="0" indent="0" algn="just">
              <a:lnSpc>
                <a:spcPct val="120000"/>
              </a:lnSpc>
              <a:buSzTx/>
              <a:buNone/>
            </a:pPr>
            <a:r>
              <a:rPr b="1" dirty="0"/>
              <a:t>Le spese di giustizia gravano sull'Ordine e non impegnano personalmente il legale rappresentante</a:t>
            </a:r>
            <a:r>
              <a:rPr dirty="0"/>
              <a:t> </a:t>
            </a:r>
            <a:r>
              <a:rPr u="sng" dirty="0"/>
              <a:t>né possono farsi gravare sulla Federazione, al quale risponde solo dei propri atti, ma non degli atti degli Ordini. </a:t>
            </a:r>
          </a:p>
          <a:p>
            <a:pPr marL="0" indent="0" algn="just">
              <a:lnSpc>
                <a:spcPct val="120000"/>
              </a:lnSpc>
              <a:buSzTx/>
              <a:buNone/>
            </a:pPr>
            <a:r>
              <a:rPr b="1" dirty="0"/>
              <a:t>La Federazione</a:t>
            </a:r>
            <a:r>
              <a:rPr dirty="0"/>
              <a:t> tuttavia, al fine di tutelare gli interessi della categoria, </a:t>
            </a:r>
            <a:r>
              <a:rPr b="1" dirty="0"/>
              <a:t>può intervenire </a:t>
            </a:r>
            <a:r>
              <a:rPr lang="it-IT" b="1" dirty="0"/>
              <a:t>nei </a:t>
            </a:r>
            <a:r>
              <a:rPr b="1" dirty="0"/>
              <a:t>procedimenti promossi dagli Ordini, sia ad adiuvandum, od occorrendo, anche ad opponendum.</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olo 1"/>
          <p:cNvSpPr txBox="1">
            <a:spLocks noGrp="1"/>
          </p:cNvSpPr>
          <p:nvPr>
            <p:ph type="title"/>
          </p:nvPr>
        </p:nvSpPr>
        <p:spPr>
          <a:prstGeom prst="rect">
            <a:avLst/>
          </a:prstGeom>
        </p:spPr>
        <p:txBody>
          <a:bodyPr/>
          <a:lstStyle/>
          <a:p>
            <a:r>
              <a:t>Il parere del prof. Guido Alpa</a:t>
            </a:r>
          </a:p>
        </p:txBody>
      </p:sp>
      <p:sp>
        <p:nvSpPr>
          <p:cNvPr id="230" name="Segnaposto contenuto 2"/>
          <p:cNvSpPr txBox="1">
            <a:spLocks noGrp="1"/>
          </p:cNvSpPr>
          <p:nvPr>
            <p:ph type="body" idx="1"/>
          </p:nvPr>
        </p:nvSpPr>
        <p:spPr>
          <a:prstGeom prst="rect">
            <a:avLst/>
          </a:prstGeom>
        </p:spPr>
        <p:txBody>
          <a:bodyPr>
            <a:normAutofit fontScale="92500"/>
          </a:bodyPr>
          <a:lstStyle>
            <a:lvl1pPr marL="0" indent="0">
              <a:buSzTx/>
              <a:buNone/>
            </a:lvl1pPr>
          </a:lstStyle>
          <a:p>
            <a:pPr algn="just">
              <a:lnSpc>
                <a:spcPct val="150000"/>
              </a:lnSpc>
            </a:pPr>
            <a:r>
              <a:rPr sz="2800" b="1" dirty="0"/>
              <a:t>L'Ordine territoriale tuttavia è libero di promuovere procedimenti giudiziari al fine di tutelare l'onore e la dignità della professione</a:t>
            </a:r>
            <a:r>
              <a:rPr sz="2800" dirty="0"/>
              <a:t>, in generale, ma ciò non implica alcun coinvolgimento della Federazione. </a:t>
            </a:r>
            <a:endParaRPr lang="it-IT" sz="2800" dirty="0"/>
          </a:p>
          <a:p>
            <a:pPr algn="just">
              <a:lnSpc>
                <a:spcPct val="150000"/>
              </a:lnSpc>
            </a:pPr>
            <a:r>
              <a:rPr sz="2800" b="1" dirty="0"/>
              <a:t>Le spese giudiziarie, e di assistenza, gravano esclusivamente sull'Ordine</a:t>
            </a:r>
            <a:r>
              <a:rPr sz="2800" dirty="0"/>
              <a:t> che ha promosso li giudizio o che è stato evocato in giudizio.</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itolo 1"/>
          <p:cNvSpPr txBox="1">
            <a:spLocks noGrp="1"/>
          </p:cNvSpPr>
          <p:nvPr>
            <p:ph type="title"/>
          </p:nvPr>
        </p:nvSpPr>
        <p:spPr>
          <a:prstGeom prst="rect">
            <a:avLst/>
          </a:prstGeom>
        </p:spPr>
        <p:txBody>
          <a:bodyPr/>
          <a:lstStyle/>
          <a:p>
            <a:r>
              <a:t>Il parere del prof. Guido Alpa</a:t>
            </a:r>
          </a:p>
        </p:txBody>
      </p:sp>
      <p:sp>
        <p:nvSpPr>
          <p:cNvPr id="233" name="Segnaposto contenuto 2"/>
          <p:cNvSpPr txBox="1">
            <a:spLocks noGrp="1"/>
          </p:cNvSpPr>
          <p:nvPr>
            <p:ph type="body" idx="1"/>
          </p:nvPr>
        </p:nvSpPr>
        <p:spPr>
          <a:prstGeom prst="rect">
            <a:avLst/>
          </a:prstGeom>
        </p:spPr>
        <p:txBody>
          <a:bodyPr>
            <a:normAutofit fontScale="92500" lnSpcReduction="20000"/>
          </a:bodyPr>
          <a:lstStyle/>
          <a:p>
            <a:pPr marL="0" indent="0" algn="just">
              <a:lnSpc>
                <a:spcPct val="120000"/>
              </a:lnSpc>
              <a:buSzTx/>
              <a:buNone/>
              <a:defRPr sz="2200"/>
            </a:pPr>
            <a:r>
              <a:rPr dirty="0"/>
              <a:t>Come accennato, si discute se gli Ordini (e le Federazioni) in quanto enti pubblici ancorché non economici </a:t>
            </a:r>
            <a:r>
              <a:rPr b="1" dirty="0"/>
              <a:t>siano assoggettati al controllo della Corte dei Conti. </a:t>
            </a:r>
            <a:endParaRPr lang="it-IT" b="1" dirty="0"/>
          </a:p>
          <a:p>
            <a:pPr marL="0" indent="0" algn="just">
              <a:lnSpc>
                <a:spcPct val="120000"/>
              </a:lnSpc>
              <a:buSzTx/>
              <a:buNone/>
              <a:defRPr sz="2200"/>
            </a:pPr>
            <a:r>
              <a:rPr dirty="0"/>
              <a:t>Il fatto che essi siano </a:t>
            </a:r>
            <a:r>
              <a:rPr b="1" dirty="0"/>
              <a:t>alimentati</a:t>
            </a:r>
            <a:r>
              <a:rPr dirty="0"/>
              <a:t> esclusivamente dai contributi degli iscritti e quindi </a:t>
            </a:r>
            <a:r>
              <a:rPr b="1" dirty="0"/>
              <a:t>con danaro privato</a:t>
            </a:r>
            <a:r>
              <a:rPr dirty="0"/>
              <a:t>, non pubblico, </a:t>
            </a:r>
            <a:r>
              <a:rPr b="1" dirty="0"/>
              <a:t>per lungo tempo ha fatto ritenere che al Corte dei Conti non potesse estendere la sua giurisdizione</a:t>
            </a:r>
            <a:r>
              <a:rPr dirty="0"/>
              <a:t> anche agli Ordini professionali. Ma un recente orientamento della Corte di Cassazione ritiene che i contributi, entrati nelle casse degli enti, acquistino natura pubblica.</a:t>
            </a:r>
          </a:p>
          <a:p>
            <a:pPr marL="0" indent="0" algn="just">
              <a:lnSpc>
                <a:spcPct val="120000"/>
              </a:lnSpc>
              <a:buSzTx/>
              <a:buNone/>
              <a:defRPr sz="2200"/>
            </a:pPr>
            <a:r>
              <a:rPr b="1" dirty="0"/>
              <a:t>La Corte di Cassazione, con sentenza assunta a SS.UU, 26.06.2019, n. 17118 ha infatti affermato la giurisdizione della Corte dei Conti nei confronti dei titolari degli Organi degli Ordini professionali, superando una giurisprudenza meno recente che invece la negav</a:t>
            </a:r>
            <a:r>
              <a:rPr dirty="0"/>
              <a:t>a (Cass. civ., sez. I, 1 ottobre 2011, n. 21226).</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dirty="0"/>
              <a:t>La nuova era della professione medica</a:t>
            </a:r>
          </a:p>
        </p:txBody>
      </p:sp>
      <p:sp>
        <p:nvSpPr>
          <p:cNvPr id="3" name="Segnaposto testo 2"/>
          <p:cNvSpPr>
            <a:spLocks noGrp="1"/>
          </p:cNvSpPr>
          <p:nvPr>
            <p:ph type="body" sz="half" idx="1"/>
          </p:nvPr>
        </p:nvSpPr>
        <p:spPr>
          <a:xfrm>
            <a:off x="215900" y="1673351"/>
            <a:ext cx="4279900" cy="5006849"/>
          </a:xfrm>
        </p:spPr>
        <p:txBody>
          <a:bodyPr>
            <a:normAutofit fontScale="92500" lnSpcReduction="10000"/>
          </a:bodyPr>
          <a:lstStyle/>
          <a:p>
            <a:pPr marL="0" indent="0" algn="just">
              <a:lnSpc>
                <a:spcPct val="120000"/>
              </a:lnSpc>
              <a:buNone/>
            </a:pPr>
            <a:r>
              <a:rPr lang="it-IT" sz="2400" b="1" dirty="0"/>
              <a:t>La malattia non potrà essere curata senza la conoscenza di quel singolo malato come persona e come individuo.</a:t>
            </a:r>
            <a:r>
              <a:rPr lang="it-IT" sz="2400" dirty="0"/>
              <a:t> </a:t>
            </a:r>
          </a:p>
          <a:p>
            <a:pPr marL="0" indent="0" algn="just">
              <a:lnSpc>
                <a:spcPct val="120000"/>
              </a:lnSpc>
              <a:buNone/>
            </a:pPr>
            <a:r>
              <a:rPr lang="it-IT" sz="2400" dirty="0"/>
              <a:t>Il Medico si dedicherà all’ascolto del paziente, della sua storia, delle sue ansie, delle sue paure che configurano la singolarità del caso e la sua complessità, perché è sempre possibile curare, è sempre possibile consolare, anche quando non è possibile guarire. </a:t>
            </a:r>
          </a:p>
        </p:txBody>
      </p:sp>
      <p:pic>
        <p:nvPicPr>
          <p:cNvPr id="6" name="Immagine 5"/>
          <p:cNvPicPr>
            <a:picLocks noChangeAspect="1"/>
          </p:cNvPicPr>
          <p:nvPr/>
        </p:nvPicPr>
        <p:blipFill>
          <a:blip r:embed="rId2"/>
          <a:stretch>
            <a:fillRect/>
          </a:stretch>
        </p:blipFill>
        <p:spPr>
          <a:xfrm>
            <a:off x="4546600" y="2590800"/>
            <a:ext cx="4622800" cy="2311400"/>
          </a:xfrm>
          <a:prstGeom prst="rect">
            <a:avLst/>
          </a:prstGeom>
        </p:spPr>
      </p:pic>
    </p:spTree>
    <p:extLst>
      <p:ext uri="{BB962C8B-B14F-4D97-AF65-F5344CB8AC3E}">
        <p14:creationId xmlns:p14="http://schemas.microsoft.com/office/powerpoint/2010/main" val="226217866"/>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itolo 1"/>
          <p:cNvSpPr txBox="1">
            <a:spLocks noGrp="1"/>
          </p:cNvSpPr>
          <p:nvPr>
            <p:ph type="title"/>
          </p:nvPr>
        </p:nvSpPr>
        <p:spPr>
          <a:prstGeom prst="rect">
            <a:avLst/>
          </a:prstGeom>
        </p:spPr>
        <p:txBody>
          <a:bodyPr/>
          <a:lstStyle/>
          <a:p>
            <a:r>
              <a:t>Il parere del prof. Guido Alpa</a:t>
            </a:r>
          </a:p>
        </p:txBody>
      </p:sp>
      <p:sp>
        <p:nvSpPr>
          <p:cNvPr id="236" name="Segnaposto contenuto 2"/>
          <p:cNvSpPr txBox="1">
            <a:spLocks noGrp="1"/>
          </p:cNvSpPr>
          <p:nvPr>
            <p:ph type="body" idx="1"/>
          </p:nvPr>
        </p:nvSpPr>
        <p:spPr>
          <a:prstGeom prst="rect">
            <a:avLst/>
          </a:prstGeom>
        </p:spPr>
        <p:txBody>
          <a:bodyPr>
            <a:normAutofit lnSpcReduction="10000"/>
          </a:bodyPr>
          <a:lstStyle/>
          <a:p>
            <a:pPr marL="0" indent="0" algn="just">
              <a:lnSpc>
                <a:spcPct val="120000"/>
              </a:lnSpc>
              <a:buSzTx/>
              <a:buNone/>
            </a:pPr>
            <a:r>
              <a:rPr dirty="0"/>
              <a:t>Il prof. Alpa poi ribadisce che la legge n.3 del 2018 al c.16 dell'art. 7 chiarisce in modo dettagliato </a:t>
            </a:r>
            <a:r>
              <a:rPr b="1" dirty="0"/>
              <a:t>le competenze di CAo e CAM nazionali</a:t>
            </a:r>
            <a:r>
              <a:rPr dirty="0"/>
              <a:t>: e cioè esse </a:t>
            </a:r>
            <a:endParaRPr lang="it-IT" dirty="0"/>
          </a:p>
          <a:p>
            <a:pPr algn="just">
              <a:lnSpc>
                <a:spcPct val="120000"/>
              </a:lnSpc>
              <a:buSzTx/>
            </a:pPr>
            <a:r>
              <a:rPr dirty="0"/>
              <a:t>provvedono a dare li proprio concorso alle autorità centrali per i provvedimenti di interesse per la professione, </a:t>
            </a:r>
            <a:endParaRPr lang="it-IT" dirty="0"/>
          </a:p>
          <a:p>
            <a:pPr algn="just">
              <a:lnSpc>
                <a:spcPct val="120000"/>
              </a:lnSpc>
              <a:buSzTx/>
            </a:pPr>
            <a:r>
              <a:rPr dirty="0"/>
              <a:t>ad esercitare il potere disciplinare, </a:t>
            </a:r>
            <a:endParaRPr lang="it-IT" dirty="0"/>
          </a:p>
          <a:p>
            <a:pPr algn="just">
              <a:lnSpc>
                <a:spcPct val="120000"/>
              </a:lnSpc>
              <a:buSzTx/>
            </a:pPr>
            <a:r>
              <a:rPr dirty="0"/>
              <a:t>a promuovere iniziative di cui all'art.3, c, l, lett.d, </a:t>
            </a:r>
            <a:endParaRPr lang="it-IT" dirty="0"/>
          </a:p>
          <a:p>
            <a:pPr algn="just">
              <a:lnSpc>
                <a:spcPct val="120000"/>
              </a:lnSpc>
              <a:buSzTx/>
            </a:pPr>
            <a:r>
              <a:rPr dirty="0"/>
              <a:t>a designare i rappresentanti della Federazione presso altri enti, </a:t>
            </a:r>
            <a:endParaRPr lang="it-IT" dirty="0"/>
          </a:p>
          <a:p>
            <a:pPr algn="just">
              <a:lnSpc>
                <a:spcPct val="120000"/>
              </a:lnSpc>
              <a:buSzTx/>
            </a:pPr>
            <a:r>
              <a:rPr dirty="0"/>
              <a:t>a dare direttive di massima per al soluzione delle controversie di cui alla lett.e del c.1 dell'art. 3.</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itolo 1"/>
          <p:cNvSpPr txBox="1">
            <a:spLocks noGrp="1"/>
          </p:cNvSpPr>
          <p:nvPr>
            <p:ph type="title"/>
          </p:nvPr>
        </p:nvSpPr>
        <p:spPr>
          <a:prstGeom prst="rect">
            <a:avLst/>
          </a:prstGeom>
        </p:spPr>
        <p:txBody>
          <a:bodyPr/>
          <a:lstStyle/>
          <a:p>
            <a:r>
              <a:rPr dirty="0"/>
              <a:t>Il parere del prof. Guido Alpa</a:t>
            </a:r>
          </a:p>
        </p:txBody>
      </p:sp>
      <p:sp>
        <p:nvSpPr>
          <p:cNvPr id="242" name="Segnaposto contenuto 2"/>
          <p:cNvSpPr txBox="1">
            <a:spLocks noGrp="1"/>
          </p:cNvSpPr>
          <p:nvPr>
            <p:ph type="body" idx="1"/>
          </p:nvPr>
        </p:nvSpPr>
        <p:spPr>
          <a:prstGeom prst="rect">
            <a:avLst/>
          </a:prstGeom>
        </p:spPr>
        <p:txBody>
          <a:bodyPr>
            <a:normAutofit fontScale="92500" lnSpcReduction="20000"/>
          </a:bodyPr>
          <a:lstStyle>
            <a:lvl1pPr marL="0" indent="0">
              <a:buSzTx/>
              <a:buNone/>
            </a:lvl1pPr>
          </a:lstStyle>
          <a:p>
            <a:pPr marL="457200" indent="-457200" algn="just">
              <a:lnSpc>
                <a:spcPct val="150000"/>
              </a:lnSpc>
              <a:buFont typeface="Arial"/>
              <a:buChar char="•"/>
            </a:pPr>
            <a:r>
              <a:rPr sz="2800" dirty="0"/>
              <a:t>Sulle risorse il prof. Alpa afferma che </a:t>
            </a:r>
            <a:r>
              <a:rPr sz="2800" b="1" dirty="0"/>
              <a:t>l'amministrazione del patrimonio, che è unitario, non può prescindere dall'ammontare dei versamenti e dal rimborso delle spese</a:t>
            </a:r>
            <a:r>
              <a:rPr sz="2800" dirty="0"/>
              <a:t>; </a:t>
            </a:r>
            <a:endParaRPr lang="it-IT" sz="2800" dirty="0"/>
          </a:p>
          <a:p>
            <a:pPr marL="457200" indent="-457200" algn="just">
              <a:lnSpc>
                <a:spcPct val="150000"/>
              </a:lnSpc>
              <a:buFont typeface="Arial"/>
              <a:buChar char="•"/>
            </a:pPr>
            <a:r>
              <a:rPr sz="2800" b="1" dirty="0"/>
              <a:t>né è possibile far gravare le spese di una categoria sull'altra, ove esse fossero diverse, con riguardo ad es. al contenzioso, alle iniziative promozionali e di difesa degli interessi della categoria, etc. </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occa due volte per modificare"/>
          <p:cNvSpPr txBox="1">
            <a:spLocks noGrp="1"/>
          </p:cNvSpPr>
          <p:nvPr>
            <p:ph type="title"/>
          </p:nvPr>
        </p:nvSpPr>
        <p:spPr>
          <a:prstGeom prst="rect">
            <a:avLst/>
          </a:prstGeom>
        </p:spPr>
        <p:txBody>
          <a:bodyPr/>
          <a:lstStyle/>
          <a:p>
            <a:r>
              <a:rPr lang="it-IT" dirty="0"/>
              <a:t>Il parere del prof. Guido Alpa</a:t>
            </a:r>
            <a:endParaRPr dirty="0"/>
          </a:p>
        </p:txBody>
      </p:sp>
      <p:sp>
        <p:nvSpPr>
          <p:cNvPr id="245" name="Non risponderebbe ai principi di eguaglianza consentire che alle spese di funzionamento della Federazione si dovesse provvedere con un unico cespite, indifferenziato per le due categorie, qualora le spese di una categoria fossero superiori a quelle dell'"/>
          <p:cNvSpPr txBox="1">
            <a:spLocks noGrp="1"/>
          </p:cNvSpPr>
          <p:nvPr>
            <p:ph type="body" idx="1"/>
          </p:nvPr>
        </p:nvSpPr>
        <p:spPr>
          <a:prstGeom prst="rect">
            <a:avLst/>
          </a:prstGeom>
        </p:spPr>
        <p:txBody>
          <a:bodyPr>
            <a:normAutofit fontScale="92500" lnSpcReduction="20000"/>
          </a:bodyPr>
          <a:lstStyle>
            <a:lvl1pPr marL="0" indent="0" algn="just" defTabSz="449580">
              <a:lnSpc>
                <a:spcPts val="3500"/>
              </a:lnSpc>
              <a:spcBef>
                <a:spcPts val="1200"/>
              </a:spcBef>
              <a:buClrTx/>
              <a:buSzTx/>
              <a:buFontTx/>
              <a:buNone/>
              <a:defRPr sz="1200">
                <a:solidFill>
                  <a:srgbClr val="000000"/>
                </a:solidFill>
                <a:uFill>
                  <a:solidFill>
                    <a:srgbClr val="000000"/>
                  </a:solidFill>
                </a:uFill>
                <a:latin typeface="Times New Roman"/>
                <a:ea typeface="Times New Roman"/>
                <a:cs typeface="Times New Roman"/>
                <a:sym typeface="Times New Roman"/>
              </a:defRPr>
            </a:lvl1pPr>
          </a:lstStyle>
          <a:p>
            <a:pPr>
              <a:lnSpc>
                <a:spcPct val="120000"/>
              </a:lnSpc>
              <a:defRPr>
                <a:latin typeface="Cambria"/>
                <a:ea typeface="Cambria"/>
                <a:cs typeface="Cambria"/>
                <a:sym typeface="Cambria"/>
              </a:defRPr>
            </a:pPr>
            <a:r>
              <a:rPr sz="2800" b="1" dirty="0">
                <a:latin typeface="Arial"/>
                <a:ea typeface="Times New Roman"/>
                <a:cs typeface="Arial"/>
                <a:sym typeface="Times New Roman"/>
              </a:rPr>
              <a:t>Non risponderebbe ai principi di eguaglianza </a:t>
            </a:r>
            <a:r>
              <a:rPr sz="2800" dirty="0">
                <a:latin typeface="Arial"/>
                <a:ea typeface="Times New Roman"/>
                <a:cs typeface="Arial"/>
                <a:sym typeface="Times New Roman"/>
              </a:rPr>
              <a:t>consentire che alle spese di funzionamento della Federazione si dovesse </a:t>
            </a:r>
            <a:r>
              <a:rPr sz="2800" b="1" dirty="0">
                <a:latin typeface="Arial"/>
                <a:ea typeface="Times New Roman"/>
                <a:cs typeface="Arial"/>
                <a:sym typeface="Times New Roman"/>
              </a:rPr>
              <a:t>provvedere con un unico cespite, indifferenziato per le due categorie</a:t>
            </a:r>
            <a:r>
              <a:rPr sz="2800" dirty="0">
                <a:latin typeface="Arial"/>
                <a:ea typeface="Times New Roman"/>
                <a:cs typeface="Arial"/>
                <a:sym typeface="Times New Roman"/>
              </a:rPr>
              <a:t>, qualora le spese di una categoria fossero superiori a quelle dell'altra. </a:t>
            </a:r>
            <a:endParaRPr lang="it-IT" sz="2800" dirty="0">
              <a:latin typeface="Arial"/>
              <a:ea typeface="Times New Roman"/>
              <a:cs typeface="Arial"/>
              <a:sym typeface="Times New Roman"/>
            </a:endParaRPr>
          </a:p>
          <a:p>
            <a:pPr>
              <a:lnSpc>
                <a:spcPct val="120000"/>
              </a:lnSpc>
              <a:defRPr>
                <a:latin typeface="Cambria"/>
                <a:ea typeface="Cambria"/>
                <a:cs typeface="Cambria"/>
                <a:sym typeface="Cambria"/>
              </a:defRPr>
            </a:pPr>
            <a:r>
              <a:rPr sz="2800" b="1" dirty="0">
                <a:latin typeface="Arial"/>
                <a:ea typeface="Times New Roman"/>
                <a:cs typeface="Arial"/>
                <a:sym typeface="Times New Roman"/>
              </a:rPr>
              <a:t>Non deve accadere che gli iscritti ad una categoria professionale siano costretti a fare versamenti all'Ordine di appartenenza destinati a coprire oltre alle spese della propria categoria anche le spese dell' altra</a:t>
            </a:r>
            <a:r>
              <a:rPr sz="2800" dirty="0">
                <a:latin typeface="Arial"/>
                <a:ea typeface="Times New Roman"/>
                <a:cs typeface="Arial"/>
                <a:sym typeface="Times New Roman"/>
              </a:rPr>
              <a:t>.</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Tocca due volte per modificare"/>
          <p:cNvSpPr txBox="1">
            <a:spLocks noGrp="1"/>
          </p:cNvSpPr>
          <p:nvPr>
            <p:ph type="title"/>
          </p:nvPr>
        </p:nvSpPr>
        <p:spPr>
          <a:prstGeom prst="rect">
            <a:avLst/>
          </a:prstGeom>
        </p:spPr>
        <p:txBody>
          <a:bodyPr/>
          <a:lstStyle/>
          <a:p>
            <a:r>
              <a:rPr lang="it-IT" dirty="0"/>
              <a:t>Il parere del prof. Guido Alpa</a:t>
            </a:r>
            <a:endParaRPr dirty="0"/>
          </a:p>
        </p:txBody>
      </p:sp>
      <p:sp>
        <p:nvSpPr>
          <p:cNvPr id="248" name="Per evitare ciò occorre tener conto di due tipi di spese: quelle comuni, a cui si provvede con i proventi della Federazione; quelle imputabili a ciascuna categoria, per il contenzioso o le iniziative a favore di ciascuna di esse, che implicano trasferime"/>
          <p:cNvSpPr txBox="1">
            <a:spLocks noGrp="1"/>
          </p:cNvSpPr>
          <p:nvPr>
            <p:ph type="body" idx="1"/>
          </p:nvPr>
        </p:nvSpPr>
        <p:spPr>
          <a:prstGeom prst="rect">
            <a:avLst/>
          </a:prstGeom>
        </p:spPr>
        <p:txBody>
          <a:bodyPr>
            <a:normAutofit/>
          </a:bodyPr>
          <a:lstStyle/>
          <a:p>
            <a:pPr marL="0" indent="0" algn="just" defTabSz="449580">
              <a:lnSpc>
                <a:spcPct val="120000"/>
              </a:lnSpc>
              <a:spcBef>
                <a:spcPts val="1200"/>
              </a:spcBef>
              <a:buClrTx/>
              <a:buSzTx/>
              <a:buFontTx/>
              <a:buNone/>
              <a:defRPr sz="1200">
                <a:solidFill>
                  <a:srgbClr val="000000"/>
                </a:solidFill>
                <a:uFill>
                  <a:solidFill>
                    <a:srgbClr val="000000"/>
                  </a:solidFill>
                </a:uFill>
                <a:latin typeface="Cambria"/>
                <a:ea typeface="Cambria"/>
                <a:cs typeface="Cambria"/>
                <a:sym typeface="Cambria"/>
              </a:defRPr>
            </a:pPr>
            <a:r>
              <a:rPr sz="2200" dirty="0">
                <a:ea typeface="Times New Roman"/>
                <a:sym typeface="Times New Roman"/>
              </a:rPr>
              <a:t>Per evitare ciò occorre tener conto di </a:t>
            </a:r>
            <a:r>
              <a:rPr sz="2200" b="1" dirty="0">
                <a:ea typeface="Times New Roman"/>
                <a:sym typeface="Times New Roman"/>
              </a:rPr>
              <a:t>due tipi di spese</a:t>
            </a:r>
            <a:r>
              <a:rPr sz="2200" dirty="0">
                <a:ea typeface="Times New Roman"/>
                <a:sym typeface="Times New Roman"/>
              </a:rPr>
              <a:t>: </a:t>
            </a:r>
            <a:endParaRPr lang="it-IT" sz="2200" dirty="0">
              <a:ea typeface="Times New Roman"/>
              <a:sym typeface="Times New Roman"/>
            </a:endParaRPr>
          </a:p>
          <a:p>
            <a:pPr algn="just" defTabSz="449580">
              <a:lnSpc>
                <a:spcPct val="120000"/>
              </a:lnSpc>
              <a:spcBef>
                <a:spcPts val="1200"/>
              </a:spcBef>
              <a:buClrTx/>
              <a:buSzTx/>
              <a:defRPr sz="1200">
                <a:solidFill>
                  <a:srgbClr val="000000"/>
                </a:solidFill>
                <a:uFill>
                  <a:solidFill>
                    <a:srgbClr val="000000"/>
                  </a:solidFill>
                </a:uFill>
                <a:latin typeface="Cambria"/>
                <a:ea typeface="Cambria"/>
                <a:cs typeface="Cambria"/>
                <a:sym typeface="Cambria"/>
              </a:defRPr>
            </a:pPr>
            <a:r>
              <a:rPr sz="2200" b="1" dirty="0">
                <a:ea typeface="Times New Roman"/>
                <a:sym typeface="Times New Roman"/>
              </a:rPr>
              <a:t>quelle comuni</a:t>
            </a:r>
            <a:r>
              <a:rPr sz="2200" dirty="0">
                <a:ea typeface="Times New Roman"/>
                <a:sym typeface="Times New Roman"/>
              </a:rPr>
              <a:t>, a cui si provvede con i proventi della Federazione; </a:t>
            </a:r>
            <a:endParaRPr lang="it-IT" sz="2200" dirty="0">
              <a:ea typeface="Times New Roman"/>
              <a:sym typeface="Times New Roman"/>
            </a:endParaRPr>
          </a:p>
          <a:p>
            <a:pPr algn="just" defTabSz="449580">
              <a:lnSpc>
                <a:spcPct val="120000"/>
              </a:lnSpc>
              <a:spcBef>
                <a:spcPts val="1200"/>
              </a:spcBef>
              <a:buClrTx/>
              <a:buSzTx/>
              <a:defRPr sz="1200">
                <a:solidFill>
                  <a:srgbClr val="000000"/>
                </a:solidFill>
                <a:uFill>
                  <a:solidFill>
                    <a:srgbClr val="000000"/>
                  </a:solidFill>
                </a:uFill>
                <a:latin typeface="Cambria"/>
                <a:ea typeface="Cambria"/>
                <a:cs typeface="Cambria"/>
                <a:sym typeface="Cambria"/>
              </a:defRPr>
            </a:pPr>
            <a:r>
              <a:rPr sz="2200" b="1" dirty="0">
                <a:ea typeface="Times New Roman"/>
                <a:sym typeface="Times New Roman"/>
              </a:rPr>
              <a:t>quelle imputabili a ciascuna categoria</a:t>
            </a:r>
            <a:r>
              <a:rPr sz="2200" dirty="0">
                <a:ea typeface="Times New Roman"/>
                <a:sym typeface="Times New Roman"/>
              </a:rPr>
              <a:t>, per il contenzioso o le iniziative a favore di ciascuna di esse, che implicano trasferimenti i quali, se eccedenti rispetto agli importi originariamente assegnati, dovranno essere recuperati a carico di ciascuna delle categorie interessate.</a:t>
            </a:r>
          </a:p>
          <a:p>
            <a:pPr marL="0" indent="0" algn="just" defTabSz="449580">
              <a:lnSpc>
                <a:spcPct val="120000"/>
              </a:lnSpc>
              <a:spcBef>
                <a:spcPts val="1200"/>
              </a:spcBef>
              <a:buClrTx/>
              <a:buSzTx/>
              <a:buFontTx/>
              <a:buNone/>
              <a:defRPr sz="1200">
                <a:solidFill>
                  <a:srgbClr val="000000"/>
                </a:solidFill>
                <a:uFill>
                  <a:solidFill>
                    <a:srgbClr val="000000"/>
                  </a:solidFill>
                </a:uFill>
                <a:latin typeface="Cambria"/>
                <a:ea typeface="Cambria"/>
                <a:cs typeface="Cambria"/>
                <a:sym typeface="Cambria"/>
              </a:defRPr>
            </a:pPr>
            <a:r>
              <a:rPr sz="2200" b="1" dirty="0">
                <a:ea typeface="Times New Roman"/>
                <a:sym typeface="Times New Roman"/>
              </a:rPr>
              <a:t>Allo stesso modo si dovrebbe procedere con il Fondo Rischi</a:t>
            </a:r>
            <a:r>
              <a:rPr sz="2200" dirty="0">
                <a:ea typeface="Times New Roman"/>
                <a:sym typeface="Times New Roman"/>
              </a:rPr>
              <a:t>, che dovrebbe essere separato per le due categorie professional</a:t>
            </a:r>
            <a:r>
              <a:rPr lang="it-IT" sz="2200" dirty="0">
                <a:ea typeface="Times New Roman"/>
                <a:sym typeface="Times New Roman"/>
              </a:rPr>
              <a:t>i</a:t>
            </a:r>
            <a:endParaRPr sz="2200" dirty="0">
              <a:ea typeface="Times New Roman"/>
              <a:sym typeface="Times New Roman"/>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occa due volte per modificare"/>
          <p:cNvSpPr txBox="1">
            <a:spLocks noGrp="1"/>
          </p:cNvSpPr>
          <p:nvPr>
            <p:ph type="title"/>
          </p:nvPr>
        </p:nvSpPr>
        <p:spPr>
          <a:prstGeom prst="rect">
            <a:avLst/>
          </a:prstGeom>
        </p:spPr>
        <p:txBody>
          <a:bodyPr/>
          <a:lstStyle/>
          <a:p>
            <a:r>
              <a:rPr lang="it-IT" dirty="0"/>
              <a:t>Il parere del prof. Guido Alpa</a:t>
            </a:r>
            <a:endParaRPr dirty="0"/>
          </a:p>
        </p:txBody>
      </p:sp>
      <p:sp>
        <p:nvSpPr>
          <p:cNvPr id="251" name="Il Comitato centrale e poi il Consiglio nazionale, sulla base delle entrate e delle uscite (incluse le spese, ovviamente) stabiliranno di anno in anno i contributi rispettivamente richiesti all'una categoria e all'altra, dal momento che i contributi serv"/>
          <p:cNvSpPr txBox="1">
            <a:spLocks noGrp="1"/>
          </p:cNvSpPr>
          <p:nvPr>
            <p:ph type="body" idx="1"/>
          </p:nvPr>
        </p:nvSpPr>
        <p:spPr>
          <a:prstGeom prst="rect">
            <a:avLst/>
          </a:prstGeom>
        </p:spPr>
        <p:txBody>
          <a:bodyPr>
            <a:normAutofit fontScale="92500" lnSpcReduction="10000"/>
          </a:bodyPr>
          <a:lstStyle>
            <a:lvl1pPr marL="0" indent="0" algn="just" defTabSz="449580">
              <a:lnSpc>
                <a:spcPts val="3500"/>
              </a:lnSpc>
              <a:spcBef>
                <a:spcPts val="1200"/>
              </a:spcBef>
              <a:buClrTx/>
              <a:buSzTx/>
              <a:buFontTx/>
              <a:buNone/>
              <a:defRPr sz="1200">
                <a:solidFill>
                  <a:srgbClr val="000000"/>
                </a:solidFill>
                <a:uFill>
                  <a:solidFill>
                    <a:srgbClr val="000000"/>
                  </a:solidFill>
                </a:uFill>
                <a:latin typeface="Times New Roman"/>
                <a:ea typeface="Times New Roman"/>
                <a:cs typeface="Times New Roman"/>
                <a:sym typeface="Times New Roman"/>
              </a:defRPr>
            </a:lvl1pPr>
          </a:lstStyle>
          <a:p>
            <a:pPr>
              <a:lnSpc>
                <a:spcPct val="120000"/>
              </a:lnSpc>
              <a:defRPr>
                <a:latin typeface="Cambria"/>
                <a:ea typeface="Cambria"/>
                <a:cs typeface="Cambria"/>
                <a:sym typeface="Cambria"/>
              </a:defRPr>
            </a:pPr>
            <a:r>
              <a:rPr sz="3600" b="1" dirty="0">
                <a:latin typeface="+mj-lt"/>
                <a:ea typeface="Times New Roman"/>
                <a:cs typeface="Times New Roman"/>
                <a:sym typeface="Times New Roman"/>
              </a:rPr>
              <a:t>Il Comitato centrale e poi il Consiglio nazionale, sulla base delle entrate e delle uscite (incluse le spese, ovviamente) stabiliranno di anno in anno i contributi rispettivamente richiesti all'una categoria e all'altra, dal momento che i contributi servono a formare il patrimonio e a rimborsare </a:t>
            </a:r>
            <a:r>
              <a:rPr lang="it-IT" sz="3600" b="1" dirty="0">
                <a:latin typeface="+mj-lt"/>
                <a:ea typeface="Times New Roman"/>
                <a:cs typeface="Times New Roman"/>
                <a:sym typeface="Times New Roman"/>
              </a:rPr>
              <a:t>le </a:t>
            </a:r>
            <a:r>
              <a:rPr sz="3600" b="1" dirty="0">
                <a:latin typeface="+mj-lt"/>
                <a:ea typeface="Times New Roman"/>
                <a:cs typeface="Times New Roman"/>
                <a:sym typeface="Times New Roman"/>
              </a:rPr>
              <a:t>spese.</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Considerazioni finali</a:t>
            </a:r>
          </a:p>
        </p:txBody>
      </p:sp>
      <p:sp>
        <p:nvSpPr>
          <p:cNvPr id="3" name="Segnaposto testo 2"/>
          <p:cNvSpPr>
            <a:spLocks noGrp="1"/>
          </p:cNvSpPr>
          <p:nvPr>
            <p:ph type="body" idx="1"/>
          </p:nvPr>
        </p:nvSpPr>
        <p:spPr>
          <a:xfrm>
            <a:off x="297256" y="1524000"/>
            <a:ext cx="8606912" cy="5333999"/>
          </a:xfrm>
        </p:spPr>
        <p:txBody>
          <a:bodyPr>
            <a:noAutofit/>
          </a:bodyPr>
          <a:lstStyle/>
          <a:p>
            <a:pPr algn="just">
              <a:lnSpc>
                <a:spcPct val="140000"/>
              </a:lnSpc>
            </a:pPr>
            <a:r>
              <a:rPr lang="it-IT" sz="1800" dirty="0"/>
              <a:t>Le nostre due professioni, medica ed odontoiatrica rappresentano una risorsa preziosa per il nostro Paese in quanto portatori di valori etici e professionali fondamentali per la crescita civile della nostra società.</a:t>
            </a:r>
          </a:p>
          <a:p>
            <a:pPr algn="just">
              <a:lnSpc>
                <a:spcPct val="140000"/>
              </a:lnSpc>
            </a:pPr>
            <a:r>
              <a:rPr lang="it-IT" sz="1800" dirty="0"/>
              <a:t>La federazione, i nostri Ordini sono la casa comune di queste due grandi professioni e, al netto delle queste ultime iniziative anche giudiziarie, i rapporti tra le due professioni sono state sempre improntati al rispetto reciproco.</a:t>
            </a:r>
          </a:p>
          <a:p>
            <a:pPr algn="just">
              <a:lnSpc>
                <a:spcPct val="140000"/>
              </a:lnSpc>
            </a:pPr>
            <a:r>
              <a:rPr lang="it-IT" sz="1800" dirty="0"/>
              <a:t>La domanda di una autonomia coerente con le norme, con i regolamenti e con quanto i giuristi affermano appare legittima e condivisibile nel rispetto della volontà comune che si rispecchia nelle decisioni del Consiglio Nazionale. </a:t>
            </a:r>
          </a:p>
          <a:p>
            <a:pPr algn="just">
              <a:lnSpc>
                <a:spcPct val="140000"/>
              </a:lnSpc>
            </a:pPr>
            <a:r>
              <a:rPr lang="it-IT" sz="1800" dirty="0"/>
              <a:t>L’invito è quello di riprendere la via del dialogo e della moderazione al fine di definire le regole nel solco di quanto affermato dai Giudici e dai giuristi, in ossequio alla potestà statutaria e regolamentare rimessa dalla legge al Consiglio Nazionale.</a:t>
            </a:r>
          </a:p>
        </p:txBody>
      </p:sp>
    </p:spTree>
    <p:extLst>
      <p:ext uri="{BB962C8B-B14F-4D97-AF65-F5344CB8AC3E}">
        <p14:creationId xmlns:p14="http://schemas.microsoft.com/office/powerpoint/2010/main" val="367321938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a:t>L’udienza da Papa Francesco - 25 Maggio</a:t>
            </a:r>
          </a:p>
        </p:txBody>
      </p:sp>
      <p:sp>
        <p:nvSpPr>
          <p:cNvPr id="8" name="Segnaposto testo 7"/>
          <p:cNvSpPr>
            <a:spLocks noGrp="1"/>
          </p:cNvSpPr>
          <p:nvPr>
            <p:ph type="body" sz="half" idx="1"/>
          </p:nvPr>
        </p:nvSpPr>
        <p:spPr>
          <a:xfrm>
            <a:off x="457200" y="1673351"/>
            <a:ext cx="4038600" cy="5184649"/>
          </a:xfrm>
        </p:spPr>
        <p:txBody>
          <a:bodyPr>
            <a:normAutofit/>
          </a:bodyPr>
          <a:lstStyle/>
          <a:p>
            <a:pPr marL="0" indent="0" algn="just">
              <a:lnSpc>
                <a:spcPct val="120000"/>
              </a:lnSpc>
              <a:buNone/>
            </a:pPr>
            <a:r>
              <a:rPr lang="it-IT" sz="2400" dirty="0"/>
              <a:t>Lo ha ricordato Papa Francesco nell’udienza del 25 maggio </a:t>
            </a:r>
            <a:r>
              <a:rPr lang="it-IT" sz="2400" dirty="0" err="1"/>
              <a:t>us</a:t>
            </a:r>
            <a:r>
              <a:rPr lang="it-IT" sz="2400" dirty="0"/>
              <a:t> per sostenere la figura del medico di famiglia.</a:t>
            </a:r>
          </a:p>
          <a:p>
            <a:pPr marL="0" indent="0" algn="just">
              <a:lnSpc>
                <a:spcPct val="120000"/>
              </a:lnSpc>
              <a:buNone/>
            </a:pPr>
            <a:r>
              <a:rPr lang="it-IT" sz="2400" dirty="0"/>
              <a:t>“</a:t>
            </a:r>
            <a:r>
              <a:rPr lang="it-IT" sz="2400" b="1" i="1" dirty="0"/>
              <a:t>Mettere il malato prima della malattia</a:t>
            </a:r>
            <a:r>
              <a:rPr lang="it-IT" sz="2400" dirty="0"/>
              <a:t>, </a:t>
            </a:r>
            <a:r>
              <a:rPr lang="it-IT" sz="2400" i="1" dirty="0"/>
              <a:t>per una cura che sia veramente tale, veramente integrale, veramente umana</a:t>
            </a:r>
            <a:r>
              <a:rPr lang="it-IT" sz="2400" dirty="0"/>
              <a:t>”.</a:t>
            </a:r>
          </a:p>
          <a:p>
            <a:pPr marL="0" indent="0" algn="just">
              <a:lnSpc>
                <a:spcPct val="120000"/>
              </a:lnSpc>
              <a:buNone/>
            </a:pPr>
            <a:endParaRPr lang="it-IT" sz="2400" dirty="0"/>
          </a:p>
        </p:txBody>
      </p:sp>
      <p:pic>
        <p:nvPicPr>
          <p:cNvPr id="3" name="Immagine 2" descr="IMG_134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7770" y="1524000"/>
            <a:ext cx="2739130" cy="5006849"/>
          </a:xfrm>
          <a:prstGeom prst="rect">
            <a:avLst/>
          </a:prstGeom>
        </p:spPr>
      </p:pic>
    </p:spTree>
    <p:extLst>
      <p:ext uri="{BB962C8B-B14F-4D97-AF65-F5344CB8AC3E}">
        <p14:creationId xmlns:p14="http://schemas.microsoft.com/office/powerpoint/2010/main" val="1241698784"/>
      </p:ext>
    </p:extLst>
  </p:cSld>
  <p:clrMapOvr>
    <a:masterClrMapping/>
  </p:clrMapOvr>
  <p:transition spd="med"/>
</p:sld>
</file>

<file path=ppt/theme/theme1.xml><?xml version="1.0" encoding="utf-8"?>
<a:theme xmlns:a="http://schemas.openxmlformats.org/drawingml/2006/main" name="Chiarezza">
  <a:themeElements>
    <a:clrScheme name="Chiarezza">
      <a:dk1>
        <a:srgbClr val="292934"/>
      </a:dk1>
      <a:lt1>
        <a:srgbClr val="FFFFFF"/>
      </a:lt1>
      <a:dk2>
        <a:srgbClr val="A7A7A7"/>
      </a:dk2>
      <a:lt2>
        <a:srgbClr val="535353"/>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FF00FF"/>
      </a:folHlink>
    </a:clrScheme>
    <a:fontScheme name="Chiarezza">
      <a:majorFont>
        <a:latin typeface="Calibri"/>
        <a:ea typeface="Calibri"/>
        <a:cs typeface="Calibri"/>
      </a:majorFont>
      <a:minorFont>
        <a:latin typeface="Helvetica"/>
        <a:ea typeface="Helvetica"/>
        <a:cs typeface="Helvetica"/>
      </a:minorFont>
    </a:fontScheme>
    <a:fmtScheme name="Chiarezz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6425"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64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hiarezza">
  <a:themeElements>
    <a:clrScheme name="Chiarezza">
      <a:dk1>
        <a:srgbClr val="000000"/>
      </a:dk1>
      <a:lt1>
        <a:srgbClr val="FFFFFF"/>
      </a:lt1>
      <a:dk2>
        <a:srgbClr val="A7A7A7"/>
      </a:dk2>
      <a:lt2>
        <a:srgbClr val="535353"/>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FF00FF"/>
      </a:folHlink>
    </a:clrScheme>
    <a:fontScheme name="Chiarezza">
      <a:majorFont>
        <a:latin typeface="Calibri"/>
        <a:ea typeface="Calibri"/>
        <a:cs typeface="Calibri"/>
      </a:majorFont>
      <a:minorFont>
        <a:latin typeface="Helvetica"/>
        <a:ea typeface="Helvetica"/>
        <a:cs typeface="Helvetica"/>
      </a:minorFont>
    </a:fontScheme>
    <a:fmtScheme name="Chiarezz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6425"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64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2433</TotalTime>
  <Words>8338</Words>
  <Application>Microsoft Office PowerPoint</Application>
  <PresentationFormat>Presentazione su schermo (4:3)</PresentationFormat>
  <Paragraphs>349</Paragraphs>
  <Slides>85</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85</vt:i4>
      </vt:variant>
    </vt:vector>
  </HeadingPairs>
  <TitlesOfParts>
    <vt:vector size="90" baseType="lpstr">
      <vt:lpstr>Arial</vt:lpstr>
      <vt:lpstr>Calibri</vt:lpstr>
      <vt:lpstr>Cambria</vt:lpstr>
      <vt:lpstr>Times New Roman</vt:lpstr>
      <vt:lpstr>Chiarezza</vt:lpstr>
      <vt:lpstr>Consiglio Nazionale  12 Luglio 2024</vt:lpstr>
      <vt:lpstr>L’Assemblea plenaria della CEOM a Roma</vt:lpstr>
      <vt:lpstr>L’Assemblea plenaria della CEOM a Roma</vt:lpstr>
      <vt:lpstr>La nuova era della professione medica</vt:lpstr>
      <vt:lpstr>AMCI festeggia gli 80 anni</vt:lpstr>
      <vt:lpstr>La nuova era della professione medica</vt:lpstr>
      <vt:lpstr>La nuova era della professione medica</vt:lpstr>
      <vt:lpstr>La nuova era della professione medica</vt:lpstr>
      <vt:lpstr>L’udienza da Papa Francesco - 25 Maggio</vt:lpstr>
      <vt:lpstr>L’udienza da Papa Francesco - 25 Maggio</vt:lpstr>
      <vt:lpstr>La nuova era della professione medica</vt:lpstr>
      <vt:lpstr>La fiducia nei medici: un plebiscito </vt:lpstr>
      <vt:lpstr>La battaglia del personale</vt:lpstr>
      <vt:lpstr>La battaglia del personale</vt:lpstr>
      <vt:lpstr>La battaglia del personale</vt:lpstr>
      <vt:lpstr>La battaglia del personale</vt:lpstr>
      <vt:lpstr>La battaglia del personale</vt:lpstr>
      <vt:lpstr>La nuova era della professione medica</vt:lpstr>
      <vt:lpstr>Proposta di atto medico</vt:lpstr>
      <vt:lpstr>Proposta di atto medico</vt:lpstr>
      <vt:lpstr>Atto medico e sentenza Tar Lazio sui CTU</vt:lpstr>
      <vt:lpstr>Atto medico e sentenza Tar Lazio sui CTU</vt:lpstr>
      <vt:lpstr>Gli Ordini espressioni autentiche di una società pluralista</vt:lpstr>
      <vt:lpstr>Gli Ordini espressioni autentiche di una società pluralista</vt:lpstr>
      <vt:lpstr>Il Decreto Liste d’attesa</vt:lpstr>
      <vt:lpstr>Il Decreto Liste d’attesa</vt:lpstr>
      <vt:lpstr>Il Decreto Liste d’attesa</vt:lpstr>
      <vt:lpstr>Autonomia Differenziata</vt:lpstr>
      <vt:lpstr>Autonomia Differenziata</vt:lpstr>
      <vt:lpstr>Autonomia Differenziata</vt:lpstr>
      <vt:lpstr>Autonomia Differenziata</vt:lpstr>
      <vt:lpstr>Autonomia Differenziata</vt:lpstr>
      <vt:lpstr>Autonomia Differenziata</vt:lpstr>
      <vt:lpstr>Autonomia Differenziata</vt:lpstr>
      <vt:lpstr>Autonomia Differenziata</vt:lpstr>
      <vt:lpstr>Autonomia Differenziata</vt:lpstr>
      <vt:lpstr>Autonomia Differenziata</vt:lpstr>
      <vt:lpstr>Autonomia Differenziata</vt:lpstr>
      <vt:lpstr>Autonomia Differenziata</vt:lpstr>
      <vt:lpstr>Autonomia Differenziata</vt:lpstr>
      <vt:lpstr>Autonomia Differenziata - Zaia</vt:lpstr>
      <vt:lpstr>Autonomia Differenziata</vt:lpstr>
      <vt:lpstr>Autonomia Differenziata</vt:lpstr>
      <vt:lpstr>Autonomia Differenziata</vt:lpstr>
      <vt:lpstr>Autonomia Differenziata</vt:lpstr>
      <vt:lpstr>Presentazione standard di PowerPoint</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La Sentenza del Tar Lazio 12479/2023</vt:lpstr>
      <vt:lpstr>Il parere del prof. Guido Alpa</vt:lpstr>
      <vt:lpstr>Il parere del prof. Guido Alpa</vt:lpstr>
      <vt:lpstr>Il parere del prof. Guido Alpa</vt:lpstr>
      <vt:lpstr>Il parere del prof. Guido Alpa</vt:lpstr>
      <vt:lpstr>Il parere del prof. Guido Alpa</vt:lpstr>
      <vt:lpstr>Il parere del prof. Guido Alpa</vt:lpstr>
      <vt:lpstr>Il parere del prof. Guido Alpa</vt:lpstr>
      <vt:lpstr>Il parere del prof. Guido Alpa</vt:lpstr>
      <vt:lpstr>Il parere del prof. Guido Alpa</vt:lpstr>
      <vt:lpstr>Il parere del prof. Guido Alpa</vt:lpstr>
      <vt:lpstr>Il parere del prof. Guido Alpa</vt:lpstr>
      <vt:lpstr>Il parere del prof. Guido Alpa</vt:lpstr>
      <vt:lpstr>Il parere del prof. Guido Alpa</vt:lpstr>
      <vt:lpstr>Considerazioni finali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Consiglio Nazionale  12 Luglio 2024</dc:title>
  <dc:creator>visio</dc:creator>
  <cp:lastModifiedBy>visio</cp:lastModifiedBy>
  <cp:revision>98</cp:revision>
  <cp:lastPrinted>2024-07-06T16:39:40Z</cp:lastPrinted>
  <dcterms:modified xsi:type="dcterms:W3CDTF">2024-07-12T09:21:48Z</dcterms:modified>
</cp:coreProperties>
</file>