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</p:sldMasterIdLst>
  <p:notesMasterIdLst>
    <p:notesMasterId r:id="rId19"/>
  </p:notesMasterIdLst>
  <p:sldIdLst>
    <p:sldId id="256" r:id="rId2"/>
    <p:sldId id="4479" r:id="rId3"/>
    <p:sldId id="4496" r:id="rId4"/>
    <p:sldId id="4487" r:id="rId5"/>
    <p:sldId id="4533" r:id="rId6"/>
    <p:sldId id="4534" r:id="rId7"/>
    <p:sldId id="4540" r:id="rId8"/>
    <p:sldId id="4541" r:id="rId9"/>
    <p:sldId id="4553" r:id="rId10"/>
    <p:sldId id="4554" r:id="rId11"/>
    <p:sldId id="4555" r:id="rId12"/>
    <p:sldId id="4520" r:id="rId13"/>
    <p:sldId id="4521" r:id="rId14"/>
    <p:sldId id="4550" r:id="rId15"/>
    <p:sldId id="4551" r:id="rId16"/>
    <p:sldId id="4552" r:id="rId17"/>
    <p:sldId id="4409" r:id="rId18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a Colleoni" initials="CC" lastIdx="1" clrIdx="0">
    <p:extLst>
      <p:ext uri="{19B8F6BF-5375-455C-9EA6-DF929625EA0E}">
        <p15:presenceInfo xmlns:p15="http://schemas.microsoft.com/office/powerpoint/2012/main" userId="S::chiaracolleoni@istitutopiepoli.it::9eeda77f-fb40-4c48-81da-b2128ca54e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2"/>
    <a:srgbClr val="335B9C"/>
    <a:srgbClr val="73B149"/>
    <a:srgbClr val="CCE5BD"/>
    <a:srgbClr val="05B655"/>
    <a:srgbClr val="E5E7FF"/>
    <a:srgbClr val="4759FF"/>
    <a:srgbClr val="ACB4FF"/>
    <a:srgbClr val="ADB5FF"/>
    <a:srgbClr val="599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 autoAdjust="0"/>
    <p:restoredTop sz="96357" autoAdjust="0"/>
  </p:normalViewPr>
  <p:slideViewPr>
    <p:cSldViewPr snapToGrid="0" snapToObjects="1">
      <p:cViewPr varScale="1">
        <p:scale>
          <a:sx n="128" d="100"/>
          <a:sy n="128" d="100"/>
        </p:scale>
        <p:origin x="9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319F6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5B-4CC8-86A7-8D1D42B1FD8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F5B-4CC8-86A7-8D1D42B1FD8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5B-4CC8-86A7-8D1D42B1FD88}"/>
              </c:ext>
            </c:extLst>
          </c:dPt>
          <c:dPt>
            <c:idx val="3"/>
            <c:bubble3D val="0"/>
            <c:spPr>
              <a:solidFill>
                <a:srgbClr val="FF575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F5B-4CC8-86A7-8D1D42B1FD88}"/>
              </c:ext>
            </c:extLst>
          </c:dPt>
          <c:dLbls>
            <c:dLbl>
              <c:idx val="0"/>
              <c:spPr>
                <a:noFill/>
                <a:ln>
                  <a:solidFill>
                    <a:srgbClr val="3ABD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B-4CC8-86A7-8D1D42B1FD88}"/>
                </c:ext>
              </c:extLst>
            </c:dLbl>
            <c:dLbl>
              <c:idx val="1"/>
              <c:layout>
                <c:manualLayout>
                  <c:x val="1.1748487636613172E-2"/>
                  <c:y val="-3.3951341311898545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3ABD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B-4CC8-86A7-8D1D42B1F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0.09</c:v>
                </c:pt>
                <c:pt idx="1">
                  <c:v>0.47</c:v>
                </c:pt>
                <c:pt idx="2">
                  <c:v>0.36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B-4CC8-86A7-8D1D42B1F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319F6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5B-4CC8-86A7-8D1D42B1FD8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F5B-4CC8-86A7-8D1D42B1FD8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5B-4CC8-86A7-8D1D42B1FD88}"/>
              </c:ext>
            </c:extLst>
          </c:dPt>
          <c:dPt>
            <c:idx val="3"/>
            <c:bubble3D val="0"/>
            <c:spPr>
              <a:solidFill>
                <a:srgbClr val="FF575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F5B-4CC8-86A7-8D1D42B1FD88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1A5-4A9E-954B-FDF5E60EEABE}"/>
              </c:ext>
            </c:extLst>
          </c:dPt>
          <c:dLbls>
            <c:dLbl>
              <c:idx val="0"/>
              <c:layout>
                <c:manualLayout>
                  <c:x val="-2.3496975273226343E-3"/>
                  <c:y val="-1.1317113770632853E-2"/>
                </c:manualLayout>
              </c:layout>
              <c:spPr>
                <a:noFill/>
                <a:ln>
                  <a:solidFill>
                    <a:srgbClr val="3ABD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B-4CC8-86A7-8D1D42B1FD88}"/>
                </c:ext>
              </c:extLst>
            </c:dLbl>
            <c:dLbl>
              <c:idx val="1"/>
              <c:layout>
                <c:manualLayout>
                  <c:x val="-3.289576538251688E-2"/>
                  <c:y val="-7.3561239509113516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3ABD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B-4CC8-86A7-8D1D42B1F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  <c:pt idx="4">
                  <c:v>Senza opinione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0.01</c:v>
                </c:pt>
                <c:pt idx="1">
                  <c:v>0.223</c:v>
                </c:pt>
                <c:pt idx="2">
                  <c:v>0.44400000000000001</c:v>
                </c:pt>
                <c:pt idx="3">
                  <c:v>0.124</c:v>
                </c:pt>
                <c:pt idx="4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B-4CC8-86A7-8D1D42B1F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319F6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5B-4CC8-86A7-8D1D42B1FD8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F5B-4CC8-86A7-8D1D42B1FD8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5B-4CC8-86A7-8D1D42B1FD88}"/>
              </c:ext>
            </c:extLst>
          </c:dPt>
          <c:dPt>
            <c:idx val="3"/>
            <c:bubble3D val="0"/>
            <c:spPr>
              <a:solidFill>
                <a:srgbClr val="FF575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F5B-4CC8-86A7-8D1D42B1FD88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1A5-4A9E-954B-FDF5E60EEABE}"/>
              </c:ext>
            </c:extLst>
          </c:dPt>
          <c:dLbls>
            <c:dLbl>
              <c:idx val="0"/>
              <c:layout>
                <c:manualLayout>
                  <c:x val="-2.3496975273226343E-3"/>
                  <c:y val="-1.1317113770632853E-2"/>
                </c:manualLayout>
              </c:layout>
              <c:spPr>
                <a:noFill/>
                <a:ln>
                  <a:solidFill>
                    <a:srgbClr val="3ABD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B-4CC8-86A7-8D1D42B1FD88}"/>
                </c:ext>
              </c:extLst>
            </c:dLbl>
            <c:dLbl>
              <c:idx val="1"/>
              <c:layout>
                <c:manualLayout>
                  <c:x val="-3.289576538251688E-2"/>
                  <c:y val="-7.3561239509113516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3ABD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B-4CC8-86A7-8D1D42B1F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  <c:pt idx="4">
                  <c:v>Senza opinione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1.3999999999999999E-2</c:v>
                </c:pt>
                <c:pt idx="1">
                  <c:v>0.24299999999999999</c:v>
                </c:pt>
                <c:pt idx="2">
                  <c:v>0.312</c:v>
                </c:pt>
                <c:pt idx="3">
                  <c:v>9.1999999999999998E-2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B-4CC8-86A7-8D1D42B1F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319F6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5B-4CC8-86A7-8D1D42B1FD8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F5B-4CC8-86A7-8D1D42B1FD8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5B-4CC8-86A7-8D1D42B1FD88}"/>
              </c:ext>
            </c:extLst>
          </c:dPt>
          <c:dPt>
            <c:idx val="3"/>
            <c:bubble3D val="0"/>
            <c:spPr>
              <a:solidFill>
                <a:srgbClr val="FF575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F5B-4CC8-86A7-8D1D42B1FD8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27A6-4BE5-A2FD-3506A089ACF3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B-4CC8-86A7-8D1D42B1FD88}"/>
                </c:ext>
              </c:extLst>
            </c:dLbl>
            <c:dLbl>
              <c:idx val="1"/>
              <c:layout>
                <c:manualLayout>
                  <c:x val="1.1748487636613172E-2"/>
                  <c:y val="-3.395134131189854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B-4CC8-86A7-8D1D42B1FD88}"/>
                </c:ext>
              </c:extLst>
            </c:dLbl>
            <c:dLbl>
              <c:idx val="4"/>
              <c:layout>
                <c:manualLayout>
                  <c:x val="-4.9343648073775323E-2"/>
                  <c:y val="-8.487835327974636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A6-4BE5-A2FD-3506A089A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  <c:pt idx="4">
                  <c:v>Non sa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0.04</c:v>
                </c:pt>
                <c:pt idx="1">
                  <c:v>0.22</c:v>
                </c:pt>
                <c:pt idx="2">
                  <c:v>0.52</c:v>
                </c:pt>
                <c:pt idx="3">
                  <c:v>0.21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B-4CC8-86A7-8D1D42B1F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5B-4CC8-86A7-8D1D42B1FD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F5B-4CC8-86A7-8D1D42B1FD8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5B-4CC8-86A7-8D1D42B1FD8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F5B-4CC8-86A7-8D1D42B1FD8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27A6-4BE5-A2FD-3506A089ACF3}"/>
              </c:ext>
            </c:extLst>
          </c:dPt>
          <c:dLbls>
            <c:dLbl>
              <c:idx val="0"/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B-4CC8-86A7-8D1D42B1FD88}"/>
                </c:ext>
              </c:extLst>
            </c:dLbl>
            <c:dLbl>
              <c:idx val="1"/>
              <c:layout>
                <c:manualLayout>
                  <c:x val="1.1748487636613172E-2"/>
                  <c:y val="-3.3951341311898545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B-4CC8-86A7-8D1D42B1FD88}"/>
                </c:ext>
              </c:extLst>
            </c:dLbl>
            <c:dLbl>
              <c:idx val="3"/>
              <c:layout>
                <c:manualLayout>
                  <c:x val="-2.1147277745903709E-2"/>
                  <c:y val="-1.4146392213291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5B-4CC8-86A7-8D1D42B1FD88}"/>
                </c:ext>
              </c:extLst>
            </c:dLbl>
            <c:dLbl>
              <c:idx val="4"/>
              <c:layout>
                <c:manualLayout>
                  <c:x val="4.9343648073775323E-2"/>
                  <c:y val="-1.13171137706328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A6-4BE5-A2FD-3506A089A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  <c:pt idx="4">
                  <c:v>Non sa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0.40799999999999997</c:v>
                </c:pt>
                <c:pt idx="1">
                  <c:v>0.46299999999999997</c:v>
                </c:pt>
                <c:pt idx="2">
                  <c:v>9.6000000000000002E-2</c:v>
                </c:pt>
                <c:pt idx="3">
                  <c:v>0.02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B-4CC8-86A7-8D1D42B1F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319F6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5B-4CC8-86A7-8D1D42B1FD8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F5B-4CC8-86A7-8D1D42B1FD8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5B-4CC8-86A7-8D1D42B1FD88}"/>
              </c:ext>
            </c:extLst>
          </c:dPt>
          <c:dPt>
            <c:idx val="3"/>
            <c:bubble3D val="0"/>
            <c:spPr>
              <a:solidFill>
                <a:srgbClr val="FF575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F5B-4CC8-86A7-8D1D42B1FD8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27A6-4BE5-A2FD-3506A089ACF3}"/>
              </c:ext>
            </c:extLst>
          </c:dPt>
          <c:dLbls>
            <c:dLbl>
              <c:idx val="0"/>
              <c:spPr>
                <a:noFill/>
                <a:ln>
                  <a:solidFill>
                    <a:srgbClr val="3ABD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B-4CC8-86A7-8D1D42B1FD88}"/>
                </c:ext>
              </c:extLst>
            </c:dLbl>
            <c:dLbl>
              <c:idx val="1"/>
              <c:layout>
                <c:manualLayout>
                  <c:x val="1.1748487636613172E-2"/>
                  <c:y val="-3.3951341311898545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3ABD8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B-4CC8-86A7-8D1D42B1FD88}"/>
                </c:ext>
              </c:extLst>
            </c:dLbl>
            <c:dLbl>
              <c:idx val="4"/>
              <c:layout>
                <c:manualLayout>
                  <c:x val="5.1693345601097958E-2"/>
                  <c:y val="-8.487835327974636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A6-4BE5-A2FD-3506A089A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  <c:pt idx="4">
                  <c:v>Non sa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0.30299999999999999</c:v>
                </c:pt>
                <c:pt idx="1">
                  <c:v>0.501</c:v>
                </c:pt>
                <c:pt idx="2">
                  <c:v>0.13400000000000001</c:v>
                </c:pt>
                <c:pt idx="3">
                  <c:v>2.5000000000000001E-2</c:v>
                </c:pt>
                <c:pt idx="4">
                  <c:v>3.7000000000000005E-2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B-4CC8-86A7-8D1D42B1F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2C-4CF4-A9CA-4404421370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2C-4CF4-A9CA-4404421370A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2C-4CF4-A9CA-4404421370A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2C-4CF4-A9CA-4404421370A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2C-4CF4-A9CA-4404421370A8}"/>
              </c:ext>
            </c:extLst>
          </c:dPt>
          <c:dLbls>
            <c:dLbl>
              <c:idx val="0"/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2C-4CF4-A9CA-4404421370A8}"/>
                </c:ext>
              </c:extLst>
            </c:dLbl>
            <c:dLbl>
              <c:idx val="1"/>
              <c:layout>
                <c:manualLayout>
                  <c:x val="1.1748487636613172E-2"/>
                  <c:y val="-3.3951341311898545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2C-4CF4-A9CA-4404421370A8}"/>
                </c:ext>
              </c:extLst>
            </c:dLbl>
            <c:dLbl>
              <c:idx val="3"/>
              <c:layout>
                <c:manualLayout>
                  <c:x val="-2.1147277745903709E-2"/>
                  <c:y val="-1.4146392213291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2C-4CF4-A9CA-4404421370A8}"/>
                </c:ext>
              </c:extLst>
            </c:dLbl>
            <c:dLbl>
              <c:idx val="4"/>
              <c:layout>
                <c:manualLayout>
                  <c:x val="4.9343648073775323E-2"/>
                  <c:y val="-1.13171137706328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2C-4CF4-A9CA-440442137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  <c:pt idx="4">
                  <c:v>Non sa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0.23100000000000001</c:v>
                </c:pt>
                <c:pt idx="1">
                  <c:v>0.54899999999999993</c:v>
                </c:pt>
                <c:pt idx="2">
                  <c:v>0.16399999999999998</c:v>
                </c:pt>
                <c:pt idx="3">
                  <c:v>3.4000000000000002E-2</c:v>
                </c:pt>
                <c:pt idx="4">
                  <c:v>2.2000000000000002E-2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2C-4CF4-A9CA-440442137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2C-4CF4-A9CA-4404421370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2C-4CF4-A9CA-4404421370A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2C-4CF4-A9CA-4404421370A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2C-4CF4-A9CA-4404421370A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2C-4CF4-A9CA-4404421370A8}"/>
              </c:ext>
            </c:extLst>
          </c:dPt>
          <c:dLbls>
            <c:dLbl>
              <c:idx val="0"/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2C-4CF4-A9CA-4404421370A8}"/>
                </c:ext>
              </c:extLst>
            </c:dLbl>
            <c:dLbl>
              <c:idx val="1"/>
              <c:layout>
                <c:manualLayout>
                  <c:x val="1.1748487636613172E-2"/>
                  <c:y val="-3.3951341311898545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2C-4CF4-A9CA-4404421370A8}"/>
                </c:ext>
              </c:extLst>
            </c:dLbl>
            <c:dLbl>
              <c:idx val="3"/>
              <c:layout>
                <c:manualLayout>
                  <c:x val="-2.1147277745903709E-2"/>
                  <c:y val="-1.4146392213291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2C-4CF4-A9CA-4404421370A8}"/>
                </c:ext>
              </c:extLst>
            </c:dLbl>
            <c:dLbl>
              <c:idx val="4"/>
              <c:layout>
                <c:manualLayout>
                  <c:x val="4.9343648073775323E-2"/>
                  <c:y val="-1.13171137706328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2C-4CF4-A9CA-440442137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  <c:pt idx="4">
                  <c:v>Non sa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0.47</c:v>
                </c:pt>
                <c:pt idx="1">
                  <c:v>0.38</c:v>
                </c:pt>
                <c:pt idx="2">
                  <c:v>0.09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2C-4CF4-A9CA-440442137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2C-4CF4-A9CA-4404421370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2C-4CF4-A9CA-4404421370A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2C-4CF4-A9CA-4404421370A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2C-4CF4-A9CA-4404421370A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2C-4CF4-A9CA-4404421370A8}"/>
              </c:ext>
            </c:extLst>
          </c:dPt>
          <c:dLbls>
            <c:dLbl>
              <c:idx val="0"/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2C-4CF4-A9CA-4404421370A8}"/>
                </c:ext>
              </c:extLst>
            </c:dLbl>
            <c:dLbl>
              <c:idx val="1"/>
              <c:layout>
                <c:manualLayout>
                  <c:x val="1.1748487636613172E-2"/>
                  <c:y val="-3.3951341311898545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2C-4CF4-A9CA-4404421370A8}"/>
                </c:ext>
              </c:extLst>
            </c:dLbl>
            <c:dLbl>
              <c:idx val="3"/>
              <c:layout>
                <c:manualLayout>
                  <c:x val="-2.1147277745903709E-2"/>
                  <c:y val="-1.4146392213291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2C-4CF4-A9CA-4404421370A8}"/>
                </c:ext>
              </c:extLst>
            </c:dLbl>
            <c:dLbl>
              <c:idx val="4"/>
              <c:layout>
                <c:manualLayout>
                  <c:x val="4.9343648073775323E-2"/>
                  <c:y val="-1.13171137706328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2C-4CF4-A9CA-440442137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  <c:pt idx="4">
                  <c:v>Non sa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0.68</c:v>
                </c:pt>
                <c:pt idx="1">
                  <c:v>0.22</c:v>
                </c:pt>
                <c:pt idx="2">
                  <c:v>0.06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2C-4CF4-A9CA-440442137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2C-4CF4-A9CA-4404421370A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2C-4CF4-A9CA-4404421370A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2C-4CF4-A9CA-4404421370A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2C-4CF4-A9CA-4404421370A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2C-4CF4-A9CA-4404421370A8}"/>
              </c:ext>
            </c:extLst>
          </c:dPt>
          <c:dLbls>
            <c:dLbl>
              <c:idx val="0"/>
              <c:spPr>
                <a:noFill/>
                <a:ln>
                  <a:solidFill>
                    <a:schemeClr val="accent6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2C-4CF4-A9CA-4404421370A8}"/>
                </c:ext>
              </c:extLst>
            </c:dLbl>
            <c:dLbl>
              <c:idx val="1"/>
              <c:layout>
                <c:manualLayout>
                  <c:x val="1.1748487636613172E-2"/>
                  <c:y val="-3.395134131189854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2C-4CF4-A9CA-4404421370A8}"/>
                </c:ext>
              </c:extLst>
            </c:dLbl>
            <c:dLbl>
              <c:idx val="3"/>
              <c:layout>
                <c:manualLayout>
                  <c:x val="-2.1147277745903709E-2"/>
                  <c:y val="-1.41463922132910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2C-4CF4-A9CA-4404421370A8}"/>
                </c:ext>
              </c:extLst>
            </c:dLbl>
            <c:dLbl>
              <c:idx val="4"/>
              <c:layout>
                <c:manualLayout>
                  <c:x val="4.9343648073775323E-2"/>
                  <c:y val="-1.13171137706328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2C-4CF4-A9CA-440442137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Certamente sì</c:v>
                </c:pt>
                <c:pt idx="1">
                  <c:v>Probabilmente sì</c:v>
                </c:pt>
                <c:pt idx="2">
                  <c:v>Probabilmente no</c:v>
                </c:pt>
                <c:pt idx="3">
                  <c:v>Certamente no</c:v>
                </c:pt>
                <c:pt idx="4">
                  <c:v>Senza opinione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0.25</c:v>
                </c:pt>
                <c:pt idx="1">
                  <c:v>0.41</c:v>
                </c:pt>
                <c:pt idx="2">
                  <c:v>0.16</c:v>
                </c:pt>
                <c:pt idx="3">
                  <c:v>0.09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2C-4CF4-A9CA-440442137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90440920203293"/>
          <c:y val="0.17567101239379904"/>
          <c:w val="0.68094335257056049"/>
          <c:h val="0.685438594966958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319F6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5B-4CC8-86A7-8D1D42B1FD8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F5B-4CC8-86A7-8D1D42B1FD8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5B-4CC8-86A7-8D1D42B1FD88}"/>
              </c:ext>
            </c:extLst>
          </c:dPt>
          <c:dPt>
            <c:idx val="3"/>
            <c:bubble3D val="0"/>
            <c:spPr>
              <a:solidFill>
                <a:srgbClr val="FF575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F5B-4CC8-86A7-8D1D42B1FD88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1A5-4A9E-954B-FDF5E60EEABE}"/>
              </c:ext>
            </c:extLst>
          </c:dPt>
          <c:dLbls>
            <c:dLbl>
              <c:idx val="0"/>
              <c:layout>
                <c:manualLayout>
                  <c:x val="0.12688366647542218"/>
                  <c:y val="-1.13171137706328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B-4CC8-86A7-8D1D42B1FD88}"/>
                </c:ext>
              </c:extLst>
            </c:dLbl>
            <c:dLbl>
              <c:idx val="1"/>
              <c:layout>
                <c:manualLayout>
                  <c:x val="1.1748487636613172E-2"/>
                  <c:y val="-3.395134131189854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B-4CC8-86A7-8D1D42B1FD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Eccellenti</c:v>
                </c:pt>
                <c:pt idx="1">
                  <c:v>Buone</c:v>
                </c:pt>
                <c:pt idx="2">
                  <c:v>Mediocri</c:v>
                </c:pt>
                <c:pt idx="3">
                  <c:v>Scadenti</c:v>
                </c:pt>
                <c:pt idx="4">
                  <c:v>Molto scadenti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1.8000000000000002E-2</c:v>
                </c:pt>
                <c:pt idx="1">
                  <c:v>0.439</c:v>
                </c:pt>
                <c:pt idx="2">
                  <c:v>0.39100000000000001</c:v>
                </c:pt>
                <c:pt idx="3">
                  <c:v>0.12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B-4CC8-86A7-8D1D42B1F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B497-16F3-2846-90D1-CD82086285FA}" type="datetimeFigureOut">
              <a:rPr lang="it-IT" smtClean="0"/>
              <a:pPr/>
              <a:t>06/03/25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4ABD2-C308-6A4B-A0B1-E996BF755E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31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44ABD2-C308-6A4B-A0B1-E996BF755EE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107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4B9C-1217-79C1-02CB-40A02398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DC564CE-701E-DC3C-5793-FCB2158C0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DA72528-887D-0B93-5C19-4B603CBE1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AFB0B0-F468-5811-9F37-6C74F2842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51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44ABD2-C308-6A4B-A0B1-E996BF755EE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73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199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37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76189-AF66-9221-51B3-B4513B8C3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FCF6E7-F8C0-18FF-2CB1-D71A0A509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488F95F-DABE-3002-38B3-4C70AA273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0523DF-57F8-105B-ECB9-B97F5972E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728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EACA-97FE-0154-0833-91EDA2D5E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7A28B0-AEE0-307E-47C3-BB7D47716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43CD3B-8F80-8F66-7E07-E7642EBE8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3508D8-513D-9511-B6C8-AEC65D0E2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55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44ABD2-C308-6A4B-A0B1-E996BF755EE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13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50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3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392DE-C4C4-2016-B869-573DCAFB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D523CE-9514-50A7-C995-89067875B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C27B1C-BD91-936C-3280-C303098C2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81001E-ECA9-C87F-FBDC-EF1B235B5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0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1AACE-D19E-44D6-DAD7-65FB8E8CF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F13A32-5615-B752-0836-19610C365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EF8BE1-3F2B-EE16-AFED-B1DF40A10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2ED9A7-0AAF-FCDC-C420-D50312F0B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00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AA5FB-8D6A-2971-028C-A2A1A20DF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3F6C8E9-DF95-2DC9-2F83-675FE9A01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2D71845-DDF5-6FAA-C462-77D0838C2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7DCEAC-4643-55F2-05E8-EB3B74EFD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96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5B94E-19DA-CA82-944B-B3A26902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BBEAA14-840D-2B2A-42E8-C6F736F2F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8B3E2EE-18DC-E485-03B2-4D019A5DE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C0F159-2BC4-1E25-B80C-A1225A6BFC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47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09D87-9798-D6C7-907E-172B6FCD6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959BF9D-AFD2-13F0-C26E-B4C429DA9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3EE7202-CB84-F1C9-39B8-F0C5499FF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87ADEB-422E-E96A-6366-F57CAEDB6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655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235D8-DB19-E9E2-2BAC-DAD7449CB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70443C-3970-975B-92B3-B24DE050B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D7065F1-D3D9-2E62-B8FF-D530F5801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3432CC-2BFA-D513-09CD-566CAE010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4ABD2-C308-6A4B-A0B1-E996BF755EE6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40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E0F456C-77D6-384F-B7FC-5FC658EEB981}"/>
              </a:ext>
            </a:extLst>
          </p:cNvPr>
          <p:cNvSpPr/>
          <p:nvPr userDrawn="1"/>
        </p:nvSpPr>
        <p:spPr>
          <a:xfrm>
            <a:off x="879268" y="0"/>
            <a:ext cx="288000" cy="910356"/>
          </a:xfrm>
          <a:prstGeom prst="rect">
            <a:avLst/>
          </a:prstGeom>
          <a:solidFill>
            <a:srgbClr val="4F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4FEC77CD-8B05-4E8C-A801-33DB040F32BD}"/>
              </a:ext>
            </a:extLst>
          </p:cNvPr>
          <p:cNvSpPr txBox="1">
            <a:spLocks/>
          </p:cNvSpPr>
          <p:nvPr userDrawn="1"/>
        </p:nvSpPr>
        <p:spPr>
          <a:xfrm>
            <a:off x="1" y="149493"/>
            <a:ext cx="873623" cy="601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5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8A99E47-178A-4DB3-8EA3-410C636A3B80}" type="slidenum">
              <a:rPr lang="it-IT" sz="2400" b="1" smtClean="0">
                <a:solidFill>
                  <a:srgbClr val="4F82BC"/>
                </a:solidFill>
              </a:rPr>
              <a:pPr algn="ctr"/>
              <a:t>‹N›</a:t>
            </a:fld>
            <a:endParaRPr lang="it-IT" sz="2400" b="1">
              <a:solidFill>
                <a:srgbClr val="4F82BC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77C590-1864-E74C-9D78-2070CA56A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501" y="345083"/>
            <a:ext cx="10073577" cy="294753"/>
          </a:xfrm>
        </p:spPr>
        <p:txBody>
          <a:bodyPr lIns="0" tIns="0" rIns="0" bIns="0" anchor="t" anchorCtr="0">
            <a:noAutofit/>
          </a:bodyPr>
          <a:lstStyle>
            <a:lvl1pPr>
              <a:defRPr lang="it-IT" sz="2000" b="0" i="0" kern="1200" dirty="0">
                <a:solidFill>
                  <a:srgbClr val="4F80BC"/>
                </a:solidFill>
                <a:latin typeface="Museo Sans 900" panose="02000000000000000000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36CCA6-DA38-844C-A917-554510960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502" y="723961"/>
            <a:ext cx="10073100" cy="28596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it-IT" sz="1800" b="1" kern="1200" dirty="0">
                <a:solidFill>
                  <a:srgbClr val="4F80B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Sottotitolo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626C042-9362-1F49-8A4F-BE78742DA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68" y="640426"/>
            <a:ext cx="298800" cy="2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8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18314A39-0716-A84C-A1EA-8E657719960C}"/>
              </a:ext>
            </a:extLst>
          </p:cNvPr>
          <p:cNvSpPr>
            <a:spLocks noChangeAspect="1"/>
          </p:cNvSpPr>
          <p:nvPr userDrawn="1"/>
        </p:nvSpPr>
        <p:spPr>
          <a:xfrm>
            <a:off x="477077" y="1302025"/>
            <a:ext cx="5040000" cy="5040000"/>
          </a:xfrm>
          <a:prstGeom prst="ellipse">
            <a:avLst/>
          </a:prstGeom>
          <a:solidFill>
            <a:srgbClr val="B2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93E8FB4-7ADD-D240-8332-1889AB79D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00" y="908050"/>
            <a:ext cx="5040000" cy="5040000"/>
          </a:xfrm>
          <a:prstGeom prst="ellipse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45A82667-E74C-244F-81E5-8EC677CA04C6}"/>
              </a:ext>
            </a:extLst>
          </p:cNvPr>
          <p:cNvSpPr>
            <a:spLocks noChangeAspect="1"/>
          </p:cNvSpPr>
          <p:nvPr userDrawn="1"/>
        </p:nvSpPr>
        <p:spPr>
          <a:xfrm>
            <a:off x="1360966" y="420065"/>
            <a:ext cx="5040000" cy="5040000"/>
          </a:xfrm>
          <a:prstGeom prst="ellipse">
            <a:avLst/>
          </a:prstGeom>
          <a:noFill/>
          <a:ln w="25400">
            <a:solidFill>
              <a:srgbClr val="4F8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BF1704A-E8A9-9047-AC5B-2B9CA07ED618}"/>
              </a:ext>
            </a:extLst>
          </p:cNvPr>
          <p:cNvSpPr/>
          <p:nvPr/>
        </p:nvSpPr>
        <p:spPr>
          <a:xfrm>
            <a:off x="515075" y="5785038"/>
            <a:ext cx="720000" cy="720000"/>
          </a:xfrm>
          <a:prstGeom prst="ellipse">
            <a:avLst/>
          </a:prstGeom>
          <a:solidFill>
            <a:srgbClr val="4F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214CAAD-7A5F-0C43-A647-B13FD76495F4}"/>
              </a:ext>
            </a:extLst>
          </p:cNvPr>
          <p:cNvSpPr>
            <a:spLocks noChangeAspect="1"/>
          </p:cNvSpPr>
          <p:nvPr userDrawn="1"/>
        </p:nvSpPr>
        <p:spPr>
          <a:xfrm>
            <a:off x="5978483" y="1758888"/>
            <a:ext cx="540000" cy="540000"/>
          </a:xfrm>
          <a:prstGeom prst="ellipse">
            <a:avLst/>
          </a:prstGeom>
          <a:solidFill>
            <a:srgbClr val="B2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C73143F-DD2C-E246-BAEE-1BE05C771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75" y="5875038"/>
            <a:ext cx="540000" cy="540000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658B02B5-F383-0042-90AF-7B103F6EEC38}"/>
              </a:ext>
            </a:extLst>
          </p:cNvPr>
          <p:cNvSpPr>
            <a:spLocks noChangeAspect="1"/>
          </p:cNvSpPr>
          <p:nvPr userDrawn="1"/>
        </p:nvSpPr>
        <p:spPr>
          <a:xfrm>
            <a:off x="2392992" y="189275"/>
            <a:ext cx="720000" cy="720000"/>
          </a:xfrm>
          <a:prstGeom prst="ellipse">
            <a:avLst/>
          </a:prstGeom>
          <a:solidFill>
            <a:srgbClr val="4F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A3A3168-376E-044A-96FC-DA5AD84F8520}"/>
              </a:ext>
            </a:extLst>
          </p:cNvPr>
          <p:cNvSpPr>
            <a:spLocks noChangeAspect="1"/>
          </p:cNvSpPr>
          <p:nvPr userDrawn="1"/>
        </p:nvSpPr>
        <p:spPr>
          <a:xfrm>
            <a:off x="2032992" y="4651175"/>
            <a:ext cx="360000" cy="360000"/>
          </a:xfrm>
          <a:prstGeom prst="ellipse">
            <a:avLst/>
          </a:prstGeom>
          <a:solidFill>
            <a:srgbClr val="B2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616B751B-8100-2F45-B749-A5D94C1DFAF1}"/>
              </a:ext>
            </a:extLst>
          </p:cNvPr>
          <p:cNvSpPr>
            <a:spLocks noChangeAspect="1"/>
          </p:cNvSpPr>
          <p:nvPr userDrawn="1"/>
        </p:nvSpPr>
        <p:spPr>
          <a:xfrm>
            <a:off x="6456925" y="2249191"/>
            <a:ext cx="360000" cy="360000"/>
          </a:xfrm>
          <a:prstGeom prst="ellipse">
            <a:avLst/>
          </a:prstGeom>
          <a:solidFill>
            <a:srgbClr val="4F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7A1B50D5-05A4-7647-AB45-6E3008E0B4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6924" y="2539221"/>
            <a:ext cx="4860364" cy="1779558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buFontTx/>
              <a:buNone/>
              <a:defRPr sz="3000" b="0" i="0">
                <a:solidFill>
                  <a:srgbClr val="4F82BC"/>
                </a:solidFill>
                <a:latin typeface="Museo Sans 900" panose="02000000000000000000" pitchFamily="2" charset="77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11337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9AA4F9-8A5E-9343-98BD-B3EA9E928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53"/>
          <a:stretch/>
        </p:blipFill>
        <p:spPr>
          <a:xfrm>
            <a:off x="5414" y="-8878"/>
            <a:ext cx="12181172" cy="686687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E7E2BCC-9CC9-B24C-9E60-3713BF466AE7}"/>
              </a:ext>
            </a:extLst>
          </p:cNvPr>
          <p:cNvSpPr/>
          <p:nvPr userDrawn="1"/>
        </p:nvSpPr>
        <p:spPr>
          <a:xfrm>
            <a:off x="0" y="0"/>
            <a:ext cx="12191999" cy="908050"/>
          </a:xfrm>
          <a:prstGeom prst="rect">
            <a:avLst/>
          </a:prstGeom>
          <a:solidFill>
            <a:srgbClr val="4F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28AB5A9F-BA78-F24C-B2E4-566F3D47929C}"/>
              </a:ext>
            </a:extLst>
          </p:cNvPr>
          <p:cNvSpPr txBox="1">
            <a:spLocks/>
          </p:cNvSpPr>
          <p:nvPr userDrawn="1"/>
        </p:nvSpPr>
        <p:spPr>
          <a:xfrm>
            <a:off x="1059212" y="306649"/>
            <a:ext cx="10073577" cy="2947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000" b="0" i="0" kern="1200" dirty="0">
                <a:solidFill>
                  <a:srgbClr val="4F80BC"/>
                </a:solidFill>
                <a:latin typeface="Museo Sans 900" panose="02000000000000000000" pitchFamily="2" charset="77"/>
                <a:ea typeface="+mn-ea"/>
                <a:cs typeface="+mn-cs"/>
              </a:defRPr>
            </a:lvl1pPr>
          </a:lstStyle>
          <a:p>
            <a:pPr algn="ctr"/>
            <a:r>
              <a:rPr lang="it-IT" sz="2800" spc="300">
                <a:solidFill>
                  <a:schemeClr val="bg1"/>
                </a:solidFill>
              </a:rPr>
              <a:t>LE NOSTRE REFERENZE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52EEF39-47D7-2E4E-9EB1-404B7AC866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32" y="184025"/>
            <a:ext cx="540000" cy="54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D08DDB6-C388-F444-95D1-65AB798CAD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268" y="1840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D4E2851-47F8-8340-9798-8FB2ACC9E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472" y="0"/>
            <a:ext cx="5519527" cy="685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B8D921D-2D37-194C-8A32-326AB05373AD}"/>
              </a:ext>
            </a:extLst>
          </p:cNvPr>
          <p:cNvSpPr/>
          <p:nvPr userDrawn="1"/>
        </p:nvSpPr>
        <p:spPr>
          <a:xfrm>
            <a:off x="7251540" y="571500"/>
            <a:ext cx="4361390" cy="5715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AB0793E-8759-4D47-B3BD-E7F36315C4DA}"/>
              </a:ext>
            </a:extLst>
          </p:cNvPr>
          <p:cNvSpPr/>
          <p:nvPr userDrawn="1"/>
        </p:nvSpPr>
        <p:spPr>
          <a:xfrm>
            <a:off x="6987210" y="926824"/>
            <a:ext cx="4361390" cy="5715000"/>
          </a:xfrm>
          <a:prstGeom prst="rect">
            <a:avLst/>
          </a:prstGeom>
          <a:noFill/>
          <a:ln w="31750">
            <a:solidFill>
              <a:srgbClr val="B2D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F75685B-60C6-0342-9BC0-6F1861234B2F}"/>
              </a:ext>
            </a:extLst>
          </p:cNvPr>
          <p:cNvSpPr/>
          <p:nvPr userDrawn="1"/>
        </p:nvSpPr>
        <p:spPr>
          <a:xfrm>
            <a:off x="7307149" y="638050"/>
            <a:ext cx="540000" cy="540000"/>
          </a:xfrm>
          <a:prstGeom prst="ellipse">
            <a:avLst/>
          </a:prstGeom>
          <a:solidFill>
            <a:srgbClr val="B2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BED5F02-6ED7-6646-ABAD-962B7E9164AF}"/>
              </a:ext>
            </a:extLst>
          </p:cNvPr>
          <p:cNvSpPr/>
          <p:nvPr userDrawn="1"/>
        </p:nvSpPr>
        <p:spPr>
          <a:xfrm>
            <a:off x="6319436" y="5315498"/>
            <a:ext cx="738663" cy="738663"/>
          </a:xfrm>
          <a:prstGeom prst="ellipse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FD55644-3E8F-304B-9DF0-08968BB9BD23}"/>
              </a:ext>
            </a:extLst>
          </p:cNvPr>
          <p:cNvSpPr/>
          <p:nvPr userDrawn="1"/>
        </p:nvSpPr>
        <p:spPr>
          <a:xfrm>
            <a:off x="11150922" y="5131348"/>
            <a:ext cx="288000" cy="288000"/>
          </a:xfrm>
          <a:prstGeom prst="ellipse">
            <a:avLst/>
          </a:prstGeom>
          <a:solidFill>
            <a:srgbClr val="B2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18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7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7A4341E-BEE8-8249-8240-58398043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76ADA0-69A8-8F4B-B56B-D2C6E35F3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0AB56A-AA61-654F-8C08-90295751B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E821-E7C2-104F-8852-B5B1FF4B18A4}" type="datetime1">
              <a:rPr lang="it-IT" smtClean="0"/>
              <a:t>06/03/25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955D5-DAA8-054A-9AAB-0AC002323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8FF6C5-2120-6B4D-902B-5EB81EC6A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2ECB-1306-A44E-AD30-D75E57642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9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microsoft.com/office/2007/relationships/hdphoto" Target="../media/hdphoto2.wdp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1.wdp"/><Relationship Id="rId18" Type="http://schemas.openxmlformats.org/officeDocument/2006/relationships/image" Target="../media/image25.jpe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2.png"/><Relationship Id="rId10" Type="http://schemas.openxmlformats.org/officeDocument/2006/relationships/image" Target="../media/image18.jpeg"/><Relationship Id="rId19" Type="http://schemas.openxmlformats.org/officeDocument/2006/relationships/image" Target="../media/image26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1E479C9-9B4D-C144-9EF1-D449C94A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46"/>
          <a:stretch/>
        </p:blipFill>
        <p:spPr>
          <a:xfrm>
            <a:off x="0" y="-29059"/>
            <a:ext cx="12192000" cy="688705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2417B36A-6CAE-CE47-9F23-38A398681455}"/>
              </a:ext>
            </a:extLst>
          </p:cNvPr>
          <p:cNvSpPr/>
          <p:nvPr/>
        </p:nvSpPr>
        <p:spPr>
          <a:xfrm>
            <a:off x="0" y="3821723"/>
            <a:ext cx="12191999" cy="2648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598BEE19-125B-F346-883D-30F68C9C8BDD}"/>
              </a:ext>
            </a:extLst>
          </p:cNvPr>
          <p:cNvSpPr txBox="1">
            <a:spLocks/>
          </p:cNvSpPr>
          <p:nvPr/>
        </p:nvSpPr>
        <p:spPr>
          <a:xfrm>
            <a:off x="4959205" y="4108618"/>
            <a:ext cx="7045569" cy="1722864"/>
          </a:xfrm>
          <a:prstGeom prst="rect">
            <a:avLst/>
          </a:prstGeom>
        </p:spPr>
        <p:txBody>
          <a:bodyPr vert="horz" lIns="83988" tIns="41994" rIns="83988" bIns="41994" rtlCol="0" anchor="ctr">
            <a:noAutofit/>
          </a:bodyPr>
          <a:lstStyle>
            <a:lvl1pPr algn="l" defTabSz="7365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8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3200" dirty="0">
                <a:solidFill>
                  <a:schemeClr val="tx1"/>
                </a:solidFill>
                <a:effectLst/>
                <a:latin typeface="Museo Sans 900" panose="02000000000000000000" pitchFamily="2" charset="77"/>
              </a:rPr>
              <a:t>FOCUS SULLA PERCEZIONE DEL CITTADINO E DEI MEDICI RIGUARDO AL FENOMENO DELLA VIOLENZA IN SANITÀ </a:t>
            </a:r>
            <a:endParaRPr lang="it-IT" sz="1100" dirty="0">
              <a:solidFill>
                <a:schemeClr val="tx1"/>
              </a:solidFill>
              <a:latin typeface="Museo Sans 900" panose="02000000000000000000" pitchFamily="2" charset="77"/>
            </a:endParaRPr>
          </a:p>
        </p:txBody>
      </p:sp>
      <p:sp>
        <p:nvSpPr>
          <p:cNvPr id="14" name="Pentagono 6">
            <a:extLst>
              <a:ext uri="{FF2B5EF4-FFF2-40B4-BE49-F238E27FC236}">
                <a16:creationId xmlns:a16="http://schemas.microsoft.com/office/drawing/2014/main" id="{38BFF1F3-FFAA-6E4A-85B5-137AA88BBE45}"/>
              </a:ext>
            </a:extLst>
          </p:cNvPr>
          <p:cNvSpPr/>
          <p:nvPr/>
        </p:nvSpPr>
        <p:spPr>
          <a:xfrm rot="5400000">
            <a:off x="2564" y="353849"/>
            <a:ext cx="1761228" cy="976393"/>
          </a:xfrm>
          <a:custGeom>
            <a:avLst/>
            <a:gdLst>
              <a:gd name="connsiteX0" fmla="*/ 0 w 2581410"/>
              <a:gd name="connsiteY0" fmla="*/ 0 h 976393"/>
              <a:gd name="connsiteX1" fmla="*/ 2093214 w 2581410"/>
              <a:gd name="connsiteY1" fmla="*/ 0 h 976393"/>
              <a:gd name="connsiteX2" fmla="*/ 2581410 w 2581410"/>
              <a:gd name="connsiteY2" fmla="*/ 488197 h 976393"/>
              <a:gd name="connsiteX3" fmla="*/ 2093214 w 2581410"/>
              <a:gd name="connsiteY3" fmla="*/ 976393 h 976393"/>
              <a:gd name="connsiteX4" fmla="*/ 0 w 2581410"/>
              <a:gd name="connsiteY4" fmla="*/ 976393 h 976393"/>
              <a:gd name="connsiteX5" fmla="*/ 0 w 2581410"/>
              <a:gd name="connsiteY5" fmla="*/ 0 h 976393"/>
              <a:gd name="connsiteX0" fmla="*/ 0 w 2093214"/>
              <a:gd name="connsiteY0" fmla="*/ 0 h 976393"/>
              <a:gd name="connsiteX1" fmla="*/ 2093214 w 2093214"/>
              <a:gd name="connsiteY1" fmla="*/ 0 h 976393"/>
              <a:gd name="connsiteX2" fmla="*/ 1682508 w 2093214"/>
              <a:gd name="connsiteY2" fmla="*/ 503695 h 976393"/>
              <a:gd name="connsiteX3" fmla="*/ 2093214 w 2093214"/>
              <a:gd name="connsiteY3" fmla="*/ 976393 h 976393"/>
              <a:gd name="connsiteX4" fmla="*/ 0 w 2093214"/>
              <a:gd name="connsiteY4" fmla="*/ 976393 h 976393"/>
              <a:gd name="connsiteX5" fmla="*/ 0 w 2093214"/>
              <a:gd name="connsiteY5" fmla="*/ 0 h 9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3214" h="976393">
                <a:moveTo>
                  <a:pt x="0" y="0"/>
                </a:moveTo>
                <a:lnTo>
                  <a:pt x="2093214" y="0"/>
                </a:lnTo>
                <a:lnTo>
                  <a:pt x="1682508" y="503695"/>
                </a:lnTo>
                <a:lnTo>
                  <a:pt x="2093214" y="976393"/>
                </a:lnTo>
                <a:lnTo>
                  <a:pt x="0" y="976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3702FC7-201F-E942-A214-1EA5922BBB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67" y="130581"/>
            <a:ext cx="794487" cy="1188553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6D92E756-E482-9D4D-B199-4AF59770BFA2}"/>
              </a:ext>
            </a:extLst>
          </p:cNvPr>
          <p:cNvSpPr/>
          <p:nvPr/>
        </p:nvSpPr>
        <p:spPr>
          <a:xfrm>
            <a:off x="284272" y="4279314"/>
            <a:ext cx="253969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i="1" kern="0" dirty="0">
                <a:latin typeface="Museo Sans 100" panose="02000000000000000000" pitchFamily="2" charset="77"/>
              </a:rPr>
              <a:t>Documento redatto per: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F07A9A-3F44-35E2-9047-561C8A4B4195}"/>
              </a:ext>
            </a:extLst>
          </p:cNvPr>
          <p:cNvSpPr/>
          <p:nvPr/>
        </p:nvSpPr>
        <p:spPr>
          <a:xfrm>
            <a:off x="5392380" y="5961411"/>
            <a:ext cx="617921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Museo Sans 100" panose="02000000000000000000" pitchFamily="2" charset="77"/>
              </a:rPr>
              <a:t>INDAGINE SU OPINIONE PUBBLICA E PERSONALE MEDICO</a:t>
            </a:r>
            <a:endParaRPr lang="it-IT" sz="1200" dirty="0">
              <a:solidFill>
                <a:prstClr val="black">
                  <a:lumMod val="50000"/>
                  <a:lumOff val="50000"/>
                </a:prstClr>
              </a:solidFill>
              <a:latin typeface="Museo Sans 100" panose="02000000000000000000" pitchFamily="2" charset="77"/>
            </a:endParaRPr>
          </a:p>
        </p:txBody>
      </p:sp>
      <p:pic>
        <p:nvPicPr>
          <p:cNvPr id="2050" name="Picture 2" descr="Footer Logo">
            <a:extLst>
              <a:ext uri="{FF2B5EF4-FFF2-40B4-BE49-F238E27FC236}">
                <a16:creationId xmlns:a16="http://schemas.microsoft.com/office/drawing/2014/main" id="{F220DF61-EAB0-7A31-FC14-4D6CB99F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7" y="4671389"/>
            <a:ext cx="4294513" cy="12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F89DE4-A6D3-C265-745F-D0B53232CA18}"/>
              </a:ext>
            </a:extLst>
          </p:cNvPr>
          <p:cNvSpPr txBox="1"/>
          <p:nvPr/>
        </p:nvSpPr>
        <p:spPr>
          <a:xfrm>
            <a:off x="10319370" y="6484835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Museo Sans 100" panose="02000000000000000000" pitchFamily="2" charset="77"/>
              </a:rPr>
              <a:t>12 MARZO 2025</a:t>
            </a:r>
          </a:p>
        </p:txBody>
      </p:sp>
    </p:spTree>
    <p:extLst>
      <p:ext uri="{BB962C8B-B14F-4D97-AF65-F5344CB8AC3E}">
        <p14:creationId xmlns:p14="http://schemas.microsoft.com/office/powerpoint/2010/main" val="89369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5A78B-CEE2-131A-2D50-38BDC5818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83891B1-2854-F019-A305-2FB7972761E2}"/>
              </a:ext>
            </a:extLst>
          </p:cNvPr>
          <p:cNvSpPr/>
          <p:nvPr/>
        </p:nvSpPr>
        <p:spPr>
          <a:xfrm>
            <a:off x="1244501" y="1148184"/>
            <a:ext cx="10612217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Quanto è importante secondo lei contrastare gli episodi di violenza contro i medici? 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5A574F-79DC-98B0-2565-7FADA62F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790" y="345081"/>
            <a:ext cx="10073577" cy="294753"/>
          </a:xfrm>
        </p:spPr>
        <p:txBody>
          <a:bodyPr/>
          <a:lstStyle/>
          <a:p>
            <a:r>
              <a:rPr lang="it-IT" dirty="0"/>
              <a:t>9 ITALIANI SU 10 IMPORTANTE CONTRASTARE EPISODI DI VIOLENZA</a:t>
            </a:r>
          </a:p>
        </p:txBody>
      </p:sp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2458FC5C-6FFF-E7B8-8C11-5C8CD6181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171B1F4-913E-F006-D0C2-1DE68C5C8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367816"/>
              </p:ext>
            </p:extLst>
          </p:nvPr>
        </p:nvGraphicFramePr>
        <p:xfrm>
          <a:off x="1177742" y="1786745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A6FD1434-D135-40E3-B976-77A4DF3F7F25}"/>
              </a:ext>
            </a:extLst>
          </p:cNvPr>
          <p:cNvSpPr/>
          <p:nvPr/>
        </p:nvSpPr>
        <p:spPr>
          <a:xfrm>
            <a:off x="7447548" y="1822842"/>
            <a:ext cx="2779294" cy="6797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r">
              <a:tabLst>
                <a:tab pos="625475" algn="l"/>
              </a:tabLst>
            </a:pPr>
            <a:r>
              <a:rPr lang="it-IT" sz="1600" dirty="0">
                <a:solidFill>
                  <a:schemeClr val="bg1"/>
                </a:solidFill>
                <a:latin typeface="Museo Sans 900" panose="02000000000000000000" pitchFamily="2" charset="77"/>
              </a:rPr>
              <a:t>PREOCCUPATI</a:t>
            </a:r>
          </a:p>
          <a:p>
            <a:pPr marL="360363" algn="r">
              <a:tabLst>
                <a:tab pos="625475" algn="l"/>
              </a:tabLst>
            </a:pPr>
            <a:r>
              <a:rPr lang="it-IT" sz="1600" dirty="0">
                <a:solidFill>
                  <a:schemeClr val="bg1"/>
                </a:solidFill>
                <a:latin typeface="Museo Sans 900" panose="02000000000000000000" pitchFamily="2" charset="77"/>
              </a:rPr>
              <a:t>90%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CF84DBB6-B274-77EB-F649-438671A6F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60258"/>
              </p:ext>
            </p:extLst>
          </p:nvPr>
        </p:nvGraphicFramePr>
        <p:xfrm>
          <a:off x="7447548" y="2683043"/>
          <a:ext cx="2779294" cy="3332745"/>
        </p:xfrm>
        <a:graphic>
          <a:graphicData uri="http://schemas.openxmlformats.org/drawingml/2006/table">
            <a:tbl>
              <a:tblPr/>
              <a:tblGrid>
                <a:gridCol w="1874172">
                  <a:extLst>
                    <a:ext uri="{9D8B030D-6E8A-4147-A177-3AD203B41FA5}">
                      <a16:colId xmlns:a16="http://schemas.microsoft.com/office/drawing/2014/main" val="3114758085"/>
                    </a:ext>
                  </a:extLst>
                </a:gridCol>
                <a:gridCol w="905122">
                  <a:extLst>
                    <a:ext uri="{9D8B030D-6E8A-4147-A177-3AD203B41FA5}">
                      <a16:colId xmlns:a16="http://schemas.microsoft.com/office/drawing/2014/main" val="1939205587"/>
                    </a:ext>
                  </a:extLst>
                </a:gridCol>
              </a:tblGrid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4150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1463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 a 34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23041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03319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Oltre 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0903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Ovest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207485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2196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054644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 Isole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6907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60ED5B42-DE93-B0B7-8B2A-ED8CC13C0C1A}"/>
              </a:ext>
            </a:extLst>
          </p:cNvPr>
          <p:cNvSpPr/>
          <p:nvPr/>
        </p:nvSpPr>
        <p:spPr>
          <a:xfrm>
            <a:off x="7794457" y="6134039"/>
            <a:ext cx="2490536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ysClr val="windowText" lastClr="000000"/>
                </a:solidFill>
              </a:rPr>
              <a:t>PREOCCUPATI= % MOLTO + ABBASTANZA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5F721B6-0D46-04A6-51BC-385C10221C41}"/>
              </a:ext>
            </a:extLst>
          </p:cNvPr>
          <p:cNvSpPr/>
          <p:nvPr/>
        </p:nvSpPr>
        <p:spPr>
          <a:xfrm>
            <a:off x="282742" y="6434712"/>
            <a:ext cx="2772000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Base=totale campione popolazione (500 casi). Interviste svolte tra il 3 e il 5 Marzo 2025</a:t>
            </a:r>
          </a:p>
        </p:txBody>
      </p:sp>
    </p:spTree>
    <p:extLst>
      <p:ext uri="{BB962C8B-B14F-4D97-AF65-F5344CB8AC3E}">
        <p14:creationId xmlns:p14="http://schemas.microsoft.com/office/powerpoint/2010/main" val="267800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C2702-934C-1E5A-CAB5-98FC395BE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CD9DB27D-7863-B71A-6E0E-37E747035915}"/>
              </a:ext>
            </a:extLst>
          </p:cNvPr>
          <p:cNvSpPr/>
          <p:nvPr/>
        </p:nvSpPr>
        <p:spPr>
          <a:xfrm>
            <a:off x="1244501" y="1148184"/>
            <a:ext cx="10612217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E sarebbe disposto a manifestare in difesa dei medici e contro la violenza nei loro confronti? 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B25342-D78B-5536-8146-49A63070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790" y="345081"/>
            <a:ext cx="10073577" cy="294753"/>
          </a:xfrm>
        </p:spPr>
        <p:txBody>
          <a:bodyPr/>
          <a:lstStyle/>
          <a:p>
            <a:r>
              <a:rPr lang="it-IT" dirty="0"/>
              <a:t>DUE ITALIANI SU TRE PRONTI A MANIFESTARE CONTRO LA VIOLENZA</a:t>
            </a:r>
            <a:br>
              <a:rPr lang="it-IT" dirty="0"/>
            </a:br>
            <a:r>
              <a:rPr lang="it-IT" dirty="0"/>
              <a:t>NEI CONFRONTI DEI MEDICI</a:t>
            </a:r>
          </a:p>
        </p:txBody>
      </p:sp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62700B5D-A999-AFB6-29A2-3D23AA5CE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20A0E1E-06AC-B70D-E0E6-5D45F1B04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739574"/>
              </p:ext>
            </p:extLst>
          </p:nvPr>
        </p:nvGraphicFramePr>
        <p:xfrm>
          <a:off x="1177742" y="1786745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3CC2A911-EE73-F563-143F-A12EC913B0DE}"/>
              </a:ext>
            </a:extLst>
          </p:cNvPr>
          <p:cNvSpPr/>
          <p:nvPr/>
        </p:nvSpPr>
        <p:spPr>
          <a:xfrm>
            <a:off x="7447548" y="1822842"/>
            <a:ext cx="2779294" cy="6797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r">
              <a:tabLst>
                <a:tab pos="625475" algn="l"/>
              </a:tabLst>
            </a:pPr>
            <a:r>
              <a:rPr lang="it-IT" sz="1600" dirty="0">
                <a:solidFill>
                  <a:schemeClr val="bg1"/>
                </a:solidFill>
                <a:latin typeface="Museo Sans 900" panose="02000000000000000000" pitchFamily="2" charset="77"/>
              </a:rPr>
              <a:t>MANIFESTEREBBERO</a:t>
            </a:r>
          </a:p>
          <a:p>
            <a:pPr marL="360363" algn="r">
              <a:tabLst>
                <a:tab pos="625475" algn="l"/>
              </a:tabLst>
            </a:pPr>
            <a:r>
              <a:rPr lang="it-IT" sz="1600" dirty="0">
                <a:solidFill>
                  <a:schemeClr val="bg1"/>
                </a:solidFill>
                <a:latin typeface="Museo Sans 900" panose="02000000000000000000" pitchFamily="2" charset="77"/>
              </a:rPr>
              <a:t>66%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164780C8-25E8-497F-A860-980950AD8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35081"/>
              </p:ext>
            </p:extLst>
          </p:nvPr>
        </p:nvGraphicFramePr>
        <p:xfrm>
          <a:off x="7447548" y="2683043"/>
          <a:ext cx="2779294" cy="3332745"/>
        </p:xfrm>
        <a:graphic>
          <a:graphicData uri="http://schemas.openxmlformats.org/drawingml/2006/table">
            <a:tbl>
              <a:tblPr/>
              <a:tblGrid>
                <a:gridCol w="1874172">
                  <a:extLst>
                    <a:ext uri="{9D8B030D-6E8A-4147-A177-3AD203B41FA5}">
                      <a16:colId xmlns:a16="http://schemas.microsoft.com/office/drawing/2014/main" val="3114758085"/>
                    </a:ext>
                  </a:extLst>
                </a:gridCol>
                <a:gridCol w="905122">
                  <a:extLst>
                    <a:ext uri="{9D8B030D-6E8A-4147-A177-3AD203B41FA5}">
                      <a16:colId xmlns:a16="http://schemas.microsoft.com/office/drawing/2014/main" val="1939205587"/>
                    </a:ext>
                  </a:extLst>
                </a:gridCol>
              </a:tblGrid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4150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1463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 a 34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23041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03319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Oltre 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50903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Ovest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207485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22196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054644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 Isole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06907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9E145627-BEDA-1769-8CFE-251CDB324F75}"/>
              </a:ext>
            </a:extLst>
          </p:cNvPr>
          <p:cNvSpPr/>
          <p:nvPr/>
        </p:nvSpPr>
        <p:spPr>
          <a:xfrm>
            <a:off x="7794457" y="6134039"/>
            <a:ext cx="2490536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ysClr val="windowText" lastClr="000000"/>
                </a:solidFill>
              </a:rPr>
              <a:t>PREOCCUPATI= % MOLTO + ABBASTANZA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875F3AE-187D-DC35-AE4A-D29D3BE4A704}"/>
              </a:ext>
            </a:extLst>
          </p:cNvPr>
          <p:cNvSpPr/>
          <p:nvPr/>
        </p:nvSpPr>
        <p:spPr>
          <a:xfrm>
            <a:off x="282742" y="6434712"/>
            <a:ext cx="2772000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Base=totale campione popolazione (500 casi). Interviste svolte tra il 3 e il 5 Marzo 2025</a:t>
            </a:r>
          </a:p>
        </p:txBody>
      </p:sp>
    </p:spTree>
    <p:extLst>
      <p:ext uri="{BB962C8B-B14F-4D97-AF65-F5344CB8AC3E}">
        <p14:creationId xmlns:p14="http://schemas.microsoft.com/office/powerpoint/2010/main" val="116557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BAE5670B-2A40-0D40-A20E-BFFD7D55646F}"/>
              </a:ext>
            </a:extLst>
          </p:cNvPr>
          <p:cNvSpPr txBox="1">
            <a:spLocks/>
          </p:cNvSpPr>
          <p:nvPr/>
        </p:nvSpPr>
        <p:spPr>
          <a:xfrm>
            <a:off x="415463" y="1008993"/>
            <a:ext cx="11366633" cy="4897821"/>
          </a:xfrm>
          <a:prstGeom prst="rect">
            <a:avLst/>
          </a:prstGeom>
        </p:spPr>
        <p:txBody>
          <a:bodyPr vert="horz" lIns="83988" tIns="41994" rIns="83988" bIns="41994" rtlCol="0">
            <a:noAutofit/>
          </a:bodyPr>
          <a:lstStyle>
            <a:lvl1pPr marL="216000" indent="-216000" algn="l" defTabSz="73657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73657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73657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73657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73657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5572" indent="-184143" algn="l" defTabSz="736572" rtl="0" eaLnBrk="1" latinLnBrk="0" hangingPunct="1">
              <a:lnSpc>
                <a:spcPct val="90000"/>
              </a:lnSpc>
              <a:spcBef>
                <a:spcPts val="403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3858" indent="-184143" algn="l" defTabSz="736572" rtl="0" eaLnBrk="1" latinLnBrk="0" hangingPunct="1">
              <a:lnSpc>
                <a:spcPct val="90000"/>
              </a:lnSpc>
              <a:spcBef>
                <a:spcPts val="403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2144" indent="-184143" algn="l" defTabSz="736572" rtl="0" eaLnBrk="1" latinLnBrk="0" hangingPunct="1">
              <a:lnSpc>
                <a:spcPct val="90000"/>
              </a:lnSpc>
              <a:spcBef>
                <a:spcPts val="403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0429" indent="-184143" algn="l" defTabSz="736572" rtl="0" eaLnBrk="1" latinLnBrk="0" hangingPunct="1">
              <a:lnSpc>
                <a:spcPct val="90000"/>
              </a:lnSpc>
              <a:spcBef>
                <a:spcPts val="403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736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7EC3B9-BBB6-98DC-C7B4-3C3C03509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RISULTATI INDAGINE SU MEDICI</a:t>
            </a:r>
          </a:p>
        </p:txBody>
      </p:sp>
    </p:spTree>
    <p:extLst>
      <p:ext uri="{BB962C8B-B14F-4D97-AF65-F5344CB8AC3E}">
        <p14:creationId xmlns:p14="http://schemas.microsoft.com/office/powerpoint/2010/main" val="278916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6F2B9AF-0A14-FB2C-B069-51E75435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CAMPIONE MEDICI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B7751C8-0B75-5BCD-427F-459B3EE730EE}"/>
              </a:ext>
            </a:extLst>
          </p:cNvPr>
          <p:cNvSpPr/>
          <p:nvPr/>
        </p:nvSpPr>
        <p:spPr>
          <a:xfrm>
            <a:off x="851647" y="1148184"/>
            <a:ext cx="10465955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/>
              <a:t>L’indagine è stata realizzata su un campione di </a:t>
            </a:r>
            <a:r>
              <a:rPr lang="it-IT" b="1" dirty="0"/>
              <a:t>200 professionisti medici/odontoiatri </a:t>
            </a:r>
            <a:r>
              <a:rPr lang="it-IT" dirty="0"/>
              <a:t>con quote prefissate per </a:t>
            </a:r>
          </a:p>
        </p:txBody>
      </p:sp>
      <p:pic>
        <p:nvPicPr>
          <p:cNvPr id="4" name="Immagine 3" descr="Immagine che contiene clipart, Elementi grafici, cartone animato, illustrazione&#10;&#10;Descrizione generata automaticamente">
            <a:extLst>
              <a:ext uri="{FF2B5EF4-FFF2-40B4-BE49-F238E27FC236}">
                <a16:creationId xmlns:a16="http://schemas.microsoft.com/office/drawing/2014/main" id="{E3AFF9CF-E4E6-BAF6-0FEF-4EFD23B6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430" y="175066"/>
            <a:ext cx="691875" cy="691875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2D4CB6A-B6DE-9481-FAF2-599083FB351E}"/>
              </a:ext>
            </a:extLst>
          </p:cNvPr>
          <p:cNvGraphicFramePr>
            <a:graphicFrameLocks noGrp="1"/>
          </p:cNvGraphicFramePr>
          <p:nvPr/>
        </p:nvGraphicFramePr>
        <p:xfrm>
          <a:off x="989106" y="2034669"/>
          <a:ext cx="3708000" cy="429768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168000">
                  <a:extLst>
                    <a:ext uri="{9D8B030D-6E8A-4147-A177-3AD203B41FA5}">
                      <a16:colId xmlns:a16="http://schemas.microsoft.com/office/drawing/2014/main" val="38685878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93206700"/>
                    </a:ext>
                  </a:extLst>
                </a:gridCol>
              </a:tblGrid>
              <a:tr h="303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Medici di famiglia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4678683"/>
                  </a:ext>
                </a:extLst>
              </a:tr>
              <a:tr h="303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Medici di continuità assistenziale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00873513"/>
                  </a:ext>
                </a:extLst>
              </a:tr>
              <a:tr h="303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Medici ospedalieri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10344026"/>
                  </a:ext>
                </a:extLst>
              </a:tr>
              <a:tr h="303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Medici del Pronto Soccorso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5778349"/>
                  </a:ext>
                </a:extLst>
              </a:tr>
              <a:tr h="303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Medici del 118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0847374"/>
                  </a:ext>
                </a:extLst>
              </a:tr>
              <a:tr h="303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Medici specialisti ambulatoriali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11250321"/>
                  </a:ext>
                </a:extLst>
              </a:tr>
              <a:tr h="303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Medici specialisti accreditati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5198833"/>
                  </a:ext>
                </a:extLst>
              </a:tr>
              <a:tr h="303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Medici specialisti privati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874821"/>
                  </a:ext>
                </a:extLst>
              </a:tr>
              <a:tr h="303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Medici pediatra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6553247"/>
                  </a:ext>
                </a:extLst>
              </a:tr>
              <a:tr h="30356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Universitario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8990485"/>
                  </a:ext>
                </a:extLst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Odontoiatri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109161"/>
                  </a:ext>
                </a:extLst>
              </a:tr>
            </a:tbl>
          </a:graphicData>
        </a:graphic>
      </p:graphicFrame>
      <p:sp>
        <p:nvSpPr>
          <p:cNvPr id="6" name="Rettangolo arrotondato 6">
            <a:extLst>
              <a:ext uri="{FF2B5EF4-FFF2-40B4-BE49-F238E27FC236}">
                <a16:creationId xmlns:a16="http://schemas.microsoft.com/office/drawing/2014/main" id="{88C28E61-FFD1-A670-41FB-7D60F2A1CFB1}"/>
              </a:ext>
            </a:extLst>
          </p:cNvPr>
          <p:cNvSpPr>
            <a:spLocks noChangeAspect="1"/>
          </p:cNvSpPr>
          <p:nvPr/>
        </p:nvSpPr>
        <p:spPr>
          <a:xfrm>
            <a:off x="5773620" y="3065043"/>
            <a:ext cx="692134" cy="612934"/>
          </a:xfrm>
          <a:prstGeom prst="round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Uomini</a:t>
            </a:r>
            <a:endParaRPr lang="it-IT" dirty="0">
              <a:latin typeface="+mj-lt"/>
            </a:endParaRPr>
          </a:p>
          <a:p>
            <a:pPr algn="ctr">
              <a:defRPr/>
            </a:pPr>
            <a:r>
              <a:rPr lang="it-IT" b="1" dirty="0">
                <a:latin typeface="+mj-lt"/>
              </a:rPr>
              <a:t>50%</a:t>
            </a:r>
          </a:p>
        </p:txBody>
      </p:sp>
      <p:sp>
        <p:nvSpPr>
          <p:cNvPr id="7" name="Rettangolo arrotondato 7">
            <a:extLst>
              <a:ext uri="{FF2B5EF4-FFF2-40B4-BE49-F238E27FC236}">
                <a16:creationId xmlns:a16="http://schemas.microsoft.com/office/drawing/2014/main" id="{8CF5EC8A-A0A5-3118-0A4B-400906A8B30B}"/>
              </a:ext>
            </a:extLst>
          </p:cNvPr>
          <p:cNvSpPr>
            <a:spLocks noChangeAspect="1"/>
          </p:cNvSpPr>
          <p:nvPr/>
        </p:nvSpPr>
        <p:spPr>
          <a:xfrm>
            <a:off x="6918439" y="3083885"/>
            <a:ext cx="652582" cy="612934"/>
          </a:xfrm>
          <a:prstGeom prst="round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Donne</a:t>
            </a:r>
            <a:endParaRPr lang="it-IT" dirty="0">
              <a:latin typeface="+mj-lt"/>
            </a:endParaRPr>
          </a:p>
          <a:p>
            <a:pPr algn="ctr">
              <a:defRPr/>
            </a:pPr>
            <a:r>
              <a:rPr lang="it-IT" b="1" dirty="0">
                <a:latin typeface="+mj-lt"/>
              </a:rPr>
              <a:t>50%</a:t>
            </a:r>
          </a:p>
        </p:txBody>
      </p:sp>
      <p:sp>
        <p:nvSpPr>
          <p:cNvPr id="9" name="Rettangolo arrotondato 19">
            <a:extLst>
              <a:ext uri="{FF2B5EF4-FFF2-40B4-BE49-F238E27FC236}">
                <a16:creationId xmlns:a16="http://schemas.microsoft.com/office/drawing/2014/main" id="{5ADCA7D0-44F7-66C8-4935-B0E5E050550D}"/>
              </a:ext>
            </a:extLst>
          </p:cNvPr>
          <p:cNvSpPr>
            <a:spLocks noChangeAspect="1"/>
          </p:cNvSpPr>
          <p:nvPr/>
        </p:nvSpPr>
        <p:spPr>
          <a:xfrm>
            <a:off x="8233921" y="3135379"/>
            <a:ext cx="1101076" cy="612934"/>
          </a:xfrm>
          <a:prstGeom prst="roundRect">
            <a:avLst>
              <a:gd name="adj" fmla="val 16667"/>
            </a:avLst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Fino a 44 anni</a:t>
            </a:r>
            <a:endParaRPr lang="it-IT" dirty="0">
              <a:latin typeface="+mj-lt"/>
            </a:endParaRPr>
          </a:p>
          <a:p>
            <a:pPr algn="ctr">
              <a:defRPr/>
            </a:pPr>
            <a:r>
              <a:rPr lang="it-IT" b="1" dirty="0">
                <a:latin typeface="+mj-lt"/>
              </a:rPr>
              <a:t>41%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5D65B06-A62E-2820-7943-9BAB9D33B218}"/>
              </a:ext>
            </a:extLst>
          </p:cNvPr>
          <p:cNvSpPr/>
          <p:nvPr/>
        </p:nvSpPr>
        <p:spPr>
          <a:xfrm>
            <a:off x="8047623" y="2211069"/>
            <a:ext cx="2744509" cy="155035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873ED36-D066-4A09-DF96-69DC371F71C9}"/>
              </a:ext>
            </a:extLst>
          </p:cNvPr>
          <p:cNvSpPr/>
          <p:nvPr/>
        </p:nvSpPr>
        <p:spPr>
          <a:xfrm>
            <a:off x="5553089" y="2211067"/>
            <a:ext cx="2289217" cy="1550356"/>
          </a:xfrm>
          <a:prstGeom prst="rect">
            <a:avLst/>
          </a:prstGeom>
          <a:noFill/>
          <a:ln w="31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ttangolo arrotondato 27">
            <a:extLst>
              <a:ext uri="{FF2B5EF4-FFF2-40B4-BE49-F238E27FC236}">
                <a16:creationId xmlns:a16="http://schemas.microsoft.com/office/drawing/2014/main" id="{1A126D5E-FA9F-A373-34C9-0270CD96D941}"/>
              </a:ext>
            </a:extLst>
          </p:cNvPr>
          <p:cNvSpPr>
            <a:spLocks noChangeAspect="1"/>
          </p:cNvSpPr>
          <p:nvPr/>
        </p:nvSpPr>
        <p:spPr>
          <a:xfrm>
            <a:off x="6397572" y="2003552"/>
            <a:ext cx="712960" cy="306467"/>
          </a:xfrm>
          <a:prstGeom prst="roundRect">
            <a:avLst/>
          </a:prstGeom>
          <a:solidFill>
            <a:schemeClr val="bg2"/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GENERE</a:t>
            </a:r>
            <a:endParaRPr lang="it-IT" b="1" dirty="0">
              <a:latin typeface="+mj-lt"/>
            </a:endParaRPr>
          </a:p>
        </p:txBody>
      </p:sp>
      <p:sp>
        <p:nvSpPr>
          <p:cNvPr id="13" name="Rettangolo arrotondato 28">
            <a:extLst>
              <a:ext uri="{FF2B5EF4-FFF2-40B4-BE49-F238E27FC236}">
                <a16:creationId xmlns:a16="http://schemas.microsoft.com/office/drawing/2014/main" id="{54B6C249-FB8B-E403-A062-644E6AE52B84}"/>
              </a:ext>
            </a:extLst>
          </p:cNvPr>
          <p:cNvSpPr>
            <a:spLocks noChangeAspect="1"/>
          </p:cNvSpPr>
          <p:nvPr/>
        </p:nvSpPr>
        <p:spPr>
          <a:xfrm>
            <a:off x="9290350" y="1995385"/>
            <a:ext cx="435891" cy="306467"/>
          </a:xfrm>
          <a:prstGeom prst="roundRect">
            <a:avLst/>
          </a:prstGeom>
          <a:solidFill>
            <a:schemeClr val="bg2"/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ETÁ</a:t>
            </a:r>
            <a:endParaRPr lang="it-IT" b="1" dirty="0">
              <a:latin typeface="+mj-lt"/>
            </a:endParaRPr>
          </a:p>
        </p:txBody>
      </p:sp>
      <p:sp>
        <p:nvSpPr>
          <p:cNvPr id="14" name="Rettangolo arrotondato 19">
            <a:extLst>
              <a:ext uri="{FF2B5EF4-FFF2-40B4-BE49-F238E27FC236}">
                <a16:creationId xmlns:a16="http://schemas.microsoft.com/office/drawing/2014/main" id="{74015143-5C92-31BB-5873-DCA207651C51}"/>
              </a:ext>
            </a:extLst>
          </p:cNvPr>
          <p:cNvSpPr>
            <a:spLocks noChangeAspect="1"/>
          </p:cNvSpPr>
          <p:nvPr/>
        </p:nvSpPr>
        <p:spPr>
          <a:xfrm>
            <a:off x="9471639" y="3135379"/>
            <a:ext cx="1047802" cy="612934"/>
          </a:xfrm>
          <a:prstGeom prst="round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Oltre 44 anni</a:t>
            </a:r>
            <a:endParaRPr lang="it-IT" dirty="0">
              <a:latin typeface="+mj-lt"/>
            </a:endParaRPr>
          </a:p>
          <a:p>
            <a:pPr algn="ctr">
              <a:defRPr/>
            </a:pPr>
            <a:r>
              <a:rPr lang="it-IT" b="1" dirty="0">
                <a:latin typeface="+mj-lt"/>
              </a:rPr>
              <a:t>59%</a:t>
            </a:r>
          </a:p>
        </p:txBody>
      </p:sp>
      <p:pic>
        <p:nvPicPr>
          <p:cNvPr id="17" name="Picture 2" descr="Immagine correlata">
            <a:extLst>
              <a:ext uri="{FF2B5EF4-FFF2-40B4-BE49-F238E27FC236}">
                <a16:creationId xmlns:a16="http://schemas.microsoft.com/office/drawing/2014/main" id="{509B5730-ED34-B0F6-35F5-8F86D1AD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7734" y="2457170"/>
            <a:ext cx="580148" cy="5922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magine correlata">
            <a:extLst>
              <a:ext uri="{FF2B5EF4-FFF2-40B4-BE49-F238E27FC236}">
                <a16:creationId xmlns:a16="http://schemas.microsoft.com/office/drawing/2014/main" id="{E0B3D202-E73E-CEE8-8E72-4D34ABD5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58814" y="2448914"/>
            <a:ext cx="580148" cy="5922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BFCD262-5B26-5873-4E14-E32F3EA3C4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398" y="2483413"/>
            <a:ext cx="676688" cy="76186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48B1AB4-A35F-3713-7198-2DC924F715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b="-3828"/>
          <a:stretch/>
        </p:blipFill>
        <p:spPr>
          <a:xfrm>
            <a:off x="5773620" y="2483257"/>
            <a:ext cx="695688" cy="762336"/>
          </a:xfrm>
          <a:prstGeom prst="rect">
            <a:avLst/>
          </a:prstGeom>
        </p:spPr>
      </p:pic>
      <p:sp>
        <p:nvSpPr>
          <p:cNvPr id="22" name="Rettangolo arrotondato 19">
            <a:extLst>
              <a:ext uri="{FF2B5EF4-FFF2-40B4-BE49-F238E27FC236}">
                <a16:creationId xmlns:a16="http://schemas.microsoft.com/office/drawing/2014/main" id="{3BE2197F-F2D0-0ED7-D350-5F30FA2A32A7}"/>
              </a:ext>
            </a:extLst>
          </p:cNvPr>
          <p:cNvSpPr>
            <a:spLocks noChangeAspect="1"/>
          </p:cNvSpPr>
          <p:nvPr/>
        </p:nvSpPr>
        <p:spPr>
          <a:xfrm>
            <a:off x="8175455" y="5210587"/>
            <a:ext cx="659966" cy="612934"/>
          </a:xfrm>
          <a:prstGeom prst="round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Centro</a:t>
            </a:r>
            <a:endParaRPr lang="it-IT" dirty="0">
              <a:latin typeface="+mj-lt"/>
            </a:endParaRPr>
          </a:p>
          <a:p>
            <a:pPr algn="ctr">
              <a:defRPr/>
            </a:pPr>
            <a:r>
              <a:rPr lang="it-IT" b="1" dirty="0">
                <a:latin typeface="+mj-lt"/>
              </a:rPr>
              <a:t>20%</a:t>
            </a:r>
          </a:p>
        </p:txBody>
      </p:sp>
      <p:sp>
        <p:nvSpPr>
          <p:cNvPr id="23" name="Rettangolo arrotondato 19">
            <a:extLst>
              <a:ext uri="{FF2B5EF4-FFF2-40B4-BE49-F238E27FC236}">
                <a16:creationId xmlns:a16="http://schemas.microsoft.com/office/drawing/2014/main" id="{F4234159-F2DC-F8B6-7A37-974CCC6D05A0}"/>
              </a:ext>
            </a:extLst>
          </p:cNvPr>
          <p:cNvSpPr>
            <a:spLocks noChangeAspect="1"/>
          </p:cNvSpPr>
          <p:nvPr/>
        </p:nvSpPr>
        <p:spPr>
          <a:xfrm>
            <a:off x="8960553" y="5210587"/>
            <a:ext cx="902315" cy="612934"/>
          </a:xfrm>
          <a:prstGeom prst="round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Sud e Isole</a:t>
            </a:r>
            <a:endParaRPr lang="it-IT" dirty="0">
              <a:latin typeface="+mj-lt"/>
            </a:endParaRPr>
          </a:p>
          <a:p>
            <a:pPr algn="ctr">
              <a:defRPr/>
            </a:pPr>
            <a:r>
              <a:rPr lang="it-IT" b="1" dirty="0">
                <a:latin typeface="+mj-lt"/>
              </a:rPr>
              <a:t>35%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17FBBEE-7486-561A-4687-901B1E3CCB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43" y="4420019"/>
            <a:ext cx="619182" cy="619182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7055796-3968-107C-A9ED-D3568DD150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63" y="4420019"/>
            <a:ext cx="619182" cy="61918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ABC1A56-6535-4634-9D80-CB86E8E36E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04" y="4420019"/>
            <a:ext cx="619182" cy="619182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192DA8C-FFD6-7E41-3647-91B9B511C1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90" y="4420019"/>
            <a:ext cx="619182" cy="619182"/>
          </a:xfrm>
          <a:prstGeom prst="rect">
            <a:avLst/>
          </a:prstGeom>
        </p:spPr>
      </p:pic>
      <p:sp>
        <p:nvSpPr>
          <p:cNvPr id="28" name="Rettangolo arrotondato 19">
            <a:extLst>
              <a:ext uri="{FF2B5EF4-FFF2-40B4-BE49-F238E27FC236}">
                <a16:creationId xmlns:a16="http://schemas.microsoft.com/office/drawing/2014/main" id="{2A42698D-2A77-1F5B-30B9-DDEDC85329CD}"/>
              </a:ext>
            </a:extLst>
          </p:cNvPr>
          <p:cNvSpPr>
            <a:spLocks noChangeAspect="1"/>
          </p:cNvSpPr>
          <p:nvPr/>
        </p:nvSpPr>
        <p:spPr>
          <a:xfrm>
            <a:off x="6177435" y="5210587"/>
            <a:ext cx="930640" cy="612934"/>
          </a:xfrm>
          <a:prstGeom prst="roundRect">
            <a:avLst>
              <a:gd name="adj" fmla="val 16667"/>
            </a:avLst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Nord Ovest</a:t>
            </a:r>
            <a:endParaRPr lang="it-IT" dirty="0">
              <a:latin typeface="+mj-lt"/>
            </a:endParaRPr>
          </a:p>
          <a:p>
            <a:pPr algn="ctr">
              <a:defRPr/>
            </a:pPr>
            <a:r>
              <a:rPr lang="it-IT" b="1" dirty="0">
                <a:latin typeface="+mj-lt"/>
              </a:rPr>
              <a:t>25%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5AE1D4D1-DF08-0A31-2353-49A3327BFA7F}"/>
              </a:ext>
            </a:extLst>
          </p:cNvPr>
          <p:cNvSpPr/>
          <p:nvPr/>
        </p:nvSpPr>
        <p:spPr>
          <a:xfrm>
            <a:off x="6032676" y="4239249"/>
            <a:ext cx="3904715" cy="155035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Rettangolo arrotondato 19">
            <a:extLst>
              <a:ext uri="{FF2B5EF4-FFF2-40B4-BE49-F238E27FC236}">
                <a16:creationId xmlns:a16="http://schemas.microsoft.com/office/drawing/2014/main" id="{D2C2B132-EA7C-28B8-DC7A-111FC95F0A86}"/>
              </a:ext>
            </a:extLst>
          </p:cNvPr>
          <p:cNvSpPr>
            <a:spLocks noChangeAspect="1"/>
          </p:cNvSpPr>
          <p:nvPr/>
        </p:nvSpPr>
        <p:spPr>
          <a:xfrm>
            <a:off x="7266852" y="5210587"/>
            <a:ext cx="767906" cy="612934"/>
          </a:xfrm>
          <a:prstGeom prst="round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Nord Est</a:t>
            </a:r>
            <a:endParaRPr lang="it-IT" dirty="0">
              <a:latin typeface="+mj-lt"/>
            </a:endParaRPr>
          </a:p>
          <a:p>
            <a:pPr algn="ctr">
              <a:defRPr/>
            </a:pPr>
            <a:r>
              <a:rPr lang="it-IT" b="1" dirty="0">
                <a:latin typeface="+mj-lt"/>
              </a:rPr>
              <a:t>20%</a:t>
            </a:r>
          </a:p>
        </p:txBody>
      </p:sp>
      <p:sp>
        <p:nvSpPr>
          <p:cNvPr id="31" name="Rettangolo arrotondato 28">
            <a:extLst>
              <a:ext uri="{FF2B5EF4-FFF2-40B4-BE49-F238E27FC236}">
                <a16:creationId xmlns:a16="http://schemas.microsoft.com/office/drawing/2014/main" id="{C21C84E2-54BB-849A-B859-A2698798C229}"/>
              </a:ext>
            </a:extLst>
          </p:cNvPr>
          <p:cNvSpPr>
            <a:spLocks noChangeAspect="1"/>
          </p:cNvSpPr>
          <p:nvPr/>
        </p:nvSpPr>
        <p:spPr>
          <a:xfrm>
            <a:off x="7696746" y="4028074"/>
            <a:ext cx="483841" cy="306467"/>
          </a:xfrm>
          <a:prstGeom prst="roundRect">
            <a:avLst/>
          </a:prstGeom>
          <a:solidFill>
            <a:schemeClr val="bg2"/>
          </a:solidFill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GRG</a:t>
            </a:r>
            <a:endParaRPr lang="it-IT" b="1" dirty="0">
              <a:latin typeface="+mj-lt"/>
            </a:endParaRPr>
          </a:p>
        </p:txBody>
      </p:sp>
      <p:sp>
        <p:nvSpPr>
          <p:cNvPr id="32" name="Rettangolo arrotondato 27">
            <a:extLst>
              <a:ext uri="{FF2B5EF4-FFF2-40B4-BE49-F238E27FC236}">
                <a16:creationId xmlns:a16="http://schemas.microsoft.com/office/drawing/2014/main" id="{6234B304-9DAD-B813-3429-BA4A726C3EFB}"/>
              </a:ext>
            </a:extLst>
          </p:cNvPr>
          <p:cNvSpPr>
            <a:spLocks noChangeAspect="1"/>
          </p:cNvSpPr>
          <p:nvPr/>
        </p:nvSpPr>
        <p:spPr>
          <a:xfrm>
            <a:off x="1713024" y="1622859"/>
            <a:ext cx="2260163" cy="306467"/>
          </a:xfrm>
          <a:prstGeom prst="round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1200" dirty="0">
                <a:latin typeface="+mj-lt"/>
              </a:rPr>
              <a:t>CONDIZIONI LAVORATIVA</a:t>
            </a:r>
            <a:endParaRPr lang="it-IT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020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E93D6569-E14A-44F7-896E-E61AE2332E82}"/>
              </a:ext>
            </a:extLst>
          </p:cNvPr>
          <p:cNvSpPr/>
          <p:nvPr/>
        </p:nvSpPr>
        <p:spPr>
          <a:xfrm>
            <a:off x="1355140" y="834912"/>
            <a:ext cx="10612217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Come valuta le condizioni di lavoro nel suo attuale ambiente di lavoro?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CE7AC0-56DD-409E-BB6C-384392C9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140" y="239716"/>
            <a:ext cx="9481719" cy="294753"/>
          </a:xfrm>
        </p:spPr>
        <p:txBody>
          <a:bodyPr/>
          <a:lstStyle/>
          <a:p>
            <a:r>
              <a:rPr lang="it-IT" dirty="0"/>
              <a:t>CONDIZIONI DI LAVORO NON POSITIVE PER LA MAGGIORANZA DEI MEDICI ITALIANI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A615CA0-84EA-3097-FB24-A795A2685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812632"/>
              </p:ext>
            </p:extLst>
          </p:nvPr>
        </p:nvGraphicFramePr>
        <p:xfrm>
          <a:off x="1196869" y="2102345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4D20A0EE-0F68-464A-70CC-ED2A3429E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DB39589-6608-87EC-4C67-AFBFEE48FAC8}"/>
              </a:ext>
            </a:extLst>
          </p:cNvPr>
          <p:cNvSpPr/>
          <p:nvPr/>
        </p:nvSpPr>
        <p:spPr>
          <a:xfrm>
            <a:off x="282742" y="6434712"/>
            <a:ext cx="2772000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Base=totale campione medici (200 casi)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8D99D6D-C02B-3BC0-AD82-4C3E13963CE3}"/>
              </a:ext>
            </a:extLst>
          </p:cNvPr>
          <p:cNvGraphicFramePr>
            <a:graphicFrameLocks noGrp="1"/>
          </p:cNvGraphicFramePr>
          <p:nvPr/>
        </p:nvGraphicFramePr>
        <p:xfrm>
          <a:off x="7073254" y="2120715"/>
          <a:ext cx="4783464" cy="3124950"/>
        </p:xfrm>
        <a:graphic>
          <a:graphicData uri="http://schemas.openxmlformats.org/drawingml/2006/table">
            <a:tbl>
              <a:tblPr/>
              <a:tblGrid>
                <a:gridCol w="1910704">
                  <a:extLst>
                    <a:ext uri="{9D8B030D-6E8A-4147-A177-3AD203B41FA5}">
                      <a16:colId xmlns:a16="http://schemas.microsoft.com/office/drawing/2014/main" val="972837097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3954044839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3889809829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2252351661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1573622106"/>
                    </a:ext>
                  </a:extLst>
                </a:gridCol>
              </a:tblGrid>
              <a:tr h="507883"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Ovest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 e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Isole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0389"/>
                  </a:ext>
                </a:extLst>
              </a:tr>
              <a:tr h="5213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Eccellenti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925269"/>
                  </a:ext>
                </a:extLst>
              </a:tr>
              <a:tr h="5213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342229"/>
                  </a:ext>
                </a:extLst>
              </a:tr>
              <a:tr h="5213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Mediocri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949617"/>
                  </a:ext>
                </a:extLst>
              </a:tr>
              <a:tr h="5213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Scadenti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286683"/>
                  </a:ext>
                </a:extLst>
              </a:tr>
              <a:tr h="5213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Molto scadenti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57180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20C373-DC9C-E118-479F-6B1D399420B8}"/>
              </a:ext>
            </a:extLst>
          </p:cNvPr>
          <p:cNvSpPr txBox="1"/>
          <p:nvPr/>
        </p:nvSpPr>
        <p:spPr>
          <a:xfrm>
            <a:off x="1720112" y="1294284"/>
            <a:ext cx="403758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MOLTO SCADENTI/SCADENTI/MEDIOCRI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199633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AC96-D824-27CE-8BFC-818E72248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3829C9F8-327B-77F0-BE92-1D32BE55AA9E}"/>
              </a:ext>
            </a:extLst>
          </p:cNvPr>
          <p:cNvSpPr/>
          <p:nvPr/>
        </p:nvSpPr>
        <p:spPr>
          <a:xfrm>
            <a:off x="1244501" y="1148184"/>
            <a:ext cx="10612217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 Quanto si sente supportato dalle strutture per le quali lavora? 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CACCCD-F7C7-EB32-17F4-9866ECA1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437" y="338425"/>
            <a:ext cx="8608416" cy="294753"/>
          </a:xfrm>
        </p:spPr>
        <p:txBody>
          <a:bodyPr/>
          <a:lstStyle/>
          <a:p>
            <a:r>
              <a:rPr lang="it-IT" dirty="0"/>
              <a:t>SOLO 1 MEDICO SU 4 SI SENTE SUPPORTATO DALLA STRUTTURA IN CUI LAVORA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29B3436-7E2D-6B2C-4D44-FD00F32AB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431960"/>
              </p:ext>
            </p:extLst>
          </p:nvPr>
        </p:nvGraphicFramePr>
        <p:xfrm>
          <a:off x="1145658" y="1807443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D649914F-C6D9-BAB8-9694-A3ED32B3A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D6CE087-8411-4803-7703-432219A05CFA}"/>
              </a:ext>
            </a:extLst>
          </p:cNvPr>
          <p:cNvSpPr/>
          <p:nvPr/>
        </p:nvSpPr>
        <p:spPr>
          <a:xfrm>
            <a:off x="282742" y="6434712"/>
            <a:ext cx="2772000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Base=totale campione medici (200 casi)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66C88B10-AA9B-DDD6-7A3C-126AB88D2E6C}"/>
              </a:ext>
            </a:extLst>
          </p:cNvPr>
          <p:cNvGraphicFramePr>
            <a:graphicFrameLocks noGrp="1"/>
          </p:cNvGraphicFramePr>
          <p:nvPr/>
        </p:nvGraphicFramePr>
        <p:xfrm>
          <a:off x="7261513" y="2537012"/>
          <a:ext cx="4783464" cy="2334295"/>
        </p:xfrm>
        <a:graphic>
          <a:graphicData uri="http://schemas.openxmlformats.org/drawingml/2006/table">
            <a:tbl>
              <a:tblPr/>
              <a:tblGrid>
                <a:gridCol w="1910704">
                  <a:extLst>
                    <a:ext uri="{9D8B030D-6E8A-4147-A177-3AD203B41FA5}">
                      <a16:colId xmlns:a16="http://schemas.microsoft.com/office/drawing/2014/main" val="972837097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3954044839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3889809829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2252351661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1573622106"/>
                    </a:ext>
                  </a:extLst>
                </a:gridCol>
              </a:tblGrid>
              <a:tr h="488811"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Ovest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 e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Isole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0389"/>
                  </a:ext>
                </a:extLst>
              </a:tr>
              <a:tr h="3632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925269"/>
                  </a:ext>
                </a:extLst>
              </a:tr>
              <a:tr h="3632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ABBASTANZA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342229"/>
                  </a:ext>
                </a:extLst>
              </a:tr>
              <a:tr h="3632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949617"/>
                  </a:ext>
                </a:extLst>
              </a:tr>
              <a:tr h="3632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NULLA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286683"/>
                  </a:ext>
                </a:extLst>
              </a:tr>
              <a:tr h="3632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SENZA OPINIONE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571807"/>
                  </a:ext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DA5B39FB-A6BD-F2F3-9E93-6605A0D91912}"/>
              </a:ext>
            </a:extLst>
          </p:cNvPr>
          <p:cNvSpPr/>
          <p:nvPr/>
        </p:nvSpPr>
        <p:spPr>
          <a:xfrm>
            <a:off x="4883643" y="3015448"/>
            <a:ext cx="2189611" cy="679726"/>
          </a:xfrm>
          <a:prstGeom prst="rect">
            <a:avLst/>
          </a:prstGeom>
          <a:solidFill>
            <a:srgbClr val="3ABD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ctr">
              <a:tabLst>
                <a:tab pos="625475" algn="l"/>
              </a:tabLst>
            </a:pPr>
            <a:r>
              <a:rPr lang="it-IT" dirty="0">
                <a:solidFill>
                  <a:schemeClr val="bg1"/>
                </a:solidFill>
                <a:latin typeface="Museo Sans 900" panose="02000000000000000000" pitchFamily="2" charset="77"/>
              </a:rPr>
              <a:t>SUPPORTATO</a:t>
            </a:r>
          </a:p>
          <a:p>
            <a:pPr marL="360363" algn="ctr">
              <a:tabLst>
                <a:tab pos="625475" algn="l"/>
              </a:tabLst>
            </a:pPr>
            <a:r>
              <a:rPr lang="it-IT" dirty="0">
                <a:solidFill>
                  <a:schemeClr val="bg1"/>
                </a:solidFill>
                <a:latin typeface="Museo Sans 900" panose="02000000000000000000" pitchFamily="2" charset="77"/>
              </a:rPr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388124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D3E3E-218D-3A1D-F1EB-2DA3EC322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D08E0B29-46C9-DB40-12F5-72C1F4AA8831}"/>
              </a:ext>
            </a:extLst>
          </p:cNvPr>
          <p:cNvSpPr/>
          <p:nvPr/>
        </p:nvSpPr>
        <p:spPr>
          <a:xfrm>
            <a:off x="1244501" y="1148184"/>
            <a:ext cx="10445475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 In che misura il suo datore di lavoro Le garantisce strutture di sicurezza anche in termini di violenza sul suo luogo di lavoro?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7DC0D9-22B9-FA50-979D-C52C3C4B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49" y="267027"/>
            <a:ext cx="10073577" cy="294753"/>
          </a:xfrm>
        </p:spPr>
        <p:txBody>
          <a:bodyPr/>
          <a:lstStyle/>
          <a:p>
            <a:r>
              <a:rPr lang="it-IT" dirty="0"/>
              <a:t>SOLO 1 MEDICO SU 4 SI SENTE AL SICURO SUL LUOGO DI LAVORO, ANCHE RISPETTO A EPISODI DI VIOLENZA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A4A3E094-BF01-06ED-89BF-8CF0F9DC8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571369"/>
              </p:ext>
            </p:extLst>
          </p:nvPr>
        </p:nvGraphicFramePr>
        <p:xfrm>
          <a:off x="1145658" y="1807443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A575200F-DC73-3472-7AE4-57EDA375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7ED6BDB-3A25-0019-7C49-D43FBCE94F7C}"/>
              </a:ext>
            </a:extLst>
          </p:cNvPr>
          <p:cNvSpPr/>
          <p:nvPr/>
        </p:nvSpPr>
        <p:spPr>
          <a:xfrm>
            <a:off x="282742" y="6434712"/>
            <a:ext cx="2772000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Base=totale campione medici (200 casi)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873D33C-E2FF-7C21-93E4-5834E4AC0A1B}"/>
              </a:ext>
            </a:extLst>
          </p:cNvPr>
          <p:cNvGraphicFramePr>
            <a:graphicFrameLocks noGrp="1"/>
          </p:cNvGraphicFramePr>
          <p:nvPr/>
        </p:nvGraphicFramePr>
        <p:xfrm>
          <a:off x="7261513" y="2537012"/>
          <a:ext cx="4783464" cy="2334295"/>
        </p:xfrm>
        <a:graphic>
          <a:graphicData uri="http://schemas.openxmlformats.org/drawingml/2006/table">
            <a:tbl>
              <a:tblPr/>
              <a:tblGrid>
                <a:gridCol w="1910704">
                  <a:extLst>
                    <a:ext uri="{9D8B030D-6E8A-4147-A177-3AD203B41FA5}">
                      <a16:colId xmlns:a16="http://schemas.microsoft.com/office/drawing/2014/main" val="972837097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3954044839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3889809829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2252351661"/>
                    </a:ext>
                  </a:extLst>
                </a:gridCol>
                <a:gridCol w="718190">
                  <a:extLst>
                    <a:ext uri="{9D8B030D-6E8A-4147-A177-3AD203B41FA5}">
                      <a16:colId xmlns:a16="http://schemas.microsoft.com/office/drawing/2014/main" val="1573622106"/>
                    </a:ext>
                  </a:extLst>
                </a:gridCol>
              </a:tblGrid>
              <a:tr h="488811"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Ovest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 e</a:t>
                      </a:r>
                      <a:b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Isole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0389"/>
                  </a:ext>
                </a:extLst>
              </a:tr>
              <a:tr h="3632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925269"/>
                  </a:ext>
                </a:extLst>
              </a:tr>
              <a:tr h="3632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ABBASTANZA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342229"/>
                  </a:ext>
                </a:extLst>
              </a:tr>
              <a:tr h="3632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949617"/>
                  </a:ext>
                </a:extLst>
              </a:tr>
              <a:tr h="3632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NULLA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286683"/>
                  </a:ext>
                </a:extLst>
              </a:tr>
              <a:tr h="3632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SENZA OPINIONE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571807"/>
                  </a:ext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1F8A26D2-1118-2422-9D91-48713A3E9414}"/>
              </a:ext>
            </a:extLst>
          </p:cNvPr>
          <p:cNvSpPr/>
          <p:nvPr/>
        </p:nvSpPr>
        <p:spPr>
          <a:xfrm>
            <a:off x="4883643" y="3015448"/>
            <a:ext cx="2189611" cy="929828"/>
          </a:xfrm>
          <a:prstGeom prst="rect">
            <a:avLst/>
          </a:prstGeom>
          <a:solidFill>
            <a:srgbClr val="3ABD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r">
              <a:tabLst>
                <a:tab pos="625475" algn="l"/>
              </a:tabLst>
            </a:pPr>
            <a:r>
              <a:rPr lang="it-IT" dirty="0">
                <a:solidFill>
                  <a:schemeClr val="bg1"/>
                </a:solidFill>
                <a:latin typeface="Museo Sans 900" panose="02000000000000000000" pitchFamily="2" charset="77"/>
              </a:rPr>
              <a:t>GARANTISCE SICUREZZA</a:t>
            </a:r>
          </a:p>
          <a:p>
            <a:pPr marL="360363" algn="r">
              <a:tabLst>
                <a:tab pos="625475" algn="l"/>
              </a:tabLst>
            </a:pPr>
            <a:r>
              <a:rPr lang="it-IT" dirty="0">
                <a:solidFill>
                  <a:schemeClr val="bg1"/>
                </a:solidFill>
                <a:latin typeface="Museo Sans 900" panose="02000000000000000000" pitchFamily="2" charset="77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40680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EAD08D1-DDE0-6670-E979-EDF6C194C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251" y="908050"/>
            <a:ext cx="900000" cy="90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7A9BADB-8754-8D81-3638-28F32CFECF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154" y="908050"/>
            <a:ext cx="900000" cy="9000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FF5711B-D2F5-5971-90CB-80B6128C5FBB}"/>
              </a:ext>
            </a:extLst>
          </p:cNvPr>
          <p:cNvSpPr txBox="1">
            <a:spLocks/>
          </p:cNvSpPr>
          <p:nvPr/>
        </p:nvSpPr>
        <p:spPr>
          <a:xfrm>
            <a:off x="7307149" y="1852337"/>
            <a:ext cx="4250173" cy="315332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sz="3500" b="0" i="0" kern="1200">
                <a:solidFill>
                  <a:schemeClr val="bg1"/>
                </a:solidFill>
                <a:latin typeface="Museo Sans 900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it-IT" dirty="0"/>
              <a:t>GRAZIE PER</a:t>
            </a:r>
            <a:br>
              <a:rPr lang="it-IT" dirty="0"/>
            </a:br>
            <a:r>
              <a:rPr lang="it-IT" dirty="0"/>
              <a:t>L’ATTENZIONE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79652C2-F102-8003-E15A-3CE3F9BF91E8}"/>
              </a:ext>
            </a:extLst>
          </p:cNvPr>
          <p:cNvSpPr/>
          <p:nvPr/>
        </p:nvSpPr>
        <p:spPr>
          <a:xfrm>
            <a:off x="881947" y="1806499"/>
            <a:ext cx="23760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955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2184" algn="ctr"/>
                <a:tab pos="6662640" algn="r"/>
              </a:tabLst>
              <a:defRPr/>
            </a:pPr>
            <a:r>
              <a:rPr kumimoji="0" lang="it-IT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Calibri" pitchFamily="34" charset="0"/>
                <a:cs typeface="Museo Sans 300"/>
              </a:rPr>
              <a:t>Via Benvenuto Cellini 2/A</a:t>
            </a:r>
          </a:p>
          <a:p>
            <a:pPr marL="0" marR="0" lvl="0" indent="0" algn="ctr" defTabSz="9955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2184" algn="ctr"/>
                <a:tab pos="6662640" algn="r"/>
              </a:tabLst>
              <a:defRPr/>
            </a:pPr>
            <a:r>
              <a:rPr kumimoji="0" lang="it-IT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Calibri" pitchFamily="34" charset="0"/>
                <a:cs typeface="Museo Sans 300"/>
              </a:rPr>
              <a:t>20129 Milano   </a:t>
            </a:r>
          </a:p>
          <a:p>
            <a:pPr marL="0" marR="0" lvl="0" indent="0" algn="ctr" defTabSz="9955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2184" algn="ctr"/>
                <a:tab pos="6662640" algn="r"/>
              </a:tabLst>
              <a:defRPr/>
            </a:pPr>
            <a:r>
              <a:rPr kumimoji="0" lang="it-IT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Calibri" pitchFamily="34" charset="0"/>
                <a:cs typeface="Museo Sans 300"/>
              </a:rPr>
              <a:t>t. +39 02 5412 3098 </a:t>
            </a:r>
            <a:endParaRPr kumimoji="0" lang="it-IT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B3A8F40-862B-C7A6-8B94-930A1929B12D}"/>
              </a:ext>
            </a:extLst>
          </p:cNvPr>
          <p:cNvSpPr/>
          <p:nvPr/>
        </p:nvSpPr>
        <p:spPr>
          <a:xfrm>
            <a:off x="3727154" y="1806499"/>
            <a:ext cx="23760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955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2184" algn="ctr"/>
                <a:tab pos="6662640" algn="r"/>
              </a:tabLst>
              <a:defRPr/>
            </a:pPr>
            <a:r>
              <a:rPr kumimoji="0" lang="it-IT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Calibri" pitchFamily="34" charset="0"/>
                <a:cs typeface="Museo Sans 300"/>
              </a:rPr>
              <a:t>Via di Ripetta 39</a:t>
            </a:r>
          </a:p>
          <a:p>
            <a:pPr marL="0" marR="0" lvl="0" indent="0" algn="ctr" defTabSz="9955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2184" algn="ctr"/>
                <a:tab pos="6662640" algn="r"/>
              </a:tabLst>
              <a:defRPr/>
            </a:pPr>
            <a:r>
              <a:rPr kumimoji="0" lang="it-IT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Calibri" pitchFamily="34" charset="0"/>
                <a:cs typeface="Museo Sans 300"/>
              </a:rPr>
              <a:t>00186 Roma  </a:t>
            </a:r>
          </a:p>
          <a:p>
            <a:pPr marL="0" marR="0" lvl="0" indent="0" algn="ctr" defTabSz="9955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2184" algn="ctr"/>
                <a:tab pos="6662640" algn="r"/>
              </a:tabLst>
              <a:defRPr/>
            </a:pPr>
            <a:r>
              <a:rPr kumimoji="0" lang="it-IT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Calibri" pitchFamily="34" charset="0"/>
                <a:cs typeface="Museo Sans 300"/>
              </a:rPr>
              <a:t>t. +39 06 3211 0003 </a:t>
            </a:r>
            <a:endParaRPr kumimoji="0" lang="it-IT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F6EFEB8-9BCA-4808-71B6-644C033C46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47" y="3215823"/>
            <a:ext cx="900000" cy="900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7EB1F34-6307-A462-1A18-4E04A4134842}"/>
              </a:ext>
            </a:extLst>
          </p:cNvPr>
          <p:cNvSpPr/>
          <p:nvPr/>
        </p:nvSpPr>
        <p:spPr>
          <a:xfrm>
            <a:off x="881947" y="4115823"/>
            <a:ext cx="23760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955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2184" algn="ctr"/>
                <a:tab pos="6662640" algn="r"/>
              </a:tabLst>
              <a:defRPr/>
            </a:pPr>
            <a:r>
              <a:rPr kumimoji="0" lang="it-IT" sz="160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Calibri" pitchFamily="34" charset="0"/>
                <a:cs typeface="Museo Sans 300"/>
              </a:rPr>
              <a:t>www.istitutopiepoli.it</a:t>
            </a:r>
            <a:r>
              <a:rPr kumimoji="0" lang="it-IT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Calibri" pitchFamily="34" charset="0"/>
                <a:cs typeface="Museo Sans 300"/>
              </a:rPr>
              <a:t>  </a:t>
            </a:r>
          </a:p>
          <a:p>
            <a:pPr marL="0" marR="0" lvl="0" indent="0" algn="ctr" defTabSz="9955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2184" algn="ctr"/>
                <a:tab pos="6662640" algn="r"/>
              </a:tabLst>
              <a:defRPr/>
            </a:pPr>
            <a:r>
              <a:rPr kumimoji="0" lang="it-IT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Calibri" pitchFamily="34" charset="0"/>
                <a:cs typeface="Museo Sans 300"/>
              </a:rPr>
              <a:t>istituto@istitutopiepoli.it  </a:t>
            </a:r>
          </a:p>
          <a:p>
            <a:pPr marL="0" marR="0" lvl="0" indent="0" algn="ctr" defTabSz="9955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2184" algn="ctr"/>
                <a:tab pos="6662640" algn="r"/>
              </a:tabLst>
              <a:defRPr/>
            </a:pPr>
            <a:r>
              <a:rPr kumimoji="0" lang="it-IT" sz="16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Calibri" pitchFamily="34" charset="0"/>
                <a:cs typeface="Museo Sans 300"/>
              </a:rPr>
              <a:t>P.IVA: 03779980964 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642883D0-3CAA-CA32-9FDB-0FE5ED612448}"/>
              </a:ext>
            </a:extLst>
          </p:cNvPr>
          <p:cNvGrpSpPr>
            <a:grpSpLocks noChangeAspect="1"/>
          </p:cNvGrpSpPr>
          <p:nvPr/>
        </p:nvGrpSpPr>
        <p:grpSpPr>
          <a:xfrm>
            <a:off x="3912212" y="3226222"/>
            <a:ext cx="2005885" cy="1559830"/>
            <a:chOff x="6999018" y="4267791"/>
            <a:chExt cx="1582158" cy="1230329"/>
          </a:xfrm>
        </p:grpSpPr>
        <p:pic>
          <p:nvPicPr>
            <p:cNvPr id="10" name="Immagine 9" descr="Research Alliance Logo RGB.jpg">
              <a:extLst>
                <a:ext uri="{FF2B5EF4-FFF2-40B4-BE49-F238E27FC236}">
                  <a16:creationId xmlns:a16="http://schemas.microsoft.com/office/drawing/2014/main" id="{39A41107-7B4B-DCF8-4312-F7A5FDEE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9018" y="4311502"/>
              <a:ext cx="1582158" cy="1186618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DBD184B-59C3-7566-71AB-D0C3B990BEDF}"/>
                </a:ext>
              </a:extLst>
            </p:cNvPr>
            <p:cNvSpPr txBox="1"/>
            <p:nvPr/>
          </p:nvSpPr>
          <p:spPr>
            <a:xfrm>
              <a:off x="7281311" y="4267791"/>
              <a:ext cx="942434" cy="21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    </a:t>
              </a:r>
              <a:r>
                <a:rPr kumimoji="0" lang="it-IT" sz="12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Member</a:t>
              </a:r>
              <a:r>
                <a:rPr kumimoji="0" lang="it-IT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of </a:t>
              </a: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7D0200F-2EC1-A09E-4039-29253A9CF96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57" y="5601361"/>
            <a:ext cx="24324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0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BAE5670B-2A40-0D40-A20E-BFFD7D55646F}"/>
              </a:ext>
            </a:extLst>
          </p:cNvPr>
          <p:cNvSpPr txBox="1">
            <a:spLocks/>
          </p:cNvSpPr>
          <p:nvPr/>
        </p:nvSpPr>
        <p:spPr>
          <a:xfrm>
            <a:off x="415463" y="1008993"/>
            <a:ext cx="11366633" cy="4897821"/>
          </a:xfrm>
          <a:prstGeom prst="rect">
            <a:avLst/>
          </a:prstGeom>
        </p:spPr>
        <p:txBody>
          <a:bodyPr vert="horz" lIns="83988" tIns="41994" rIns="83988" bIns="41994" rtlCol="0">
            <a:noAutofit/>
          </a:bodyPr>
          <a:lstStyle>
            <a:lvl1pPr marL="216000" indent="-216000" algn="l" defTabSz="73657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Blip>
                <a:blip r:embed="rId3"/>
              </a:buBlip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73657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73657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73657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73657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5572" indent="-184143" algn="l" defTabSz="736572" rtl="0" eaLnBrk="1" latinLnBrk="0" hangingPunct="1">
              <a:lnSpc>
                <a:spcPct val="90000"/>
              </a:lnSpc>
              <a:spcBef>
                <a:spcPts val="403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3858" indent="-184143" algn="l" defTabSz="736572" rtl="0" eaLnBrk="1" latinLnBrk="0" hangingPunct="1">
              <a:lnSpc>
                <a:spcPct val="90000"/>
              </a:lnSpc>
              <a:spcBef>
                <a:spcPts val="403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2144" indent="-184143" algn="l" defTabSz="736572" rtl="0" eaLnBrk="1" latinLnBrk="0" hangingPunct="1">
              <a:lnSpc>
                <a:spcPct val="90000"/>
              </a:lnSpc>
              <a:spcBef>
                <a:spcPts val="403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0429" indent="-184143" algn="l" defTabSz="736572" rtl="0" eaLnBrk="1" latinLnBrk="0" hangingPunct="1">
              <a:lnSpc>
                <a:spcPct val="90000"/>
              </a:lnSpc>
              <a:spcBef>
                <a:spcPts val="403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736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7EC3B9-BBB6-98DC-C7B4-3C3C03509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RISULTATI INDAGINE SU POPOLAZIONE</a:t>
            </a:r>
          </a:p>
        </p:txBody>
      </p:sp>
    </p:spTree>
    <p:extLst>
      <p:ext uri="{BB962C8B-B14F-4D97-AF65-F5344CB8AC3E}">
        <p14:creationId xmlns:p14="http://schemas.microsoft.com/office/powerpoint/2010/main" val="322921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6F2B9AF-0A14-FB2C-B069-51E75435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CAMPIONE POPOLAZIONE</a:t>
            </a:r>
          </a:p>
        </p:txBody>
      </p:sp>
      <p:pic>
        <p:nvPicPr>
          <p:cNvPr id="3" name="Immagine 2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A52C4506-A309-3EBF-D887-AB15BA109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  <p:sp>
        <p:nvSpPr>
          <p:cNvPr id="4" name="Rettangolo arrotondato 19">
            <a:extLst>
              <a:ext uri="{FF2B5EF4-FFF2-40B4-BE49-F238E27FC236}">
                <a16:creationId xmlns:a16="http://schemas.microsoft.com/office/drawing/2014/main" id="{29EF06EF-BA12-B3AC-F7C0-C961DF51EB49}"/>
              </a:ext>
            </a:extLst>
          </p:cNvPr>
          <p:cNvSpPr>
            <a:spLocks noChangeAspect="1"/>
          </p:cNvSpPr>
          <p:nvPr/>
        </p:nvSpPr>
        <p:spPr>
          <a:xfrm>
            <a:off x="2488595" y="2470344"/>
            <a:ext cx="501910" cy="746841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196" b="1" dirty="0">
                <a:latin typeface="Museo Sans 300" panose="02000000000000000000" pitchFamily="50" charset="0"/>
              </a:rPr>
              <a:t>Maschi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48%</a:t>
            </a:r>
          </a:p>
        </p:txBody>
      </p:sp>
      <p:sp>
        <p:nvSpPr>
          <p:cNvPr id="5" name="Rettangolo arrotondato 19">
            <a:extLst>
              <a:ext uri="{FF2B5EF4-FFF2-40B4-BE49-F238E27FC236}">
                <a16:creationId xmlns:a16="http://schemas.microsoft.com/office/drawing/2014/main" id="{BF027BA4-8219-DA23-0440-C17A666BE31D}"/>
              </a:ext>
            </a:extLst>
          </p:cNvPr>
          <p:cNvSpPr>
            <a:spLocks noChangeAspect="1"/>
          </p:cNvSpPr>
          <p:nvPr/>
        </p:nvSpPr>
        <p:spPr>
          <a:xfrm>
            <a:off x="3112523" y="2473715"/>
            <a:ext cx="656208" cy="760371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196" b="1" dirty="0">
                <a:latin typeface="Museo Sans 300" panose="02000000000000000000" pitchFamily="50" charset="0"/>
              </a:rPr>
              <a:t>Femmine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52%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C708454-5283-0CB7-A5E1-4F8E76117EAA}"/>
              </a:ext>
            </a:extLst>
          </p:cNvPr>
          <p:cNvSpPr/>
          <p:nvPr/>
        </p:nvSpPr>
        <p:spPr>
          <a:xfrm>
            <a:off x="2114196" y="965948"/>
            <a:ext cx="1993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Museo Sans 300" panose="02000000000000000000" pitchFamily="50" charset="0"/>
                <a:cs typeface="Arial" panose="020B0604020202020204" pitchFamily="34" charset="0"/>
              </a:rPr>
              <a:t>Genere</a:t>
            </a:r>
            <a:endParaRPr lang="it-IT" b="1" dirty="0">
              <a:latin typeface="Museo Sans 300" panose="02000000000000000000" pitchFamily="50" charset="0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F8AC3BF-81E3-760E-BDDF-07DF0AED55D3}"/>
              </a:ext>
            </a:extLst>
          </p:cNvPr>
          <p:cNvCxnSpPr>
            <a:cxnSpLocks/>
          </p:cNvCxnSpPr>
          <p:nvPr/>
        </p:nvCxnSpPr>
        <p:spPr>
          <a:xfrm>
            <a:off x="6096000" y="879562"/>
            <a:ext cx="0" cy="514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79A99BD-E95C-FB07-4D7C-AD55CAE027B5}"/>
              </a:ext>
            </a:extLst>
          </p:cNvPr>
          <p:cNvCxnSpPr>
            <a:cxnSpLocks/>
          </p:cNvCxnSpPr>
          <p:nvPr/>
        </p:nvCxnSpPr>
        <p:spPr>
          <a:xfrm>
            <a:off x="388188" y="3453562"/>
            <a:ext cx="11415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1CB2AAE-A223-394F-80B5-8A447B4C5A21}"/>
              </a:ext>
            </a:extLst>
          </p:cNvPr>
          <p:cNvGrpSpPr/>
          <p:nvPr/>
        </p:nvGrpSpPr>
        <p:grpSpPr>
          <a:xfrm>
            <a:off x="1404991" y="4455544"/>
            <a:ext cx="818401" cy="563809"/>
            <a:chOff x="2595563" y="4571993"/>
            <a:chExt cx="999307" cy="68843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E21ACBA7-554B-9F16-5897-FEECD246F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2"/>
            <a:stretch/>
          </p:blipFill>
          <p:spPr>
            <a:xfrm>
              <a:off x="2595563" y="4571993"/>
              <a:ext cx="459938" cy="688438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242A7B0-99CB-D4B5-611F-50D093EBD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9130" y="4618899"/>
              <a:ext cx="475740" cy="641532"/>
            </a:xfrm>
            <a:prstGeom prst="rect">
              <a:avLst/>
            </a:prstGeom>
          </p:spPr>
        </p:pic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C79182F-CC11-2575-B056-14015F25671E}"/>
              </a:ext>
            </a:extLst>
          </p:cNvPr>
          <p:cNvGrpSpPr/>
          <p:nvPr/>
        </p:nvGrpSpPr>
        <p:grpSpPr>
          <a:xfrm>
            <a:off x="2579221" y="4484988"/>
            <a:ext cx="932595" cy="534365"/>
            <a:chOff x="3072790" y="4630131"/>
            <a:chExt cx="1423756" cy="815794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A4E06E8-7564-CF19-303E-EA3C78DB5A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1148" y="4630131"/>
              <a:ext cx="685398" cy="815794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3379CF8F-38FF-FDBC-24A1-A23960EFA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6"/>
            <a:stretch/>
          </p:blipFill>
          <p:spPr>
            <a:xfrm>
              <a:off x="3072790" y="4666296"/>
              <a:ext cx="685398" cy="779629"/>
            </a:xfrm>
            <a:prstGeom prst="rect">
              <a:avLst/>
            </a:prstGeom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A7B80CB-D610-5EB1-6B2F-324517F28CC8}"/>
              </a:ext>
            </a:extLst>
          </p:cNvPr>
          <p:cNvGrpSpPr/>
          <p:nvPr/>
        </p:nvGrpSpPr>
        <p:grpSpPr>
          <a:xfrm>
            <a:off x="3867645" y="4485100"/>
            <a:ext cx="792784" cy="534253"/>
            <a:chOff x="5066662" y="4614139"/>
            <a:chExt cx="1210313" cy="815624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8B14641E-AB2E-DC47-0046-BA7EE8652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2"/>
            <a:stretch/>
          </p:blipFill>
          <p:spPr>
            <a:xfrm>
              <a:off x="5678460" y="4630131"/>
              <a:ext cx="598515" cy="799632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FCE896A3-5C35-831D-5698-5950A29065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6662" y="4614139"/>
              <a:ext cx="583128" cy="815624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405B77D-FB2C-B2A7-BBF5-BB77D56F1D8F}"/>
              </a:ext>
            </a:extLst>
          </p:cNvPr>
          <p:cNvGrpSpPr/>
          <p:nvPr/>
        </p:nvGrpSpPr>
        <p:grpSpPr>
          <a:xfrm>
            <a:off x="5016259" y="4416248"/>
            <a:ext cx="852420" cy="603105"/>
            <a:chOff x="6846163" y="4501058"/>
            <a:chExt cx="1301354" cy="920736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74B63251-122F-FDFD-067E-4C934C689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6163" y="4501058"/>
              <a:ext cx="606280" cy="920736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8699E93E-77A7-EE98-084A-51B10D6F5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4830" y="4588482"/>
              <a:ext cx="612687" cy="833312"/>
            </a:xfrm>
            <a:prstGeom prst="rect">
              <a:avLst/>
            </a:prstGeom>
          </p:spPr>
        </p:pic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8733810B-0823-3141-7581-4903EA48F96A}"/>
              </a:ext>
            </a:extLst>
          </p:cNvPr>
          <p:cNvSpPr/>
          <p:nvPr/>
        </p:nvSpPr>
        <p:spPr>
          <a:xfrm>
            <a:off x="2279218" y="3747834"/>
            <a:ext cx="1573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Museo Sans 300" panose="02000000000000000000" pitchFamily="50" charset="0"/>
                <a:cs typeface="Arial" panose="020B0604020202020204" pitchFamily="34" charset="0"/>
              </a:rPr>
              <a:t>Classe d'età</a:t>
            </a:r>
            <a:endParaRPr lang="it-IT" b="1" dirty="0">
              <a:latin typeface="Museo Sans 300" panose="02000000000000000000" pitchFamily="50" charset="0"/>
            </a:endParaRPr>
          </a:p>
        </p:txBody>
      </p:sp>
      <p:sp>
        <p:nvSpPr>
          <p:cNvPr id="23" name="Rettangolo arrotondato 19">
            <a:extLst>
              <a:ext uri="{FF2B5EF4-FFF2-40B4-BE49-F238E27FC236}">
                <a16:creationId xmlns:a16="http://schemas.microsoft.com/office/drawing/2014/main" id="{63EB724E-81D8-0BC3-4804-4156BE462933}"/>
              </a:ext>
            </a:extLst>
          </p:cNvPr>
          <p:cNvSpPr>
            <a:spLocks noChangeAspect="1"/>
          </p:cNvSpPr>
          <p:nvPr/>
        </p:nvSpPr>
        <p:spPr>
          <a:xfrm>
            <a:off x="1474321" y="5024085"/>
            <a:ext cx="684585" cy="742874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100" b="1" dirty="0">
                <a:latin typeface="Museo Sans 300" panose="02000000000000000000" pitchFamily="50" charset="0"/>
              </a:rPr>
              <a:t>25-34 anni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14%</a:t>
            </a:r>
          </a:p>
        </p:txBody>
      </p:sp>
      <p:sp>
        <p:nvSpPr>
          <p:cNvPr id="24" name="Rettangolo arrotondato 19">
            <a:extLst>
              <a:ext uri="{FF2B5EF4-FFF2-40B4-BE49-F238E27FC236}">
                <a16:creationId xmlns:a16="http://schemas.microsoft.com/office/drawing/2014/main" id="{6617C810-D38F-A32B-E3E4-DC54F97832AA}"/>
              </a:ext>
            </a:extLst>
          </p:cNvPr>
          <p:cNvSpPr>
            <a:spLocks noChangeAspect="1"/>
          </p:cNvSpPr>
          <p:nvPr/>
        </p:nvSpPr>
        <p:spPr>
          <a:xfrm>
            <a:off x="3914018" y="5024085"/>
            <a:ext cx="684585" cy="742874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100" b="1" dirty="0">
                <a:latin typeface="Museo Sans 300" panose="02000000000000000000" pitchFamily="50" charset="0"/>
              </a:rPr>
              <a:t>45-54 anni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18%</a:t>
            </a:r>
          </a:p>
        </p:txBody>
      </p:sp>
      <p:sp>
        <p:nvSpPr>
          <p:cNvPr id="25" name="Rettangolo arrotondato 19">
            <a:extLst>
              <a:ext uri="{FF2B5EF4-FFF2-40B4-BE49-F238E27FC236}">
                <a16:creationId xmlns:a16="http://schemas.microsoft.com/office/drawing/2014/main" id="{17FD0E30-4A3B-E40E-F4A3-DCCEA854D34F}"/>
              </a:ext>
            </a:extLst>
          </p:cNvPr>
          <p:cNvSpPr>
            <a:spLocks noChangeAspect="1"/>
          </p:cNvSpPr>
          <p:nvPr/>
        </p:nvSpPr>
        <p:spPr>
          <a:xfrm>
            <a:off x="5003702" y="5020171"/>
            <a:ext cx="831187" cy="749425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100" b="1" dirty="0">
                <a:latin typeface="Museo Sans 300" panose="02000000000000000000" pitchFamily="50" charset="0"/>
              </a:rPr>
              <a:t>Oltre 54 anni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39%</a:t>
            </a:r>
          </a:p>
        </p:txBody>
      </p:sp>
      <p:sp>
        <p:nvSpPr>
          <p:cNvPr id="26" name="Rettangolo arrotondato 19">
            <a:extLst>
              <a:ext uri="{FF2B5EF4-FFF2-40B4-BE49-F238E27FC236}">
                <a16:creationId xmlns:a16="http://schemas.microsoft.com/office/drawing/2014/main" id="{32B510D5-0723-959F-18C7-332718B4AADE}"/>
              </a:ext>
            </a:extLst>
          </p:cNvPr>
          <p:cNvSpPr>
            <a:spLocks noChangeAspect="1"/>
          </p:cNvSpPr>
          <p:nvPr/>
        </p:nvSpPr>
        <p:spPr>
          <a:xfrm>
            <a:off x="2615908" y="5021235"/>
            <a:ext cx="812019" cy="748574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100" b="1" dirty="0">
                <a:latin typeface="Museo Sans 300" panose="02000000000000000000" pitchFamily="50" charset="0"/>
              </a:rPr>
              <a:t>35-44 anni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19%</a:t>
            </a:r>
          </a:p>
        </p:txBody>
      </p:sp>
      <p:pic>
        <p:nvPicPr>
          <p:cNvPr id="27" name="Immagine 26" descr="italy.png">
            <a:extLst>
              <a:ext uri="{FF2B5EF4-FFF2-40B4-BE49-F238E27FC236}">
                <a16:creationId xmlns:a16="http://schemas.microsoft.com/office/drawing/2014/main" id="{46B5DB12-8A0D-D131-0F3F-CC22B98C3C4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4519"/>
          <a:stretch/>
        </p:blipFill>
        <p:spPr>
          <a:xfrm>
            <a:off x="6949102" y="1491323"/>
            <a:ext cx="1027603" cy="1074046"/>
          </a:xfrm>
          <a:prstGeom prst="rect">
            <a:avLst/>
          </a:prstGeom>
        </p:spPr>
      </p:pic>
      <p:pic>
        <p:nvPicPr>
          <p:cNvPr id="28" name="Immagine 27" descr="italy.png">
            <a:extLst>
              <a:ext uri="{FF2B5EF4-FFF2-40B4-BE49-F238E27FC236}">
                <a16:creationId xmlns:a16="http://schemas.microsoft.com/office/drawing/2014/main" id="{6741CC6F-C175-DE47-2E31-6817065FD09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4519"/>
          <a:stretch/>
        </p:blipFill>
        <p:spPr>
          <a:xfrm>
            <a:off x="8571051" y="1491323"/>
            <a:ext cx="1027603" cy="1074046"/>
          </a:xfrm>
          <a:prstGeom prst="rect">
            <a:avLst/>
          </a:prstGeom>
        </p:spPr>
      </p:pic>
      <p:pic>
        <p:nvPicPr>
          <p:cNvPr id="59" name="Immagine 58" descr="italy.png">
            <a:extLst>
              <a:ext uri="{FF2B5EF4-FFF2-40B4-BE49-F238E27FC236}">
                <a16:creationId xmlns:a16="http://schemas.microsoft.com/office/drawing/2014/main" id="{7FBAB8D6-0A0E-DEB7-5E1D-12B92B92BB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4519"/>
          <a:stretch/>
        </p:blipFill>
        <p:spPr>
          <a:xfrm>
            <a:off x="10192999" y="1491323"/>
            <a:ext cx="1027603" cy="1074046"/>
          </a:xfrm>
          <a:prstGeom prst="rect">
            <a:avLst/>
          </a:prstGeom>
        </p:spPr>
      </p:pic>
      <p:sp>
        <p:nvSpPr>
          <p:cNvPr id="60" name="Rettangolo 59">
            <a:extLst>
              <a:ext uri="{FF2B5EF4-FFF2-40B4-BE49-F238E27FC236}">
                <a16:creationId xmlns:a16="http://schemas.microsoft.com/office/drawing/2014/main" id="{09942072-6800-C675-4CF4-D94FC2286ABF}"/>
              </a:ext>
            </a:extLst>
          </p:cNvPr>
          <p:cNvSpPr/>
          <p:nvPr/>
        </p:nvSpPr>
        <p:spPr>
          <a:xfrm>
            <a:off x="8053078" y="971065"/>
            <a:ext cx="1993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Museo Sans 300" panose="02000000000000000000" pitchFamily="50" charset="0"/>
                <a:cs typeface="Arial" panose="020B0604020202020204" pitchFamily="34" charset="0"/>
              </a:rPr>
              <a:t>Area geografica</a:t>
            </a:r>
            <a:endParaRPr lang="it-IT" b="1" dirty="0">
              <a:latin typeface="Museo Sans 300" panose="02000000000000000000" pitchFamily="50" charset="0"/>
            </a:endParaRPr>
          </a:p>
        </p:txBody>
      </p:sp>
      <p:sp>
        <p:nvSpPr>
          <p:cNvPr id="61" name="Rettangolo arrotondato 19">
            <a:extLst>
              <a:ext uri="{FF2B5EF4-FFF2-40B4-BE49-F238E27FC236}">
                <a16:creationId xmlns:a16="http://schemas.microsoft.com/office/drawing/2014/main" id="{8F37E292-E3F8-E848-6A01-C713F0F4CF77}"/>
              </a:ext>
            </a:extLst>
          </p:cNvPr>
          <p:cNvSpPr>
            <a:spLocks noChangeAspect="1"/>
          </p:cNvSpPr>
          <p:nvPr/>
        </p:nvSpPr>
        <p:spPr>
          <a:xfrm>
            <a:off x="7239438" y="2538583"/>
            <a:ext cx="446932" cy="739262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196" b="1" dirty="0">
                <a:latin typeface="Museo Sans 300" panose="02000000000000000000" pitchFamily="50" charset="0"/>
              </a:rPr>
              <a:t>Nord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45%</a:t>
            </a:r>
          </a:p>
        </p:txBody>
      </p:sp>
      <p:sp>
        <p:nvSpPr>
          <p:cNvPr id="62" name="Rettangolo arrotondato 19">
            <a:extLst>
              <a:ext uri="{FF2B5EF4-FFF2-40B4-BE49-F238E27FC236}">
                <a16:creationId xmlns:a16="http://schemas.microsoft.com/office/drawing/2014/main" id="{6BE514AD-C06E-4303-B9A9-4FE3CC0BAEEA}"/>
              </a:ext>
            </a:extLst>
          </p:cNvPr>
          <p:cNvSpPr>
            <a:spLocks noChangeAspect="1"/>
          </p:cNvSpPr>
          <p:nvPr/>
        </p:nvSpPr>
        <p:spPr>
          <a:xfrm>
            <a:off x="8801088" y="2539193"/>
            <a:ext cx="567531" cy="746019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196" b="1" dirty="0">
                <a:latin typeface="Museo Sans 300" panose="02000000000000000000" pitchFamily="50" charset="0"/>
              </a:rPr>
              <a:t>Centro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19%</a:t>
            </a:r>
          </a:p>
        </p:txBody>
      </p:sp>
      <p:sp>
        <p:nvSpPr>
          <p:cNvPr id="63" name="Rettangolo arrotondato 19">
            <a:extLst>
              <a:ext uri="{FF2B5EF4-FFF2-40B4-BE49-F238E27FC236}">
                <a16:creationId xmlns:a16="http://schemas.microsoft.com/office/drawing/2014/main" id="{CE8D409B-FD5C-4817-7F1A-D23B9F6416A6}"/>
              </a:ext>
            </a:extLst>
          </p:cNvPr>
          <p:cNvSpPr>
            <a:spLocks noChangeAspect="1"/>
          </p:cNvSpPr>
          <p:nvPr/>
        </p:nvSpPr>
        <p:spPr>
          <a:xfrm>
            <a:off x="10483334" y="2538583"/>
            <a:ext cx="446932" cy="739262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196" b="1" dirty="0">
                <a:latin typeface="Museo Sans 300" panose="02000000000000000000" pitchFamily="50" charset="0"/>
              </a:rPr>
              <a:t>Sud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36%</a:t>
            </a:r>
          </a:p>
        </p:txBody>
      </p:sp>
      <p:pic>
        <p:nvPicPr>
          <p:cNvPr id="64" name="Immagine 63" descr="italy.png">
            <a:extLst>
              <a:ext uri="{FF2B5EF4-FFF2-40B4-BE49-F238E27FC236}">
                <a16:creationId xmlns:a16="http://schemas.microsoft.com/office/drawing/2014/main" id="{FA4BBF12-6649-30B9-D87F-D99068E8555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08"/>
          <a:stretch/>
        </p:blipFill>
        <p:spPr>
          <a:xfrm>
            <a:off x="6950929" y="1488000"/>
            <a:ext cx="1027603" cy="345194"/>
          </a:xfrm>
          <a:prstGeom prst="rect">
            <a:avLst/>
          </a:prstGeom>
        </p:spPr>
      </p:pic>
      <p:pic>
        <p:nvPicPr>
          <p:cNvPr id="65" name="Immagine 64" descr="italy.png">
            <a:extLst>
              <a:ext uri="{FF2B5EF4-FFF2-40B4-BE49-F238E27FC236}">
                <a16:creationId xmlns:a16="http://schemas.microsoft.com/office/drawing/2014/main" id="{DDFF2681-6740-515A-6693-E8575005A4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693" b="46955"/>
          <a:stretch/>
        </p:blipFill>
        <p:spPr>
          <a:xfrm>
            <a:off x="8566694" y="1833194"/>
            <a:ext cx="1027603" cy="198860"/>
          </a:xfrm>
          <a:prstGeom prst="rect">
            <a:avLst/>
          </a:prstGeom>
        </p:spPr>
      </p:pic>
      <p:pic>
        <p:nvPicPr>
          <p:cNvPr id="66" name="Immagine 65" descr="italy.png">
            <a:extLst>
              <a:ext uri="{FF2B5EF4-FFF2-40B4-BE49-F238E27FC236}">
                <a16:creationId xmlns:a16="http://schemas.microsoft.com/office/drawing/2014/main" id="{32F94FCF-61F7-E364-83C6-78DE1FBE38B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197" b="-4519"/>
          <a:stretch/>
        </p:blipFill>
        <p:spPr>
          <a:xfrm>
            <a:off x="10191579" y="2027291"/>
            <a:ext cx="1027603" cy="537666"/>
          </a:xfrm>
          <a:prstGeom prst="rect">
            <a:avLst/>
          </a:prstGeom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AF50C4CC-E42B-DA3B-91D2-4D3BDC0CF07A}"/>
              </a:ext>
            </a:extLst>
          </p:cNvPr>
          <p:cNvSpPr txBox="1"/>
          <p:nvPr/>
        </p:nvSpPr>
        <p:spPr>
          <a:xfrm>
            <a:off x="8226800" y="3769159"/>
            <a:ext cx="206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Museo Sans 300" panose="02000000000000000000" pitchFamily="50" charset="0"/>
                <a:cs typeface="Arial" panose="020B0604020202020204" pitchFamily="34" charset="0"/>
              </a:rPr>
              <a:t>Ampiezza centro</a:t>
            </a:r>
          </a:p>
        </p:txBody>
      </p:sp>
      <p:pic>
        <p:nvPicPr>
          <p:cNvPr id="68" name="Immagine 67">
            <a:extLst>
              <a:ext uri="{FF2B5EF4-FFF2-40B4-BE49-F238E27FC236}">
                <a16:creationId xmlns:a16="http://schemas.microsoft.com/office/drawing/2014/main" id="{96CD14F2-7989-2111-0532-7772AE30291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6255" y="4600784"/>
            <a:ext cx="892942" cy="468739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80D373F3-845A-ADE9-E73F-A4D377FC7EB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9636" y="4600784"/>
            <a:ext cx="965458" cy="466561"/>
          </a:xfrm>
          <a:prstGeom prst="rect">
            <a:avLst/>
          </a:prstGeom>
        </p:spPr>
      </p:pic>
      <p:sp>
        <p:nvSpPr>
          <p:cNvPr id="70" name="Rettangolo arrotondato 19">
            <a:extLst>
              <a:ext uri="{FF2B5EF4-FFF2-40B4-BE49-F238E27FC236}">
                <a16:creationId xmlns:a16="http://schemas.microsoft.com/office/drawing/2014/main" id="{6B780BA3-06FA-1EEB-7F76-FC18AE58B25F}"/>
              </a:ext>
            </a:extLst>
          </p:cNvPr>
          <p:cNvSpPr>
            <a:spLocks noChangeAspect="1"/>
          </p:cNvSpPr>
          <p:nvPr/>
        </p:nvSpPr>
        <p:spPr>
          <a:xfrm>
            <a:off x="9483526" y="5101907"/>
            <a:ext cx="1117678" cy="654931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/>
            <a:r>
              <a:rPr lang="it-IT" sz="1100" b="1" dirty="0">
                <a:latin typeface="Museo Sans 300" panose="02000000000000000000" pitchFamily="50" charset="0"/>
              </a:rPr>
              <a:t>30-100.000 ab.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20%</a:t>
            </a:r>
          </a:p>
        </p:txBody>
      </p:sp>
      <p:sp>
        <p:nvSpPr>
          <p:cNvPr id="71" name="Rettangolo arrotondato 19">
            <a:extLst>
              <a:ext uri="{FF2B5EF4-FFF2-40B4-BE49-F238E27FC236}">
                <a16:creationId xmlns:a16="http://schemas.microsoft.com/office/drawing/2014/main" id="{E8131902-1033-B2F5-F645-F126B5EC1F66}"/>
              </a:ext>
            </a:extLst>
          </p:cNvPr>
          <p:cNvSpPr>
            <a:spLocks noChangeAspect="1"/>
          </p:cNvSpPr>
          <p:nvPr/>
        </p:nvSpPr>
        <p:spPr>
          <a:xfrm>
            <a:off x="10815893" y="5101907"/>
            <a:ext cx="1253666" cy="654931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/>
            <a:r>
              <a:rPr lang="it-IT" sz="1100" b="1" dirty="0">
                <a:latin typeface="Museo Sans 300" panose="02000000000000000000" pitchFamily="50" charset="0"/>
              </a:rPr>
              <a:t>Oltre 100.000 ab.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25%</a:t>
            </a: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0766D60D-5B21-D157-1E56-79661A42FCE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279" y="4600784"/>
            <a:ext cx="1175500" cy="494292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id="{2236287B-C8E6-C19E-3B88-8908F96158E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0766" y="4600784"/>
            <a:ext cx="1141862" cy="443343"/>
          </a:xfrm>
          <a:prstGeom prst="rect">
            <a:avLst/>
          </a:prstGeom>
        </p:spPr>
      </p:pic>
      <p:sp>
        <p:nvSpPr>
          <p:cNvPr id="74" name="Rettangolo arrotondato 19">
            <a:extLst>
              <a:ext uri="{FF2B5EF4-FFF2-40B4-BE49-F238E27FC236}">
                <a16:creationId xmlns:a16="http://schemas.microsoft.com/office/drawing/2014/main" id="{2FBDB37B-1148-B2E8-F6F4-4A8BD8A174D1}"/>
              </a:ext>
            </a:extLst>
          </p:cNvPr>
          <p:cNvSpPr>
            <a:spLocks noChangeAspect="1"/>
          </p:cNvSpPr>
          <p:nvPr/>
        </p:nvSpPr>
        <p:spPr>
          <a:xfrm>
            <a:off x="8041195" y="5101907"/>
            <a:ext cx="1021004" cy="654931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/>
            <a:r>
              <a:rPr lang="it-IT" sz="1100" b="1" dirty="0">
                <a:latin typeface="Museo Sans 300" panose="02000000000000000000" pitchFamily="50" charset="0"/>
              </a:rPr>
              <a:t>10-30.000 ab.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22%</a:t>
            </a:r>
          </a:p>
        </p:txBody>
      </p:sp>
      <p:sp>
        <p:nvSpPr>
          <p:cNvPr id="75" name="Rettangolo arrotondato 19">
            <a:extLst>
              <a:ext uri="{FF2B5EF4-FFF2-40B4-BE49-F238E27FC236}">
                <a16:creationId xmlns:a16="http://schemas.microsoft.com/office/drawing/2014/main" id="{BD231977-C126-A705-335B-29F60D364D01}"/>
              </a:ext>
            </a:extLst>
          </p:cNvPr>
          <p:cNvSpPr>
            <a:spLocks noChangeAspect="1"/>
          </p:cNvSpPr>
          <p:nvPr/>
        </p:nvSpPr>
        <p:spPr>
          <a:xfrm>
            <a:off x="6353641" y="5101907"/>
            <a:ext cx="1226779" cy="654931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/>
            <a:r>
              <a:rPr lang="it-IT" sz="1100" b="1" dirty="0">
                <a:latin typeface="Museo Sans 300" panose="02000000000000000000" pitchFamily="50" charset="0"/>
              </a:rPr>
              <a:t>Fino a 10.000 ab.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33%</a:t>
            </a:r>
          </a:p>
        </p:txBody>
      </p: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8254E129-23DF-F701-4420-43CB73A4126C}"/>
              </a:ext>
            </a:extLst>
          </p:cNvPr>
          <p:cNvGrpSpPr/>
          <p:nvPr/>
        </p:nvGrpSpPr>
        <p:grpSpPr>
          <a:xfrm>
            <a:off x="217687" y="4493959"/>
            <a:ext cx="831475" cy="525394"/>
            <a:chOff x="618854" y="2956656"/>
            <a:chExt cx="1704529" cy="1077061"/>
          </a:xfrm>
        </p:grpSpPr>
        <p:pic>
          <p:nvPicPr>
            <p:cNvPr id="77" name="Immagine 76">
              <a:extLst>
                <a:ext uri="{FF2B5EF4-FFF2-40B4-BE49-F238E27FC236}">
                  <a16:creationId xmlns:a16="http://schemas.microsoft.com/office/drawing/2014/main" id="{6B14E03F-49D1-E4F5-404A-5E8C13B9BB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1" t="72933" r="66564"/>
            <a:stretch/>
          </p:blipFill>
          <p:spPr>
            <a:xfrm>
              <a:off x="1461067" y="2974933"/>
              <a:ext cx="862316" cy="1058784"/>
            </a:xfrm>
            <a:prstGeom prst="rect">
              <a:avLst/>
            </a:prstGeom>
          </p:spPr>
        </p:pic>
        <p:pic>
          <p:nvPicPr>
            <p:cNvPr id="78" name="Immagine 77">
              <a:extLst>
                <a:ext uri="{FF2B5EF4-FFF2-40B4-BE49-F238E27FC236}">
                  <a16:creationId xmlns:a16="http://schemas.microsoft.com/office/drawing/2014/main" id="{B0E049E1-06E5-422B-2C00-39F5080A9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1" t="32196" r="66564" b="40269"/>
            <a:stretch/>
          </p:blipFill>
          <p:spPr>
            <a:xfrm>
              <a:off x="618854" y="2956656"/>
              <a:ext cx="862316" cy="1077061"/>
            </a:xfrm>
            <a:prstGeom prst="rect">
              <a:avLst/>
            </a:prstGeom>
          </p:spPr>
        </p:pic>
      </p:grpSp>
      <p:sp>
        <p:nvSpPr>
          <p:cNvPr id="79" name="Rettangolo arrotondato 19">
            <a:extLst>
              <a:ext uri="{FF2B5EF4-FFF2-40B4-BE49-F238E27FC236}">
                <a16:creationId xmlns:a16="http://schemas.microsoft.com/office/drawing/2014/main" id="{BF1D6714-181D-E037-7A3D-F63DCD4AF22C}"/>
              </a:ext>
            </a:extLst>
          </p:cNvPr>
          <p:cNvSpPr>
            <a:spLocks noChangeAspect="1"/>
          </p:cNvSpPr>
          <p:nvPr/>
        </p:nvSpPr>
        <p:spPr>
          <a:xfrm>
            <a:off x="199179" y="5016878"/>
            <a:ext cx="805179" cy="748574"/>
          </a:xfrm>
          <a:prstGeom prst="round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100" b="1" dirty="0">
                <a:latin typeface="Museo Sans 300" panose="02000000000000000000" pitchFamily="50" charset="0"/>
              </a:rPr>
              <a:t>18-24 anni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b="1" dirty="0">
                <a:latin typeface="Museo Sans 300" panose="02000000000000000000" pitchFamily="50" charset="0"/>
              </a:rPr>
              <a:t>10%</a:t>
            </a:r>
          </a:p>
        </p:txBody>
      </p:sp>
      <p:pic>
        <p:nvPicPr>
          <p:cNvPr id="80" name="Immagine 79">
            <a:extLst>
              <a:ext uri="{FF2B5EF4-FFF2-40B4-BE49-F238E27FC236}">
                <a16:creationId xmlns:a16="http://schemas.microsoft.com/office/drawing/2014/main" id="{67BD75E3-CEC6-672E-AB38-ABD77769A9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96661" y="1248129"/>
            <a:ext cx="2585660" cy="1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o 3">
            <a:extLst>
              <a:ext uri="{FF2B5EF4-FFF2-40B4-BE49-F238E27FC236}">
                <a16:creationId xmlns:a16="http://schemas.microsoft.com/office/drawing/2014/main" id="{D7DF737B-FA75-68FA-C31C-81FBCFC353E4}"/>
              </a:ext>
            </a:extLst>
          </p:cNvPr>
          <p:cNvSpPr/>
          <p:nvPr/>
        </p:nvSpPr>
        <p:spPr>
          <a:xfrm rot="20937065">
            <a:off x="3906446" y="2255926"/>
            <a:ext cx="2333311" cy="2487779"/>
          </a:xfrm>
          <a:prstGeom prst="arc">
            <a:avLst>
              <a:gd name="adj1" fmla="val 16200000"/>
              <a:gd name="adj2" fmla="val 4146851"/>
            </a:avLst>
          </a:prstGeom>
          <a:ln>
            <a:solidFill>
              <a:srgbClr val="3AB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93D6569-E14A-44F7-896E-E61AE2332E82}"/>
              </a:ext>
            </a:extLst>
          </p:cNvPr>
          <p:cNvSpPr/>
          <p:nvPr/>
        </p:nvSpPr>
        <p:spPr>
          <a:xfrm>
            <a:off x="1244501" y="1148184"/>
            <a:ext cx="10612217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In generale, quanta fiducia ha nel sistema sanitario pubblico italiano? 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CE7AC0-56DD-409E-BB6C-384392C9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31" y="254209"/>
            <a:ext cx="10073577" cy="294753"/>
          </a:xfrm>
        </p:spPr>
        <p:txBody>
          <a:bodyPr/>
          <a:lstStyle/>
          <a:p>
            <a:r>
              <a:rPr lang="it-IT" dirty="0"/>
              <a:t>LA MAGGIORANZA DEGLI ITALIANI HA FIDUCIA NEL SISTEMA SANITARIO</a:t>
            </a:r>
            <a:br>
              <a:rPr lang="it-IT" dirty="0"/>
            </a:br>
            <a:r>
              <a:rPr lang="it-IT" dirty="0"/>
              <a:t>MA AL SUD PREVALE LA SFIDUCIA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A615CA0-84EA-3097-FB24-A795A2685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441534"/>
              </p:ext>
            </p:extLst>
          </p:nvPr>
        </p:nvGraphicFramePr>
        <p:xfrm>
          <a:off x="1177742" y="1786745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D095042E-66A9-2820-D41E-A0B195589F25}"/>
              </a:ext>
            </a:extLst>
          </p:cNvPr>
          <p:cNvSpPr/>
          <p:nvPr/>
        </p:nvSpPr>
        <p:spPr>
          <a:xfrm>
            <a:off x="7447548" y="1822842"/>
            <a:ext cx="2779294" cy="679726"/>
          </a:xfrm>
          <a:prstGeom prst="rect">
            <a:avLst/>
          </a:prstGeom>
          <a:solidFill>
            <a:srgbClr val="3ABD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ctr">
              <a:tabLst>
                <a:tab pos="625475" algn="l"/>
              </a:tabLst>
            </a:pPr>
            <a:r>
              <a:rPr lang="it-IT" dirty="0">
                <a:solidFill>
                  <a:schemeClr val="bg1"/>
                </a:solidFill>
                <a:latin typeface="Museo Sans 900" panose="02000000000000000000" pitchFamily="2" charset="77"/>
              </a:rPr>
              <a:t>FIDUCIA</a:t>
            </a:r>
          </a:p>
          <a:p>
            <a:pPr marL="360363" algn="ctr">
              <a:tabLst>
                <a:tab pos="625475" algn="l"/>
              </a:tabLst>
            </a:pPr>
            <a:r>
              <a:rPr lang="it-IT" dirty="0">
                <a:solidFill>
                  <a:schemeClr val="bg1"/>
                </a:solidFill>
                <a:latin typeface="Museo Sans 900" panose="02000000000000000000" pitchFamily="2" charset="77"/>
              </a:rPr>
              <a:t>56%</a:t>
            </a:r>
          </a:p>
        </p:txBody>
      </p:sp>
      <p:pic>
        <p:nvPicPr>
          <p:cNvPr id="9" name="Elemento grafico 8" descr="Segna Pollice su contorno">
            <a:extLst>
              <a:ext uri="{FF2B5EF4-FFF2-40B4-BE49-F238E27FC236}">
                <a16:creationId xmlns:a16="http://schemas.microsoft.com/office/drawing/2014/main" id="{7CF05D94-8F24-CA6B-BD78-F0634753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9474" y="1786745"/>
            <a:ext cx="749967" cy="749967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19B83C88-3FD5-9F89-D68D-8EE926BE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88260"/>
              </p:ext>
            </p:extLst>
          </p:nvPr>
        </p:nvGraphicFramePr>
        <p:xfrm>
          <a:off x="7447548" y="2683043"/>
          <a:ext cx="2779294" cy="3332745"/>
        </p:xfrm>
        <a:graphic>
          <a:graphicData uri="http://schemas.openxmlformats.org/drawingml/2006/table">
            <a:tbl>
              <a:tblPr/>
              <a:tblGrid>
                <a:gridCol w="1874172">
                  <a:extLst>
                    <a:ext uri="{9D8B030D-6E8A-4147-A177-3AD203B41FA5}">
                      <a16:colId xmlns:a16="http://schemas.microsoft.com/office/drawing/2014/main" val="3114758085"/>
                    </a:ext>
                  </a:extLst>
                </a:gridCol>
                <a:gridCol w="905122">
                  <a:extLst>
                    <a:ext uri="{9D8B030D-6E8A-4147-A177-3AD203B41FA5}">
                      <a16:colId xmlns:a16="http://schemas.microsoft.com/office/drawing/2014/main" val="1939205587"/>
                    </a:ext>
                  </a:extLst>
                </a:gridCol>
              </a:tblGrid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4150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01463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 a 34 anni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23041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03319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Oltre 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50903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Ovest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07485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2196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54644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 Isole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6907"/>
                  </a:ext>
                </a:extLst>
              </a:tr>
            </a:tbl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8E2F6D5F-C9B7-A6C6-A1FB-F3B1FF40D564}"/>
              </a:ext>
            </a:extLst>
          </p:cNvPr>
          <p:cNvSpPr/>
          <p:nvPr/>
        </p:nvSpPr>
        <p:spPr>
          <a:xfrm>
            <a:off x="7794457" y="6134039"/>
            <a:ext cx="2490536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ysClr val="windowText" lastClr="000000"/>
                </a:solidFill>
              </a:rPr>
              <a:t>FIDUCIA= % MOLTO + ABBASTANZA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C4D878D-2775-74AA-813F-C4AC28001D16}"/>
              </a:ext>
            </a:extLst>
          </p:cNvPr>
          <p:cNvSpPr/>
          <p:nvPr/>
        </p:nvSpPr>
        <p:spPr>
          <a:xfrm>
            <a:off x="282742" y="6434712"/>
            <a:ext cx="2772000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Base=totale campione popolazione (500 casi)</a:t>
            </a:r>
          </a:p>
        </p:txBody>
      </p:sp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4D20A0EE-0F68-464A-70CC-ED2A3429E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8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BAD9A-5A08-A5C9-CF75-891114280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A84BE7A0-E16F-3ABE-AD96-F3DA467A6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443638"/>
              </p:ext>
            </p:extLst>
          </p:nvPr>
        </p:nvGraphicFramePr>
        <p:xfrm>
          <a:off x="1177742" y="1786745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ttangolo 19">
            <a:extLst>
              <a:ext uri="{FF2B5EF4-FFF2-40B4-BE49-F238E27FC236}">
                <a16:creationId xmlns:a16="http://schemas.microsoft.com/office/drawing/2014/main" id="{EDBF3975-D892-C7F2-AE70-9FED433554FA}"/>
              </a:ext>
            </a:extLst>
          </p:cNvPr>
          <p:cNvSpPr/>
          <p:nvPr/>
        </p:nvSpPr>
        <p:spPr>
          <a:xfrm>
            <a:off x="1244501" y="1148184"/>
            <a:ext cx="10612217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Quanto ritiene che la politica italiana dia sufficiente attenzione alla tutela della salute?  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700472-639A-18FB-0451-16DBA8AB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173" y="287725"/>
            <a:ext cx="9055193" cy="294753"/>
          </a:xfrm>
        </p:spPr>
        <p:txBody>
          <a:bodyPr/>
          <a:lstStyle/>
          <a:p>
            <a:r>
              <a:rPr lang="it-IT" dirty="0"/>
              <a:t>PER 3 ITALIANI SU 4 LA POLITICA NON PRESTA SUFFICIENTE ATTENZIONE ALLA TUTELA DELLA SALUTE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F72D68A-5E63-7C15-2E2B-423205631F2C}"/>
              </a:ext>
            </a:extLst>
          </p:cNvPr>
          <p:cNvSpPr/>
          <p:nvPr/>
        </p:nvSpPr>
        <p:spPr>
          <a:xfrm>
            <a:off x="7447548" y="1822842"/>
            <a:ext cx="2779294" cy="6797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r">
              <a:tabLst>
                <a:tab pos="625475" algn="l"/>
              </a:tabLst>
            </a:pPr>
            <a:r>
              <a:rPr lang="it-IT" dirty="0">
                <a:solidFill>
                  <a:schemeClr val="bg1"/>
                </a:solidFill>
                <a:latin typeface="Museo Sans 900" panose="02000000000000000000" pitchFamily="2" charset="77"/>
              </a:rPr>
              <a:t>POCO + PER NULLA</a:t>
            </a:r>
          </a:p>
          <a:p>
            <a:pPr marL="360363" algn="r">
              <a:tabLst>
                <a:tab pos="625475" algn="l"/>
              </a:tabLst>
            </a:pPr>
            <a:r>
              <a:rPr lang="it-IT" dirty="0">
                <a:solidFill>
                  <a:schemeClr val="bg1"/>
                </a:solidFill>
                <a:latin typeface="Museo Sans 900" panose="02000000000000000000" pitchFamily="2" charset="77"/>
              </a:rPr>
              <a:t>73%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5952DD35-5CE1-5C99-9677-73AE7E32A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27395"/>
              </p:ext>
            </p:extLst>
          </p:nvPr>
        </p:nvGraphicFramePr>
        <p:xfrm>
          <a:off x="7447548" y="2683043"/>
          <a:ext cx="2779294" cy="3332745"/>
        </p:xfrm>
        <a:graphic>
          <a:graphicData uri="http://schemas.openxmlformats.org/drawingml/2006/table">
            <a:tbl>
              <a:tblPr/>
              <a:tblGrid>
                <a:gridCol w="1874172">
                  <a:extLst>
                    <a:ext uri="{9D8B030D-6E8A-4147-A177-3AD203B41FA5}">
                      <a16:colId xmlns:a16="http://schemas.microsoft.com/office/drawing/2014/main" val="3114758085"/>
                    </a:ext>
                  </a:extLst>
                </a:gridCol>
                <a:gridCol w="905122">
                  <a:extLst>
                    <a:ext uri="{9D8B030D-6E8A-4147-A177-3AD203B41FA5}">
                      <a16:colId xmlns:a16="http://schemas.microsoft.com/office/drawing/2014/main" val="1939205587"/>
                    </a:ext>
                  </a:extLst>
                </a:gridCol>
              </a:tblGrid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4150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01463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 a 34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23041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3319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Oltre 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50903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Ovest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207485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22196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054644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 Isole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6907"/>
                  </a:ext>
                </a:extLst>
              </a:tr>
            </a:tbl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7BE64A7C-E2E6-408C-D658-B42381AB2ACC}"/>
              </a:ext>
            </a:extLst>
          </p:cNvPr>
          <p:cNvSpPr/>
          <p:nvPr/>
        </p:nvSpPr>
        <p:spPr>
          <a:xfrm>
            <a:off x="282742" y="6434712"/>
            <a:ext cx="2772000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Base=totale campione popolazione (500 casi)</a:t>
            </a:r>
          </a:p>
        </p:txBody>
      </p:sp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C1CCA18B-1448-0BE6-4BB1-E45F4BA3C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63DC9-48EF-355B-E395-935213F7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8217D70-A447-A7F9-B94B-55629795B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459936"/>
              </p:ext>
            </p:extLst>
          </p:nvPr>
        </p:nvGraphicFramePr>
        <p:xfrm>
          <a:off x="1177742" y="1786745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ttangolo 19">
            <a:extLst>
              <a:ext uri="{FF2B5EF4-FFF2-40B4-BE49-F238E27FC236}">
                <a16:creationId xmlns:a16="http://schemas.microsoft.com/office/drawing/2014/main" id="{5860370F-804A-9CBA-7239-481F65CE606C}"/>
              </a:ext>
            </a:extLst>
          </p:cNvPr>
          <p:cNvSpPr/>
          <p:nvPr/>
        </p:nvSpPr>
        <p:spPr>
          <a:xfrm>
            <a:off x="1244501" y="1148184"/>
            <a:ext cx="10612217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In che misura si sente preoccupato per le conseguenze della scarsa attenzione politica verso la sanità pubblica? 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0A9F47-8CE2-C48F-E85F-CD79EC98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790" y="340479"/>
            <a:ext cx="8925835" cy="294753"/>
          </a:xfrm>
        </p:spPr>
        <p:txBody>
          <a:bodyPr/>
          <a:lstStyle/>
          <a:p>
            <a:r>
              <a:rPr lang="it-IT" dirty="0"/>
              <a:t>QUASI 9 ITALIANI SU 10 PREOCCUPATI PER LA SCARSA ATTENZIONE DELLA POLITICA VERSO LA SANITÀ PUBBLICA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0495F5-F933-93F0-34A6-8FAE9EB862B9}"/>
              </a:ext>
            </a:extLst>
          </p:cNvPr>
          <p:cNvSpPr/>
          <p:nvPr/>
        </p:nvSpPr>
        <p:spPr>
          <a:xfrm>
            <a:off x="7447548" y="1822842"/>
            <a:ext cx="2779294" cy="6797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r">
              <a:tabLst>
                <a:tab pos="625475" algn="l"/>
              </a:tabLst>
            </a:pPr>
            <a:r>
              <a:rPr lang="it-IT" sz="1600" dirty="0">
                <a:solidFill>
                  <a:schemeClr val="bg1"/>
                </a:solidFill>
                <a:latin typeface="Museo Sans 900" panose="02000000000000000000" pitchFamily="2" charset="77"/>
              </a:rPr>
              <a:t>PREOCCUPATI</a:t>
            </a:r>
          </a:p>
          <a:p>
            <a:pPr marL="360363" algn="r">
              <a:tabLst>
                <a:tab pos="625475" algn="l"/>
              </a:tabLst>
            </a:pPr>
            <a:r>
              <a:rPr lang="it-IT" sz="1600" dirty="0">
                <a:solidFill>
                  <a:schemeClr val="bg1"/>
                </a:solidFill>
                <a:latin typeface="Museo Sans 900" panose="02000000000000000000" pitchFamily="2" charset="77"/>
              </a:rPr>
              <a:t>87%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EBAB448C-C957-72F1-9AC8-8859BED26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38116"/>
              </p:ext>
            </p:extLst>
          </p:nvPr>
        </p:nvGraphicFramePr>
        <p:xfrm>
          <a:off x="7447548" y="2683043"/>
          <a:ext cx="2779294" cy="3332745"/>
        </p:xfrm>
        <a:graphic>
          <a:graphicData uri="http://schemas.openxmlformats.org/drawingml/2006/table">
            <a:tbl>
              <a:tblPr/>
              <a:tblGrid>
                <a:gridCol w="1874172">
                  <a:extLst>
                    <a:ext uri="{9D8B030D-6E8A-4147-A177-3AD203B41FA5}">
                      <a16:colId xmlns:a16="http://schemas.microsoft.com/office/drawing/2014/main" val="3114758085"/>
                    </a:ext>
                  </a:extLst>
                </a:gridCol>
                <a:gridCol w="905122">
                  <a:extLst>
                    <a:ext uri="{9D8B030D-6E8A-4147-A177-3AD203B41FA5}">
                      <a16:colId xmlns:a16="http://schemas.microsoft.com/office/drawing/2014/main" val="1939205587"/>
                    </a:ext>
                  </a:extLst>
                </a:gridCol>
              </a:tblGrid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4150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01463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 a 34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23041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3319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Oltre 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50903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Ovest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207485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2196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54644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 Isole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6907"/>
                  </a:ext>
                </a:extLst>
              </a:tr>
            </a:tbl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B8AA86A0-C291-F61C-1565-82138547B8B2}"/>
              </a:ext>
            </a:extLst>
          </p:cNvPr>
          <p:cNvSpPr/>
          <p:nvPr/>
        </p:nvSpPr>
        <p:spPr>
          <a:xfrm>
            <a:off x="7794457" y="6134039"/>
            <a:ext cx="2490536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ysClr val="windowText" lastClr="000000"/>
                </a:solidFill>
              </a:rPr>
              <a:t>PREOCCUPATI= % MOLTO + ABBASTANZA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E947223-0D9D-9AE6-0060-1D5EA01942B1}"/>
              </a:ext>
            </a:extLst>
          </p:cNvPr>
          <p:cNvSpPr/>
          <p:nvPr/>
        </p:nvSpPr>
        <p:spPr>
          <a:xfrm>
            <a:off x="282742" y="6544355"/>
            <a:ext cx="5553282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Base=Ritengono che la politica italiana non dia sufficiente attenzione alla tutela della salute</a:t>
            </a:r>
          </a:p>
        </p:txBody>
      </p:sp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5F2C3550-11C1-7B2D-42DB-E129A9483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553DB-8F58-A160-BA76-871001155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C6198FEA-6190-ED76-C78E-B00F7850F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101695"/>
              </p:ext>
            </p:extLst>
          </p:nvPr>
        </p:nvGraphicFramePr>
        <p:xfrm>
          <a:off x="502791" y="1590659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rco 3">
            <a:extLst>
              <a:ext uri="{FF2B5EF4-FFF2-40B4-BE49-F238E27FC236}">
                <a16:creationId xmlns:a16="http://schemas.microsoft.com/office/drawing/2014/main" id="{CF0E4048-A623-72A5-58DE-47FEDE4224B6}"/>
              </a:ext>
            </a:extLst>
          </p:cNvPr>
          <p:cNvSpPr/>
          <p:nvPr/>
        </p:nvSpPr>
        <p:spPr>
          <a:xfrm rot="6151000">
            <a:off x="1233768" y="1837804"/>
            <a:ext cx="4738975" cy="3160941"/>
          </a:xfrm>
          <a:prstGeom prst="arc">
            <a:avLst>
              <a:gd name="adj1" fmla="val 15101415"/>
              <a:gd name="adj2" fmla="val 96240"/>
            </a:avLst>
          </a:prstGeom>
          <a:ln>
            <a:solidFill>
              <a:srgbClr val="3AB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8EBE129-48BF-BE57-BD16-5524C9EB75A5}"/>
              </a:ext>
            </a:extLst>
          </p:cNvPr>
          <p:cNvSpPr/>
          <p:nvPr/>
        </p:nvSpPr>
        <p:spPr>
          <a:xfrm>
            <a:off x="1244501" y="1148184"/>
            <a:ext cx="10612217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Quanto ritiene che le condizioni lavorative dei medici incidano sulla qualità servizio di assistenza che riceve? 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5E0348-B16E-FA55-B496-6C86E806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220" y="290186"/>
            <a:ext cx="8402933" cy="294753"/>
          </a:xfrm>
        </p:spPr>
        <p:txBody>
          <a:bodyPr/>
          <a:lstStyle/>
          <a:p>
            <a:r>
              <a:rPr lang="it-IT" dirty="0"/>
              <a:t>PER 8 ITALIANI SU 10 LE CONDIZIONI DEI MEDICI INCIDONO SULLA QUALITÀ DEL SERVIZIO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AE6D30E-7A6D-720F-55C2-A4247AC64AA8}"/>
              </a:ext>
            </a:extLst>
          </p:cNvPr>
          <p:cNvSpPr/>
          <p:nvPr/>
        </p:nvSpPr>
        <p:spPr>
          <a:xfrm>
            <a:off x="7447548" y="1822842"/>
            <a:ext cx="2779294" cy="679726"/>
          </a:xfrm>
          <a:prstGeom prst="rect">
            <a:avLst/>
          </a:prstGeom>
          <a:solidFill>
            <a:srgbClr val="3ABD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r">
              <a:tabLst>
                <a:tab pos="625475" algn="l"/>
              </a:tabLst>
            </a:pPr>
            <a:r>
              <a:rPr lang="it-IT" sz="1400" dirty="0">
                <a:solidFill>
                  <a:schemeClr val="bg1"/>
                </a:solidFill>
                <a:latin typeface="Museo Sans 900" panose="02000000000000000000" pitchFamily="2" charset="77"/>
              </a:rPr>
              <a:t>MOLTO + ABBASTANZA</a:t>
            </a:r>
          </a:p>
          <a:p>
            <a:pPr marL="360363" algn="r">
              <a:tabLst>
                <a:tab pos="625475" algn="l"/>
              </a:tabLst>
            </a:pPr>
            <a:r>
              <a:rPr lang="it-IT" dirty="0">
                <a:solidFill>
                  <a:schemeClr val="bg1"/>
                </a:solidFill>
                <a:latin typeface="Museo Sans 900" panose="02000000000000000000" pitchFamily="2" charset="77"/>
              </a:rPr>
              <a:t>80%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977980E9-EB07-289E-344F-2499E9EF1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56174"/>
              </p:ext>
            </p:extLst>
          </p:nvPr>
        </p:nvGraphicFramePr>
        <p:xfrm>
          <a:off x="7447548" y="2683043"/>
          <a:ext cx="2779294" cy="3332745"/>
        </p:xfrm>
        <a:graphic>
          <a:graphicData uri="http://schemas.openxmlformats.org/drawingml/2006/table">
            <a:tbl>
              <a:tblPr/>
              <a:tblGrid>
                <a:gridCol w="1874172">
                  <a:extLst>
                    <a:ext uri="{9D8B030D-6E8A-4147-A177-3AD203B41FA5}">
                      <a16:colId xmlns:a16="http://schemas.microsoft.com/office/drawing/2014/main" val="3114758085"/>
                    </a:ext>
                  </a:extLst>
                </a:gridCol>
                <a:gridCol w="905122">
                  <a:extLst>
                    <a:ext uri="{9D8B030D-6E8A-4147-A177-3AD203B41FA5}">
                      <a16:colId xmlns:a16="http://schemas.microsoft.com/office/drawing/2014/main" val="1939205587"/>
                    </a:ext>
                  </a:extLst>
                </a:gridCol>
              </a:tblGrid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4150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01463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 a 34 anni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23041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3319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Oltre 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50903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Ovest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07485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2196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54644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 Isole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6907"/>
                  </a:ext>
                </a:extLst>
              </a:tr>
            </a:tbl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78B5C959-6011-FDCE-4246-EF4369AB385D}"/>
              </a:ext>
            </a:extLst>
          </p:cNvPr>
          <p:cNvSpPr/>
          <p:nvPr/>
        </p:nvSpPr>
        <p:spPr>
          <a:xfrm>
            <a:off x="282742" y="6434712"/>
            <a:ext cx="2772000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Base=totale campione popolazione (500 casi)</a:t>
            </a:r>
          </a:p>
        </p:txBody>
      </p:sp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5BCE2D3E-09C2-D5EA-7F3B-2DDA47DB7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4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59605-D9F1-F5C8-8186-ECF1ED6BE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323FB4A8-0AB1-37DA-EBD2-3FD3B2B9420A}"/>
              </a:ext>
            </a:extLst>
          </p:cNvPr>
          <p:cNvSpPr/>
          <p:nvPr/>
        </p:nvSpPr>
        <p:spPr>
          <a:xfrm>
            <a:off x="1244501" y="1148184"/>
            <a:ext cx="10612217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In che misura è preoccupato per il livello di stress dei medici nel sistema sanitario attuale? 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447BEA-1C16-1BDA-2693-1961D240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790" y="345081"/>
            <a:ext cx="10073577" cy="294753"/>
          </a:xfrm>
        </p:spPr>
        <p:txBody>
          <a:bodyPr/>
          <a:lstStyle/>
          <a:p>
            <a:r>
              <a:rPr lang="it-IT" dirty="0"/>
              <a:t>8 ITALIANI SU 10 PREOCCUPATI DAL LIVELLO DI STRESS DEI MEDICI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102A3-5132-730C-C24C-452AB530B213}"/>
              </a:ext>
            </a:extLst>
          </p:cNvPr>
          <p:cNvSpPr/>
          <p:nvPr/>
        </p:nvSpPr>
        <p:spPr>
          <a:xfrm>
            <a:off x="282742" y="6434712"/>
            <a:ext cx="2772000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Base=totale campione popolazione (500 casi)</a:t>
            </a:r>
          </a:p>
        </p:txBody>
      </p:sp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6B2708AA-AADC-F689-8F7A-674FEC14D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0E8221C-AF6E-C27E-878B-8188F0AF1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856404"/>
              </p:ext>
            </p:extLst>
          </p:nvPr>
        </p:nvGraphicFramePr>
        <p:xfrm>
          <a:off x="1177742" y="1786745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721B26CF-104C-C36D-80B3-3B87EF6E1BB2}"/>
              </a:ext>
            </a:extLst>
          </p:cNvPr>
          <p:cNvSpPr/>
          <p:nvPr/>
        </p:nvSpPr>
        <p:spPr>
          <a:xfrm>
            <a:off x="7447548" y="1822842"/>
            <a:ext cx="2779294" cy="6797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r">
              <a:tabLst>
                <a:tab pos="625475" algn="l"/>
              </a:tabLst>
            </a:pPr>
            <a:r>
              <a:rPr lang="it-IT" sz="1600" dirty="0">
                <a:solidFill>
                  <a:schemeClr val="bg1"/>
                </a:solidFill>
                <a:latin typeface="Museo Sans 900" panose="02000000000000000000" pitchFamily="2" charset="77"/>
              </a:rPr>
              <a:t>PREOCCUPATI</a:t>
            </a:r>
          </a:p>
          <a:p>
            <a:pPr marL="360363" algn="r">
              <a:tabLst>
                <a:tab pos="625475" algn="l"/>
              </a:tabLst>
            </a:pPr>
            <a:r>
              <a:rPr lang="it-IT" sz="1600" dirty="0">
                <a:solidFill>
                  <a:schemeClr val="bg1"/>
                </a:solidFill>
                <a:latin typeface="Museo Sans 900" panose="02000000000000000000" pitchFamily="2" charset="77"/>
              </a:rPr>
              <a:t>78%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597B1E4-578A-907D-C1B7-D39837AD5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90191"/>
              </p:ext>
            </p:extLst>
          </p:nvPr>
        </p:nvGraphicFramePr>
        <p:xfrm>
          <a:off x="7447548" y="2683043"/>
          <a:ext cx="2779294" cy="3332745"/>
        </p:xfrm>
        <a:graphic>
          <a:graphicData uri="http://schemas.openxmlformats.org/drawingml/2006/table">
            <a:tbl>
              <a:tblPr/>
              <a:tblGrid>
                <a:gridCol w="1874172">
                  <a:extLst>
                    <a:ext uri="{9D8B030D-6E8A-4147-A177-3AD203B41FA5}">
                      <a16:colId xmlns:a16="http://schemas.microsoft.com/office/drawing/2014/main" val="3114758085"/>
                    </a:ext>
                  </a:extLst>
                </a:gridCol>
                <a:gridCol w="905122">
                  <a:extLst>
                    <a:ext uri="{9D8B030D-6E8A-4147-A177-3AD203B41FA5}">
                      <a16:colId xmlns:a16="http://schemas.microsoft.com/office/drawing/2014/main" val="1939205587"/>
                    </a:ext>
                  </a:extLst>
                </a:gridCol>
              </a:tblGrid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4150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01463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 a 34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23041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03319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Oltre 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0903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Ovest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207485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22196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54644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 Isole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6907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DAD52149-3195-9743-4B12-DEF53E857C41}"/>
              </a:ext>
            </a:extLst>
          </p:cNvPr>
          <p:cNvSpPr/>
          <p:nvPr/>
        </p:nvSpPr>
        <p:spPr>
          <a:xfrm>
            <a:off x="7794457" y="6134039"/>
            <a:ext cx="2490536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ysClr val="windowText" lastClr="000000"/>
                </a:solidFill>
              </a:rPr>
              <a:t>PREOCCUPATI= % MOLTO + ABBASTANZA</a:t>
            </a:r>
          </a:p>
        </p:txBody>
      </p:sp>
    </p:spTree>
    <p:extLst>
      <p:ext uri="{BB962C8B-B14F-4D97-AF65-F5344CB8AC3E}">
        <p14:creationId xmlns:p14="http://schemas.microsoft.com/office/powerpoint/2010/main" val="155102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1EBA-128C-C190-F685-2EE996770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C4E827D6-16C2-CEDC-2DD2-CEF823CA26BB}"/>
              </a:ext>
            </a:extLst>
          </p:cNvPr>
          <p:cNvSpPr/>
          <p:nvPr/>
        </p:nvSpPr>
        <p:spPr>
          <a:xfrm>
            <a:off x="1244501" y="1148184"/>
            <a:ext cx="10612217" cy="3588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0975" indent="-180975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1E1E1E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Quanto la preoccupano le aggressioni che stanno avvenendo nei confronti dei medici nel nostro Paese? </a:t>
            </a:r>
            <a:endParaRPr lang="it-IT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027A28-24A3-8E7B-E649-4598B548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790" y="345081"/>
            <a:ext cx="10073577" cy="294753"/>
          </a:xfrm>
        </p:spPr>
        <p:txBody>
          <a:bodyPr/>
          <a:lstStyle/>
          <a:p>
            <a:r>
              <a:rPr lang="it-IT" dirty="0"/>
              <a:t>LE AGGRESSIONI AI MEDICI SPAVENTANO L’85% DEGLI ITALIANI</a:t>
            </a:r>
            <a:br>
              <a:rPr lang="it-IT" dirty="0"/>
            </a:br>
            <a:r>
              <a:rPr lang="it-IT" dirty="0"/>
              <a:t>SOPRATTUTTO GLI OVER 54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BB65423-F898-9779-0340-81C8D3691B8A}"/>
              </a:ext>
            </a:extLst>
          </p:cNvPr>
          <p:cNvSpPr/>
          <p:nvPr/>
        </p:nvSpPr>
        <p:spPr>
          <a:xfrm>
            <a:off x="282742" y="6434712"/>
            <a:ext cx="2772000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>
                <a:solidFill>
                  <a:sysClr val="windowText" lastClr="000000"/>
                </a:solidFill>
              </a:rPr>
              <a:t>Base=totale campione popolazione (500 casi). Interviste svolte tra il 3 e il 5 Marzo 2025</a:t>
            </a:r>
          </a:p>
        </p:txBody>
      </p:sp>
      <p:pic>
        <p:nvPicPr>
          <p:cNvPr id="5" name="Immagine 4" descr="Immagine che contiene Policromia, Elementi grafici, cerchio, creatività&#10;&#10;Descrizione generata automaticamente">
            <a:extLst>
              <a:ext uri="{FF2B5EF4-FFF2-40B4-BE49-F238E27FC236}">
                <a16:creationId xmlns:a16="http://schemas.microsoft.com/office/drawing/2014/main" id="{5326525F-8104-082D-FA66-A16B3B5C3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430" y="146521"/>
            <a:ext cx="691875" cy="691875"/>
          </a:xfrm>
          <a:prstGeom prst="rect">
            <a:avLst/>
          </a:prstGeom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EDCEC5F-7F04-81CC-92AB-F08897B67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937450"/>
              </p:ext>
            </p:extLst>
          </p:nvPr>
        </p:nvGraphicFramePr>
        <p:xfrm>
          <a:off x="1177742" y="1786745"/>
          <a:ext cx="5404951" cy="448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3D5493BE-6933-CA56-A748-EB0F43E917BD}"/>
              </a:ext>
            </a:extLst>
          </p:cNvPr>
          <p:cNvSpPr/>
          <p:nvPr/>
        </p:nvSpPr>
        <p:spPr>
          <a:xfrm>
            <a:off x="7447548" y="1822842"/>
            <a:ext cx="2779294" cy="6797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r">
              <a:tabLst>
                <a:tab pos="625475" algn="l"/>
              </a:tabLst>
            </a:pPr>
            <a:r>
              <a:rPr lang="it-IT" sz="1600" dirty="0">
                <a:solidFill>
                  <a:schemeClr val="bg1"/>
                </a:solidFill>
                <a:latin typeface="Museo Sans 900" panose="02000000000000000000" pitchFamily="2" charset="77"/>
              </a:rPr>
              <a:t>PREOCCUPATI</a:t>
            </a:r>
          </a:p>
          <a:p>
            <a:pPr marL="360363" algn="r">
              <a:tabLst>
                <a:tab pos="625475" algn="l"/>
              </a:tabLst>
            </a:pPr>
            <a:r>
              <a:rPr lang="it-IT" sz="1600" dirty="0">
                <a:solidFill>
                  <a:schemeClr val="bg1"/>
                </a:solidFill>
                <a:latin typeface="Museo Sans 900" panose="02000000000000000000" pitchFamily="2" charset="77"/>
              </a:rPr>
              <a:t>85%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A9EB760-998D-F317-2DDF-71BEA9731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95194"/>
              </p:ext>
            </p:extLst>
          </p:nvPr>
        </p:nvGraphicFramePr>
        <p:xfrm>
          <a:off x="7447548" y="2683043"/>
          <a:ext cx="2779294" cy="3332745"/>
        </p:xfrm>
        <a:graphic>
          <a:graphicData uri="http://schemas.openxmlformats.org/drawingml/2006/table">
            <a:tbl>
              <a:tblPr/>
              <a:tblGrid>
                <a:gridCol w="1874172">
                  <a:extLst>
                    <a:ext uri="{9D8B030D-6E8A-4147-A177-3AD203B41FA5}">
                      <a16:colId xmlns:a16="http://schemas.microsoft.com/office/drawing/2014/main" val="3114758085"/>
                    </a:ext>
                  </a:extLst>
                </a:gridCol>
                <a:gridCol w="905122">
                  <a:extLst>
                    <a:ext uri="{9D8B030D-6E8A-4147-A177-3AD203B41FA5}">
                      <a16:colId xmlns:a16="http://schemas.microsoft.com/office/drawing/2014/main" val="1939205587"/>
                    </a:ext>
                  </a:extLst>
                </a:gridCol>
              </a:tblGrid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4150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01463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Fino a 34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23041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033198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Oltre 54 anni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09030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Ovest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207485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22196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54644"/>
                  </a:ext>
                </a:extLst>
              </a:tr>
              <a:tr h="370305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 Isole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AB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6907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9E8530F0-9682-3F47-2040-929CD4F2A370}"/>
              </a:ext>
            </a:extLst>
          </p:cNvPr>
          <p:cNvSpPr/>
          <p:nvPr/>
        </p:nvSpPr>
        <p:spPr>
          <a:xfrm>
            <a:off x="7794457" y="6134039"/>
            <a:ext cx="2490536" cy="156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ysClr val="windowText" lastClr="000000"/>
                </a:solidFill>
              </a:rPr>
              <a:t>PREOCCUPATI= % MOLTO + ABBASTANZA</a:t>
            </a:r>
          </a:p>
        </p:txBody>
      </p:sp>
    </p:spTree>
    <p:extLst>
      <p:ext uri="{BB962C8B-B14F-4D97-AF65-F5344CB8AC3E}">
        <p14:creationId xmlns:p14="http://schemas.microsoft.com/office/powerpoint/2010/main" val="3362789457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1390</Words>
  <Application>Microsoft Macintosh PowerPoint</Application>
  <PresentationFormat>Widescreen</PresentationFormat>
  <Paragraphs>436</Paragraphs>
  <Slides>17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Museo Sans 100</vt:lpstr>
      <vt:lpstr>Museo Sans 300</vt:lpstr>
      <vt:lpstr>Museo Sans 900</vt:lpstr>
      <vt:lpstr>2_Tema di Office</vt:lpstr>
      <vt:lpstr>Presentazione standard di PowerPoint</vt:lpstr>
      <vt:lpstr>Presentazione standard di PowerPoint</vt:lpstr>
      <vt:lpstr>CAMPIONE POPOLAZIONE</vt:lpstr>
      <vt:lpstr>LA MAGGIORANZA DEGLI ITALIANI HA FIDUCIA NEL SISTEMA SANITARIO MA AL SUD PREVALE LA SFIDUCIA</vt:lpstr>
      <vt:lpstr>PER 3 ITALIANI SU 4 LA POLITICA NON PRESTA SUFFICIENTE ATTENZIONE ALLA TUTELA DELLA SALUTE</vt:lpstr>
      <vt:lpstr>QUASI 9 ITALIANI SU 10 PREOCCUPATI PER LA SCARSA ATTENZIONE DELLA POLITICA VERSO LA SANITÀ PUBBLICA</vt:lpstr>
      <vt:lpstr>PER 8 ITALIANI SU 10 LE CONDIZIONI DEI MEDICI INCIDONO SULLA QUALITÀ DEL SERVIZIO</vt:lpstr>
      <vt:lpstr>8 ITALIANI SU 10 PREOCCUPATI DAL LIVELLO DI STRESS DEI MEDICI</vt:lpstr>
      <vt:lpstr>LE AGGRESSIONI AI MEDICI SPAVENTANO L’85% DEGLI ITALIANI SOPRATTUTTO GLI OVER 54</vt:lpstr>
      <vt:lpstr>9 ITALIANI SU 10 IMPORTANTE CONTRASTARE EPISODI DI VIOLENZA</vt:lpstr>
      <vt:lpstr>DUE ITALIANI SU TRE PRONTI A MANIFESTARE CONTRO LA VIOLENZA NEI CONFRONTI DEI MEDICI</vt:lpstr>
      <vt:lpstr>Presentazione standard di PowerPoint</vt:lpstr>
      <vt:lpstr>CAMPIONE MEDICI</vt:lpstr>
      <vt:lpstr>CONDIZIONI DI LAVORO NON POSITIVE PER LA MAGGIORANZA DEI MEDICI ITALIANI</vt:lpstr>
      <vt:lpstr>SOLO 1 MEDICO SU 4 SI SENTE SUPPORTATO DALLA STRUTTURA IN CUI LAVORA</vt:lpstr>
      <vt:lpstr>SOLO 1 MEDICO SU 4 SI SENTE AL SICURO SUL LUOGO DI LAVORO, ANCHE RISPETTO A EPISODI DI VIOLENZA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merigo</dc:creator>
  <cp:lastModifiedBy>Roma Tech</cp:lastModifiedBy>
  <cp:revision>1534</cp:revision>
  <cp:lastPrinted>2023-10-10T15:36:34Z</cp:lastPrinted>
  <dcterms:created xsi:type="dcterms:W3CDTF">2019-10-29T15:21:45Z</dcterms:created>
  <dcterms:modified xsi:type="dcterms:W3CDTF">2025-03-06T15:26:05Z</dcterms:modified>
</cp:coreProperties>
</file>