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9" d="100"/>
          <a:sy n="89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44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Apertura. Prendo la parola in sostituzione della Presidente Basili, portando la voce della Conferenza dei Corsi di Laurea in Medicina. Il messaggio di fondo: la qualità del lavoro dei medici di domani si costruisce oggi, nell'università. Documento di riferimento: la nota Basili-Familiari 'Università e formazione per il medico di domani'.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 perché, in chiave positiva. Il contesto è cambiato profondamente rispetto ai dati dell'articolo del 2021. Due fatti nuovi e positivi: (1) l'accesso è stato riformato - via il test d'ingresso, dentro il semestre aperto con selezione a fine semestre; (2) i posti sono quasi raddoppiati, 24.026 nel 2025/26 (erano 12.266 nel 2020-21). Il sistema investe anche a valle: oltre 15.000 contratti di specializzazione. E la domanda cresce: 14,6 milioni di over-65, oltre metà con multimorbidità. Il messaggio: non basta trasmettere nozioni, servono professionisti che sappiano ragionare, comunicare, lavorare in équipe e apprendere per tutta la vita.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 cuore della riforma non è il numero di ore ma il modo in cui si impara a diventare medici. Impianto DM 1649/2023. Quattro leve: contatto clinico precoce, curriculum a spirale, didattica attiva, apertura al territorio e ai temi trasversali. La figura mostra il modello 'a doppio cuneo inverso' con l'asse bio-psico-sociale e quello tecnologico.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valutazione è il vero motore del cambiamento. Coerenza con la piramide di Miller: sapere, saper fare, dimostrare, essere. Accanto a scritti e orali servono scenari clinici, simulazioni, OSCE, osservazioni strutturate, portfolio e feedback. Non alzare l'asticella per selezionare, ma verificare le competenze che contano nel lavoro reale.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Chiave positiva e distintiva. Il valore aggiunto che l'università porta al 'mondo del lavoro' è che la formazione oggi esce dall'aula: la laurea è abilitante grazie al tirocinio pratico-valutativo, con tre mesi tra </a:t>
            </a:r>
            <a:r>
              <a:rPr lang="en-US" dirty="0" err="1"/>
              <a:t>reparti</a:t>
            </a:r>
            <a:r>
              <a:rPr lang="en-US" dirty="0"/>
              <a:t> e - al sesto anno - lo studio del medico di famiglia. Lo studente si forma dove si cura. Il percorso a destra rende visibile questo movimento: dall'aula alla simulazione, ai </a:t>
            </a:r>
            <a:r>
              <a:rPr lang="en-US" dirty="0" err="1"/>
              <a:t>reparti</a:t>
            </a:r>
            <a:r>
              <a:rPr lang="en-US" dirty="0"/>
              <a:t>, al territorio, fino al medico abilitato. In positivo: la Conferenza sta costruendo con Ordini e SSN la rete dei tutor - formarli e riconoscerli è ciò che porta l'innovazione didattica fino al medico di famiglia e al letto del paziente. È un messaggio propositivo, che valorizza ciò che l'università fa e propone, senza toni di denuncia.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Chiusura. Questa riforma richiede investimenti concreti - docenti, tutor clinici e MMG riconosciuti, simulazione, infrastrutture, collaborazione col SSN - e una trasformazione culturale. In cambio consegna al SSN medici competenti, innovativi e attenti alle persone: la leva principale anche contro la fuga all'estero. Chiudo sul messaggio che dialoga con la sessione del mattino: restare umani. La tecnologia è uno strumento, non un sostituto del giudizio clinico e della relazione di fiducia.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A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566928" y="566928"/>
            <a:ext cx="822960" cy="822960"/>
          </a:xfrm>
          <a:prstGeom prst="ellipse">
            <a:avLst/>
          </a:prstGeom>
          <a:solidFill>
            <a:srgbClr val="12395B"/>
          </a:solidFill>
          <a:ln w="15875">
            <a:solidFill>
              <a:srgbClr val="B08A3E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" y="786384"/>
            <a:ext cx="384048" cy="384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591056" y="713232"/>
            <a:ext cx="8412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100" dirty="0">
                <a:solidFill>
                  <a:srgbClr val="CBA7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CONVEGNO NAZIONALE FNOMCeO   ·   ROMA, ACCADEMIA DI SAN LUCA   ·   9 LUGLIO 2026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566928" y="1828800"/>
            <a:ext cx="1060704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5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Università e formazione</a:t>
            </a:r>
            <a:endParaRPr lang="en-US" sz="4600" dirty="0"/>
          </a:p>
          <a:p>
            <a:pPr marL="0" indent="0">
              <a:lnSpc>
                <a:spcPts val="5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per il medico di domani</a:t>
            </a:r>
            <a:endParaRPr lang="en-US" sz="4600" dirty="0"/>
          </a:p>
        </p:txBody>
      </p:sp>
      <p:sp>
        <p:nvSpPr>
          <p:cNvPr id="8" name="Text 5"/>
          <p:cNvSpPr/>
          <p:nvPr/>
        </p:nvSpPr>
        <p:spPr>
          <a:xfrm>
            <a:off x="566928" y="3611880"/>
            <a:ext cx="9966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C7D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 punto di vista della Conferenza Permanente dei Presidenti di Corso di Laurea Magistrale in Medicina e Chirurgia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566928" y="4553712"/>
            <a:ext cx="7223760" cy="512064"/>
          </a:xfrm>
          <a:prstGeom prst="roundRect">
            <a:avLst>
              <a:gd name="adj" fmla="val 50000"/>
            </a:avLst>
          </a:prstGeom>
          <a:solidFill>
            <a:srgbClr val="12395B"/>
          </a:solidFill>
          <a:ln w="9525">
            <a:solidFill>
              <a:srgbClr val="B08A3E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22960" y="4553712"/>
            <a:ext cx="68580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CBA7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2ª TAVOLA ROTONDA   </a:t>
            </a:r>
            <a:r>
              <a:rPr lang="en-US" sz="12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 punto di vista del mondo del lavoro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566928" y="5605272"/>
            <a:ext cx="3840480" cy="0"/>
          </a:xfrm>
          <a:prstGeom prst="line">
            <a:avLst/>
          </a:prstGeom>
          <a:noFill/>
          <a:ln w="12700">
            <a:solidFill>
              <a:srgbClr val="B08A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66928" y="5955639"/>
            <a:ext cx="369255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Stefania </a:t>
            </a:r>
            <a:r>
              <a:rPr lang="en-US" sz="20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Basili</a:t>
            </a: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 Giuseppe </a:t>
            </a:r>
            <a:r>
              <a:rPr lang="en-US" sz="20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Familiari</a:t>
            </a:r>
            <a:r>
              <a:rPr lang="en-US" sz="2000" dirty="0">
                <a:solidFill>
                  <a:srgbClr val="C7D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endParaRPr lang="en-US" sz="2000" dirty="0"/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B45D9875-1795-41AD-A5A5-753CA764F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593880"/>
              </p:ext>
            </p:extLst>
          </p:nvPr>
        </p:nvGraphicFramePr>
        <p:xfrm>
          <a:off x="5185461" y="5820470"/>
          <a:ext cx="6381779" cy="548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81779">
                  <a:extLst>
                    <a:ext uri="{9D8B030D-6E8A-4147-A177-3AD203B41FA5}">
                      <a16:colId xmlns:a16="http://schemas.microsoft.com/office/drawing/2014/main" val="481088256"/>
                    </a:ext>
                  </a:extLst>
                </a:gridCol>
              </a:tblGrid>
              <a:tr h="545507">
                <a:tc>
                  <a:txBody>
                    <a:bodyPr/>
                    <a:lstStyle/>
                    <a:p>
                      <a:pPr algn="r"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800" dirty="0">
                          <a:effectLst/>
                        </a:rPr>
                        <a:t>CONFERENZA PERMANENTE DEI PRESIDENTI DI CONSIGLIO DI CORSO DI LAUREA MAGISTRALE IN MEDICINA E CHIRURGIA 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3023588"/>
                  </a:ext>
                </a:extLst>
              </a:tr>
            </a:tbl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47E2E4C6-DE83-4384-B832-ED019FF5F8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929" y="623301"/>
            <a:ext cx="1630403" cy="13268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566928" cy="566928"/>
          </a:xfrm>
          <a:prstGeom prst="ellipse">
            <a:avLst/>
          </a:prstGeom>
          <a:solidFill>
            <a:srgbClr val="12395B"/>
          </a:solidFill>
          <a:ln/>
        </p:spPr>
      </p:sp>
      <p:sp>
        <p:nvSpPr>
          <p:cNvPr id="3" name="Text 1"/>
          <p:cNvSpPr/>
          <p:nvPr/>
        </p:nvSpPr>
        <p:spPr>
          <a:xfrm>
            <a:off x="566928" y="457200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BA7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1316736" y="402336"/>
            <a:ext cx="1023487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Perché la </a:t>
            </a:r>
            <a:r>
              <a:rPr lang="en-US" sz="2600" b="1" dirty="0" err="1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formazione</a:t>
            </a:r>
            <a:r>
              <a:rPr lang="en-US" sz="2600" b="1" dirty="0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é in continua </a:t>
            </a:r>
            <a:r>
              <a:rPr lang="en-US" sz="2600" b="1" dirty="0" err="1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evoluzione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316736" y="960120"/>
            <a:ext cx="1023487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50" i="1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 contesto della professione medica in Italia</a:t>
            </a:r>
            <a:endParaRPr lang="en-US" sz="12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1385580"/>
            <a:ext cx="384048" cy="38404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69848" y="1338246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 medicina cambia rapidamente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566928" y="1926486"/>
            <a:ext cx="576072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spcAft>
                <a:spcPts val="900"/>
              </a:spcAft>
              <a:buNone/>
            </a:pPr>
            <a:r>
              <a:rPr lang="en-US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Aumentano le malattie croniche, la popolazione invecchia, le conoscenze crescono di continuo e tecnologie come intelligenza artificiale, genomica e robotica entrano nella pratica </a:t>
            </a:r>
            <a:r>
              <a:rPr lang="en-US" dirty="0" err="1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clinica</a:t>
            </a:r>
            <a:r>
              <a:rPr lang="en-US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</a:p>
          <a:p>
            <a:pPr marL="0" indent="0">
              <a:lnSpc>
                <a:spcPts val="2000"/>
              </a:lnSpc>
              <a:spcAft>
                <a:spcPts val="900"/>
              </a:spcAft>
              <a:buNone/>
            </a:pPr>
            <a:r>
              <a:rPr lang="en-US" dirty="0"/>
              <a:t>In </a:t>
            </a:r>
            <a:r>
              <a:rPr lang="en-US" dirty="0" err="1"/>
              <a:t>medicina</a:t>
            </a:r>
            <a:r>
              <a:rPr lang="en-US" dirty="0"/>
              <a:t>, I tempi di </a:t>
            </a:r>
            <a:r>
              <a:rPr lang="en-US" b="1" dirty="0" err="1">
                <a:solidFill>
                  <a:srgbClr val="002060"/>
                </a:solidFill>
              </a:rPr>
              <a:t>raddoppio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delle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conoscenze</a:t>
            </a:r>
            <a:r>
              <a:rPr lang="en-US" b="1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78 </a:t>
            </a:r>
            <a:r>
              <a:rPr lang="en-US" b="1" dirty="0" err="1">
                <a:solidFill>
                  <a:srgbClr val="002060"/>
                </a:solidFill>
              </a:rPr>
              <a:t>giorni</a:t>
            </a:r>
            <a:r>
              <a:rPr lang="en-US" dirty="0"/>
              <a:t>!!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Formare un medico non può significare soltanto trasmettere nozioni: significa preparare professionisti capaci di </a:t>
            </a:r>
            <a:r>
              <a:rPr lang="en-US" b="1" dirty="0">
                <a:solidFill>
                  <a:srgbClr val="1239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interpretare problemi complessi, dialogare con i pazienti, lavorare in équipe e imparare per tutta la vita.</a:t>
            </a:r>
            <a:endParaRPr lang="en-US" dirty="0"/>
          </a:p>
        </p:txBody>
      </p:sp>
      <p:sp>
        <p:nvSpPr>
          <p:cNvPr id="9" name="Shape 6"/>
          <p:cNvSpPr/>
          <p:nvPr/>
        </p:nvSpPr>
        <p:spPr>
          <a:xfrm>
            <a:off x="577686" y="4730682"/>
            <a:ext cx="5760720" cy="1600200"/>
          </a:xfrm>
          <a:prstGeom prst="roundRect">
            <a:avLst>
              <a:gd name="adj" fmla="val 4571"/>
            </a:avLst>
          </a:prstGeom>
          <a:solidFill>
            <a:srgbClr val="F3F6F9"/>
          </a:solidFill>
          <a:ln/>
        </p:spPr>
      </p:sp>
      <p:sp>
        <p:nvSpPr>
          <p:cNvPr id="10" name="Text 7"/>
          <p:cNvSpPr/>
          <p:nvPr/>
        </p:nvSpPr>
        <p:spPr>
          <a:xfrm>
            <a:off x="822960" y="4730682"/>
            <a:ext cx="5285232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1239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Novità 2025/26 — la riforma dell'accesso
</a:t>
            </a:r>
            <a:r>
              <a:rPr lang="en-US" sz="1250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 test d'ingresso a numero programmato è stato sostituito da un </a:t>
            </a:r>
            <a:r>
              <a:rPr lang="en-US" sz="1250" b="1" dirty="0">
                <a:solidFill>
                  <a:srgbClr val="1239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semestre aperto («semestre filtro»)</a:t>
            </a:r>
            <a:r>
              <a:rPr lang="en-US" sz="1250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con selezione a fine semestre e graduatoria nazionale (D.Lgs. 71/2025).</a:t>
            </a:r>
            <a:endParaRPr lang="en-US" sz="1350" dirty="0"/>
          </a:p>
        </p:txBody>
      </p:sp>
      <p:sp>
        <p:nvSpPr>
          <p:cNvPr id="11" name="Shape 8"/>
          <p:cNvSpPr/>
          <p:nvPr/>
        </p:nvSpPr>
        <p:spPr>
          <a:xfrm>
            <a:off x="6628820" y="1304694"/>
            <a:ext cx="2505456" cy="2231136"/>
          </a:xfrm>
          <a:prstGeom prst="roundRect">
            <a:avLst>
              <a:gd name="adj" fmla="val 3689"/>
            </a:avLst>
          </a:prstGeom>
          <a:solidFill>
            <a:srgbClr val="FFFFFF"/>
          </a:solidFill>
          <a:ln w="12700">
            <a:solidFill>
              <a:srgbClr val="E9EFF4"/>
            </a:solidFill>
            <a:prstDash val="solid"/>
          </a:ln>
          <a:effectLst>
            <a:outerShdw blurRad="88900" dist="38100" dir="5400000" algn="bl" rotWithShape="0">
              <a:srgbClr val="0D2A42">
                <a:alpha val="14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848276" y="1524150"/>
            <a:ext cx="548640" cy="548640"/>
          </a:xfrm>
          <a:prstGeom prst="ellipse">
            <a:avLst/>
          </a:prstGeom>
          <a:solidFill>
            <a:srgbClr val="F3F6F9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580" y="1670454"/>
            <a:ext cx="256032" cy="256032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6811700" y="2091078"/>
            <a:ext cx="21396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24.026</a:t>
            </a:r>
            <a:endParaRPr lang="en-US" sz="3100" dirty="0"/>
          </a:p>
        </p:txBody>
      </p:sp>
      <p:sp>
        <p:nvSpPr>
          <p:cNvPr id="15" name="Text 11"/>
          <p:cNvSpPr/>
          <p:nvPr/>
        </p:nvSpPr>
        <p:spPr>
          <a:xfrm>
            <a:off x="6829988" y="2639718"/>
            <a:ext cx="212140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posti a Medicina 2025/26</a:t>
            </a:r>
            <a:endParaRPr lang="en-US" sz="1100" dirty="0"/>
          </a:p>
        </p:txBody>
      </p:sp>
      <p:sp>
        <p:nvSpPr>
          <p:cNvPr id="16" name="Text 12"/>
          <p:cNvSpPr/>
          <p:nvPr/>
        </p:nvSpPr>
        <p:spPr>
          <a:xfrm>
            <a:off x="6732995" y="3194608"/>
            <a:ext cx="2340864" cy="3046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B08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quasi il doppio dal 2020-21 (12.226)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9390308" y="1304694"/>
            <a:ext cx="2505456" cy="2231136"/>
          </a:xfrm>
          <a:prstGeom prst="roundRect">
            <a:avLst>
              <a:gd name="adj" fmla="val 3689"/>
            </a:avLst>
          </a:prstGeom>
          <a:solidFill>
            <a:srgbClr val="FFFFFF"/>
          </a:solidFill>
          <a:ln w="12700">
            <a:solidFill>
              <a:srgbClr val="E9EFF4"/>
            </a:solidFill>
            <a:prstDash val="solid"/>
          </a:ln>
          <a:effectLst>
            <a:outerShdw blurRad="88900" dist="38100" dir="5400000" algn="bl" rotWithShape="0">
              <a:srgbClr val="0D2A42">
                <a:alpha val="14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9609764" y="1524150"/>
            <a:ext cx="548640" cy="548640"/>
          </a:xfrm>
          <a:prstGeom prst="ellipse">
            <a:avLst/>
          </a:prstGeom>
          <a:solidFill>
            <a:srgbClr val="F3F6F9"/>
          </a:solidFill>
          <a:ln/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068" y="1670454"/>
            <a:ext cx="256032" cy="25603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9573188" y="2091078"/>
            <a:ext cx="21396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54.313</a:t>
            </a:r>
            <a:endParaRPr lang="en-US" sz="3100" dirty="0"/>
          </a:p>
        </p:txBody>
      </p:sp>
      <p:sp>
        <p:nvSpPr>
          <p:cNvPr id="21" name="Text 16"/>
          <p:cNvSpPr/>
          <p:nvPr/>
        </p:nvSpPr>
        <p:spPr>
          <a:xfrm>
            <a:off x="9591476" y="2639718"/>
            <a:ext cx="212140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matricole che hanno scelto Medicina al semestre filtro</a:t>
            </a:r>
            <a:endParaRPr lang="en-US" sz="1100" dirty="0"/>
          </a:p>
        </p:txBody>
      </p:sp>
      <p:sp>
        <p:nvSpPr>
          <p:cNvPr id="22" name="Shape 17"/>
          <p:cNvSpPr/>
          <p:nvPr/>
        </p:nvSpPr>
        <p:spPr>
          <a:xfrm>
            <a:off x="6628820" y="3791862"/>
            <a:ext cx="2505456" cy="2231136"/>
          </a:xfrm>
          <a:prstGeom prst="roundRect">
            <a:avLst>
              <a:gd name="adj" fmla="val 3689"/>
            </a:avLst>
          </a:prstGeom>
          <a:solidFill>
            <a:srgbClr val="FFFFFF"/>
          </a:solidFill>
          <a:ln w="12700">
            <a:solidFill>
              <a:srgbClr val="E9EFF4"/>
            </a:solidFill>
            <a:prstDash val="solid"/>
          </a:ln>
          <a:effectLst>
            <a:outerShdw blurRad="88900" dist="38100" dir="5400000" algn="bl" rotWithShape="0">
              <a:srgbClr val="0D2A42">
                <a:alpha val="14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6848276" y="4011318"/>
            <a:ext cx="548640" cy="548640"/>
          </a:xfrm>
          <a:prstGeom prst="ellipse">
            <a:avLst/>
          </a:prstGeom>
          <a:solidFill>
            <a:srgbClr val="F3F6F9"/>
          </a:solidFill>
          <a:ln/>
        </p:spPr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4580" y="4157622"/>
            <a:ext cx="256032" cy="256032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6811700" y="4578246"/>
            <a:ext cx="21396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15.088</a:t>
            </a:r>
            <a:endParaRPr lang="en-US" sz="3100" dirty="0"/>
          </a:p>
        </p:txBody>
      </p:sp>
      <p:sp>
        <p:nvSpPr>
          <p:cNvPr id="26" name="Text 20"/>
          <p:cNvSpPr/>
          <p:nvPr/>
        </p:nvSpPr>
        <p:spPr>
          <a:xfrm>
            <a:off x="6829988" y="5126886"/>
            <a:ext cx="212140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contratti di specializzazione (2024/25)</a:t>
            </a:r>
            <a:endParaRPr lang="en-US" sz="1100" dirty="0"/>
          </a:p>
        </p:txBody>
      </p:sp>
      <p:sp>
        <p:nvSpPr>
          <p:cNvPr id="27" name="Text 21"/>
          <p:cNvSpPr/>
          <p:nvPr/>
        </p:nvSpPr>
        <p:spPr>
          <a:xfrm>
            <a:off x="6829988" y="5712102"/>
            <a:ext cx="21214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B08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investimento post-laurea</a:t>
            </a:r>
            <a:endParaRPr lang="en-US" sz="950" dirty="0"/>
          </a:p>
        </p:txBody>
      </p:sp>
      <p:sp>
        <p:nvSpPr>
          <p:cNvPr id="28" name="Shape 22"/>
          <p:cNvSpPr/>
          <p:nvPr/>
        </p:nvSpPr>
        <p:spPr>
          <a:xfrm>
            <a:off x="9390308" y="3791862"/>
            <a:ext cx="2505456" cy="2231136"/>
          </a:xfrm>
          <a:prstGeom prst="roundRect">
            <a:avLst>
              <a:gd name="adj" fmla="val 3689"/>
            </a:avLst>
          </a:prstGeom>
          <a:solidFill>
            <a:srgbClr val="FFFFFF"/>
          </a:solidFill>
          <a:ln w="12700">
            <a:solidFill>
              <a:srgbClr val="E9EFF4"/>
            </a:solidFill>
            <a:prstDash val="solid"/>
          </a:ln>
          <a:effectLst>
            <a:outerShdw blurRad="88900" dist="38100" dir="5400000" algn="bl" rotWithShape="0">
              <a:srgbClr val="0D2A42">
                <a:alpha val="14000"/>
              </a:srgbClr>
            </a:outerShdw>
          </a:effectLst>
        </p:spPr>
      </p:sp>
      <p:sp>
        <p:nvSpPr>
          <p:cNvPr id="29" name="Shape 23"/>
          <p:cNvSpPr/>
          <p:nvPr/>
        </p:nvSpPr>
        <p:spPr>
          <a:xfrm>
            <a:off x="9609764" y="4011318"/>
            <a:ext cx="548640" cy="548640"/>
          </a:xfrm>
          <a:prstGeom prst="ellipse">
            <a:avLst/>
          </a:prstGeom>
          <a:solidFill>
            <a:srgbClr val="F3F6F9"/>
          </a:solidFill>
          <a:ln/>
        </p:spPr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6068" y="4157622"/>
            <a:ext cx="256032" cy="256032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9573188" y="4578246"/>
            <a:ext cx="21396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14,6 mln</a:t>
            </a:r>
            <a:endParaRPr lang="en-US" sz="3100" dirty="0"/>
          </a:p>
        </p:txBody>
      </p:sp>
      <p:sp>
        <p:nvSpPr>
          <p:cNvPr id="32" name="Text 25"/>
          <p:cNvSpPr/>
          <p:nvPr/>
        </p:nvSpPr>
        <p:spPr>
          <a:xfrm>
            <a:off x="9591476" y="5126886"/>
            <a:ext cx="212140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over-65 nel 2025, oltre metà con ≥2 </a:t>
            </a:r>
            <a:r>
              <a:rPr lang="en-US" sz="1100" dirty="0" err="1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patologie</a:t>
            </a:r>
            <a:r>
              <a:rPr lang="en-US" sz="1100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croniche</a:t>
            </a:r>
            <a:endParaRPr lang="en-US" sz="1100" dirty="0"/>
          </a:p>
        </p:txBody>
      </p:sp>
      <p:sp>
        <p:nvSpPr>
          <p:cNvPr id="33" name="Text 26"/>
          <p:cNvSpPr/>
          <p:nvPr/>
        </p:nvSpPr>
        <p:spPr>
          <a:xfrm>
            <a:off x="6675120" y="6181344"/>
            <a:ext cx="526694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Fonti: MUR (2025) · Fondazione GIMBE · Consorti et al., Medical Teacher 2021.</a:t>
            </a:r>
            <a:endParaRPr lang="en-US" sz="900" dirty="0"/>
          </a:p>
        </p:txBody>
      </p:sp>
      <p:sp>
        <p:nvSpPr>
          <p:cNvPr id="34" name="Text 12">
            <a:extLst>
              <a:ext uri="{FF2B5EF4-FFF2-40B4-BE49-F238E27FC236}">
                <a16:creationId xmlns:a16="http://schemas.microsoft.com/office/drawing/2014/main" id="{2E48831A-0D54-4BC8-AB10-12C72FF0E72A}"/>
              </a:ext>
            </a:extLst>
          </p:cNvPr>
          <p:cNvSpPr/>
          <p:nvPr/>
        </p:nvSpPr>
        <p:spPr>
          <a:xfrm>
            <a:off x="9650964" y="3058223"/>
            <a:ext cx="1663980" cy="477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B08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58.275 </a:t>
            </a:r>
            <a:r>
              <a:rPr lang="en-US" sz="1200" i="1" dirty="0" err="1">
                <a:solidFill>
                  <a:srgbClr val="B08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alla</a:t>
            </a:r>
            <a:r>
              <a:rPr lang="en-US" sz="1200" i="1" dirty="0">
                <a:solidFill>
                  <a:srgbClr val="B08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i="1" dirty="0" err="1">
                <a:solidFill>
                  <a:srgbClr val="B08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prova</a:t>
            </a:r>
            <a:r>
              <a:rPr lang="en-US" sz="1200" i="1" dirty="0">
                <a:solidFill>
                  <a:srgbClr val="B08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di </a:t>
            </a:r>
            <a:r>
              <a:rPr lang="en-US" sz="1200" i="1" dirty="0" err="1">
                <a:solidFill>
                  <a:srgbClr val="B08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ammissione</a:t>
            </a:r>
            <a:r>
              <a:rPr lang="en-US" sz="1200" i="1" dirty="0">
                <a:solidFill>
                  <a:srgbClr val="B08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del 2020-21</a:t>
            </a:r>
            <a:endParaRPr lang="en-US" sz="1200" dirty="0"/>
          </a:p>
        </p:txBody>
      </p:sp>
      <p:sp>
        <p:nvSpPr>
          <p:cNvPr id="35" name="Text 12">
            <a:extLst>
              <a:ext uri="{FF2B5EF4-FFF2-40B4-BE49-F238E27FC236}">
                <a16:creationId xmlns:a16="http://schemas.microsoft.com/office/drawing/2014/main" id="{A6300FA1-32C0-47F8-A422-75BE26483E52}"/>
              </a:ext>
            </a:extLst>
          </p:cNvPr>
          <p:cNvSpPr/>
          <p:nvPr/>
        </p:nvSpPr>
        <p:spPr>
          <a:xfrm>
            <a:off x="9501277" y="5615645"/>
            <a:ext cx="2340864" cy="3046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B08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13,6 </a:t>
            </a:r>
            <a:r>
              <a:rPr lang="en-US" sz="1200" i="1" dirty="0" err="1">
                <a:solidFill>
                  <a:srgbClr val="B08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mln</a:t>
            </a:r>
            <a:r>
              <a:rPr lang="en-US" sz="1200" i="1" dirty="0">
                <a:solidFill>
                  <a:srgbClr val="B08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di </a:t>
            </a:r>
            <a:r>
              <a:rPr lang="en-US" sz="1200" i="1" dirty="0" err="1">
                <a:solidFill>
                  <a:srgbClr val="B08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persone</a:t>
            </a:r>
            <a:r>
              <a:rPr lang="en-US" sz="1200" i="1" dirty="0">
                <a:solidFill>
                  <a:srgbClr val="B08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i="1" dirty="0" err="1">
                <a:solidFill>
                  <a:srgbClr val="B08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nel</a:t>
            </a:r>
            <a:r>
              <a:rPr lang="en-US" sz="1200" i="1" dirty="0">
                <a:solidFill>
                  <a:srgbClr val="B08A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2020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371136"/>
            <a:ext cx="566928" cy="566928"/>
          </a:xfrm>
          <a:prstGeom prst="ellipse">
            <a:avLst/>
          </a:prstGeom>
          <a:solidFill>
            <a:srgbClr val="12395B"/>
          </a:solidFill>
          <a:ln/>
        </p:spPr>
      </p:sp>
      <p:sp>
        <p:nvSpPr>
          <p:cNvPr id="3" name="Text 1"/>
          <p:cNvSpPr/>
          <p:nvPr/>
        </p:nvSpPr>
        <p:spPr>
          <a:xfrm>
            <a:off x="566928" y="371136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BA7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1316736" y="316272"/>
            <a:ext cx="1023487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Un nuovo modo di imparare a diventare medici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316736" y="874056"/>
            <a:ext cx="1023487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50" i="1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 riordino del corso di laurea e il modello didattico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566928" y="1212384"/>
            <a:ext cx="11057839" cy="658368"/>
          </a:xfrm>
          <a:prstGeom prst="roundRect">
            <a:avLst>
              <a:gd name="adj" fmla="val 11111"/>
            </a:avLst>
          </a:prstGeom>
          <a:solidFill>
            <a:srgbClr val="12395B"/>
          </a:solidFill>
          <a:ln/>
        </p:spPr>
      </p:sp>
      <p:sp>
        <p:nvSpPr>
          <p:cNvPr id="7" name="Text 5"/>
          <p:cNvSpPr/>
          <p:nvPr/>
        </p:nvSpPr>
        <p:spPr>
          <a:xfrm>
            <a:off x="841248" y="1212384"/>
            <a:ext cx="10509199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BA7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DM 1649/2023   </a:t>
            </a: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anni</a:t>
            </a:r>
            <a:r>
              <a:rPr lang="en-US" sz="1250" dirty="0">
                <a:solidFill>
                  <a:srgbClr val="CBA7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·  </a:t>
            </a: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360 CFU</a:t>
            </a:r>
            <a:r>
              <a:rPr lang="en-US" sz="1250" dirty="0">
                <a:solidFill>
                  <a:srgbClr val="CBA7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·  </a:t>
            </a: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≥ 5.500 ore teorico-pratiche</a:t>
            </a:r>
            <a:r>
              <a:rPr lang="en-US" sz="1250" dirty="0">
                <a:solidFill>
                  <a:srgbClr val="CBA7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·  </a:t>
            </a: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laurea abilitante (tirocinio pratico-valutativo)</a:t>
            </a:r>
            <a:endParaRPr lang="en-US" sz="1250" dirty="0"/>
          </a:p>
        </p:txBody>
      </p:sp>
      <p:sp>
        <p:nvSpPr>
          <p:cNvPr id="8" name="Shape 6"/>
          <p:cNvSpPr/>
          <p:nvPr/>
        </p:nvSpPr>
        <p:spPr>
          <a:xfrm>
            <a:off x="566928" y="2212848"/>
            <a:ext cx="512064" cy="512064"/>
          </a:xfrm>
          <a:prstGeom prst="ellipse">
            <a:avLst/>
          </a:prstGeom>
          <a:solidFill>
            <a:srgbClr val="12395B"/>
          </a:solidFill>
          <a:ln/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" y="2350008"/>
            <a:ext cx="237744" cy="237744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243584" y="2185416"/>
            <a:ext cx="521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39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Contatto clinico precoce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243584" y="2468880"/>
            <a:ext cx="5257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casi, pazienti e attività nei servizi fin dai primi anni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566928" y="3145536"/>
            <a:ext cx="512064" cy="512064"/>
          </a:xfrm>
          <a:prstGeom prst="ellipse">
            <a:avLst/>
          </a:prstGeom>
          <a:solidFill>
            <a:srgbClr val="12395B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" y="3282696"/>
            <a:ext cx="237744" cy="23774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243584" y="3118104"/>
            <a:ext cx="521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39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Curriculum «a spirale»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1243584" y="3401568"/>
            <a:ext cx="5257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integrazione dei saperi, temi ripresi con complessità crescente</a:t>
            </a:r>
            <a:endParaRPr lang="en-US" sz="1400" dirty="0"/>
          </a:p>
        </p:txBody>
      </p:sp>
      <p:sp>
        <p:nvSpPr>
          <p:cNvPr id="16" name="Shape 12"/>
          <p:cNvSpPr/>
          <p:nvPr/>
        </p:nvSpPr>
        <p:spPr>
          <a:xfrm>
            <a:off x="566928" y="4078224"/>
            <a:ext cx="512064" cy="512064"/>
          </a:xfrm>
          <a:prstGeom prst="ellipse">
            <a:avLst/>
          </a:prstGeom>
          <a:solidFill>
            <a:srgbClr val="12395B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" y="4215384"/>
            <a:ext cx="237744" cy="237744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243584" y="4050792"/>
            <a:ext cx="521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39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Didattica attiva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1243584" y="4334256"/>
            <a:ext cx="485241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flipped classroom, PBL, simulazione, skills lab, </a:t>
            </a:r>
            <a:r>
              <a:rPr lang="en-US" sz="1400" dirty="0" err="1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piccoli</a:t>
            </a:r>
            <a:r>
              <a:rPr lang="en-US" sz="1400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gruppi</a:t>
            </a:r>
            <a:r>
              <a:rPr lang="en-US" sz="1400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dirty="0" err="1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didattica</a:t>
            </a:r>
            <a:r>
              <a:rPr lang="en-US" sz="1400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tutoriale</a:t>
            </a:r>
            <a:endParaRPr lang="en-US" sz="1400" dirty="0"/>
          </a:p>
        </p:txBody>
      </p:sp>
      <p:sp>
        <p:nvSpPr>
          <p:cNvPr id="20" name="Shape 15"/>
          <p:cNvSpPr/>
          <p:nvPr/>
        </p:nvSpPr>
        <p:spPr>
          <a:xfrm>
            <a:off x="566928" y="5010912"/>
            <a:ext cx="512064" cy="512064"/>
          </a:xfrm>
          <a:prstGeom prst="ellipse">
            <a:avLst/>
          </a:prstGeom>
          <a:solidFill>
            <a:srgbClr val="12395B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88" y="5148072"/>
            <a:ext cx="237744" cy="237744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243584" y="4983480"/>
            <a:ext cx="521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39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Territorio e temi trasversali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1243584" y="5266944"/>
            <a:ext cx="485241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prevenzione, cronicità, medicina di genere, salute globale,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Health, eHealth</a:t>
            </a:r>
            <a:endParaRPr lang="en-US" sz="1400" dirty="0"/>
          </a:p>
        </p:txBody>
      </p:sp>
      <p:sp>
        <p:nvSpPr>
          <p:cNvPr id="27" name="Text 20"/>
          <p:cNvSpPr/>
          <p:nvPr/>
        </p:nvSpPr>
        <p:spPr>
          <a:xfrm>
            <a:off x="5776853" y="6246966"/>
            <a:ext cx="5959737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Struttura del curriculum a «doppio cuneo inverso»: scienze di base e cliniche intrecciate nei 6 anni, con gli assi psico-sociale e tecnologico.  (</a:t>
            </a:r>
            <a:r>
              <a:rPr lang="en-US" sz="1200" i="1" dirty="0" err="1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Consorti</a:t>
            </a:r>
            <a:r>
              <a:rPr lang="en-US" sz="1200" i="1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200" i="1" dirty="0" err="1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Familiari</a:t>
            </a:r>
            <a:r>
              <a:rPr lang="en-US" sz="1200" i="1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et al., Medical Teacher 2021)</a:t>
            </a:r>
            <a:endParaRPr lang="en-US" sz="1200" dirty="0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8F22012-F21B-49DE-A2FA-9625BED64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4584" y="1914265"/>
            <a:ext cx="5880183" cy="42728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566928" cy="566928"/>
          </a:xfrm>
          <a:prstGeom prst="ellipse">
            <a:avLst/>
          </a:prstGeom>
          <a:solidFill>
            <a:srgbClr val="12395B"/>
          </a:solidFill>
          <a:ln/>
        </p:spPr>
      </p:sp>
      <p:sp>
        <p:nvSpPr>
          <p:cNvPr id="3" name="Text 1"/>
          <p:cNvSpPr/>
          <p:nvPr/>
        </p:nvSpPr>
        <p:spPr>
          <a:xfrm>
            <a:off x="566928" y="457200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BA7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1316736" y="402336"/>
            <a:ext cx="1023487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Valutare le competenze, non solo le conoscenze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316736" y="960120"/>
            <a:ext cx="1023487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50" i="1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sistema di valutazione coerente con la piramide di Miller</a:t>
            </a:r>
            <a:endParaRPr lang="en-US" sz="12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62" y="1772327"/>
            <a:ext cx="459888" cy="45988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12880" y="1660985"/>
            <a:ext cx="4576322" cy="7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900"/>
              </a:lnSpc>
              <a:buNone/>
            </a:pPr>
            <a:r>
              <a:rPr lang="en-US" sz="2000" b="1" dirty="0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Non solo ciò che lo studente sa,</a:t>
            </a:r>
            <a:endParaRPr lang="en-US" sz="2000" dirty="0"/>
          </a:p>
          <a:p>
            <a:pPr marL="0" indent="0">
              <a:lnSpc>
                <a:spcPts val="1900"/>
              </a:lnSpc>
              <a:buNone/>
            </a:pPr>
            <a:r>
              <a:rPr lang="en-US" sz="2000" b="1" dirty="0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 ciò che sa applicare e </a:t>
            </a:r>
            <a:r>
              <a:rPr lang="en-US" sz="2000" b="1" dirty="0" err="1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dimostrare</a:t>
            </a:r>
            <a:r>
              <a:rPr lang="en-US" sz="2000" b="1" dirty="0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e come “</a:t>
            </a:r>
            <a:r>
              <a:rPr lang="en-US" sz="2000" b="1" dirty="0" err="1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sa</a:t>
            </a:r>
            <a:r>
              <a:rPr lang="en-US" sz="2000" b="1" dirty="0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en-US" sz="2000" b="1" dirty="0" err="1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essere</a:t>
            </a:r>
            <a:r>
              <a:rPr lang="en-US" sz="2000" b="1" dirty="0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” 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609960" y="2535581"/>
            <a:ext cx="4865684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00"/>
              </a:lnSpc>
              <a:spcAft>
                <a:spcPts val="1000"/>
              </a:spcAft>
              <a:buNone/>
            </a:pPr>
            <a:r>
              <a:rPr lang="en-US" sz="1600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prove scritte e orali restano necessarie, ma si affiancano a strumenti che verificano la pratica reale:</a:t>
            </a:r>
            <a:endParaRPr lang="en-US" sz="1600" dirty="0"/>
          </a:p>
          <a:p>
            <a:pPr marL="203200" indent="-203200">
              <a:lnSpc>
                <a:spcPts val="2200"/>
              </a:lnSpc>
              <a:buSzPct val="100000"/>
              <a:buChar char="•"/>
            </a:pPr>
            <a:r>
              <a:rPr lang="en-US" sz="1600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scenari clinici e casi</a:t>
            </a:r>
            <a:endParaRPr lang="en-US" sz="1600" dirty="0"/>
          </a:p>
          <a:p>
            <a:pPr marL="203200" indent="-203200">
              <a:lnSpc>
                <a:spcPts val="2200"/>
              </a:lnSpc>
              <a:buSzPct val="100000"/>
              <a:buChar char="•"/>
            </a:pPr>
            <a:r>
              <a:rPr lang="en-US" sz="1600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simulazioni e prove pratiche · OSCE</a:t>
            </a:r>
            <a:endParaRPr lang="en-US" sz="1600" dirty="0"/>
          </a:p>
          <a:p>
            <a:pPr marL="203200" indent="-203200">
              <a:lnSpc>
                <a:spcPts val="2200"/>
              </a:lnSpc>
              <a:buSzPct val="100000"/>
              <a:buChar char="•"/>
            </a:pPr>
            <a:r>
              <a:rPr lang="en-US" sz="1600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osservazioni strutturate (DOPS, mini-CEX)</a:t>
            </a:r>
            <a:endParaRPr lang="en-US" sz="1600" dirty="0"/>
          </a:p>
          <a:p>
            <a:pPr marL="203200" indent="-203200">
              <a:lnSpc>
                <a:spcPts val="2200"/>
              </a:lnSpc>
              <a:buSzPct val="100000"/>
              <a:buChar char="•"/>
            </a:pPr>
            <a:r>
              <a:rPr lang="en-US" sz="1600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portfolio e feedback continui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66928" y="4617720"/>
            <a:ext cx="5212080" cy="1554480"/>
          </a:xfrm>
          <a:prstGeom prst="roundRect">
            <a:avLst>
              <a:gd name="adj" fmla="val 4706"/>
            </a:avLst>
          </a:prstGeom>
          <a:solidFill>
            <a:srgbClr val="F3F6F9"/>
          </a:solidFill>
          <a:ln/>
        </p:spPr>
      </p:sp>
      <p:sp>
        <p:nvSpPr>
          <p:cNvPr id="10" name="Text 7"/>
          <p:cNvSpPr/>
          <p:nvPr/>
        </p:nvSpPr>
        <p:spPr>
          <a:xfrm>
            <a:off x="822960" y="4671510"/>
            <a:ext cx="47091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i="1" dirty="0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Valutare meglio non significa rendere il percorso più difficile: significa verificare ragionamento clinico, capacità comunicative, sicurezza delle procedure e professionalità.</a:t>
            </a:r>
            <a:endParaRPr lang="en-US" sz="1450" b="1" dirty="0"/>
          </a:p>
        </p:txBody>
      </p:sp>
      <p:sp>
        <p:nvSpPr>
          <p:cNvPr id="13" name="Text 9"/>
          <p:cNvSpPr/>
          <p:nvPr/>
        </p:nvSpPr>
        <p:spPr>
          <a:xfrm>
            <a:off x="6400800" y="5108737"/>
            <a:ext cx="499262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Strumenti di valutazione secondo la piramide di Miller, dal «sa» all'«è» (identità professionale).  (</a:t>
            </a:r>
            <a:r>
              <a:rPr lang="en-US" sz="1200" i="1" dirty="0" err="1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Consorti</a:t>
            </a:r>
            <a:r>
              <a:rPr lang="en-US" sz="1200" i="1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200" i="1" dirty="0" err="1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Familiari</a:t>
            </a:r>
            <a:r>
              <a:rPr lang="en-US" sz="1200" i="1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et al., Medical Teacher 2021 )</a:t>
            </a:r>
            <a:endParaRPr lang="en-US" sz="12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08ABA8-850A-4C39-B3F6-313EBB90B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4016" y="1921660"/>
            <a:ext cx="6473528" cy="301636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704093A-8817-41D9-A748-9554C17B8235}"/>
              </a:ext>
            </a:extLst>
          </p:cNvPr>
          <p:cNvSpPr txBox="1"/>
          <p:nvPr/>
        </p:nvSpPr>
        <p:spPr>
          <a:xfrm>
            <a:off x="6745048" y="1204856"/>
            <a:ext cx="321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piramide di Miller modificata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566928" cy="566928"/>
          </a:xfrm>
          <a:prstGeom prst="ellipse">
            <a:avLst/>
          </a:prstGeom>
          <a:solidFill>
            <a:srgbClr val="12395B"/>
          </a:solidFill>
          <a:ln/>
        </p:spPr>
      </p:sp>
      <p:sp>
        <p:nvSpPr>
          <p:cNvPr id="3" name="Text 1"/>
          <p:cNvSpPr/>
          <p:nvPr/>
        </p:nvSpPr>
        <p:spPr>
          <a:xfrm>
            <a:off x="566928" y="457200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BA7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1316736" y="402336"/>
            <a:ext cx="1023487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 formazione esce dall'aula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316736" y="960120"/>
            <a:ext cx="1023487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50" i="1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Dove il percorso universitario incontra il territorio e il Servizio sanitario nazionale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566928" y="1572768"/>
            <a:ext cx="530352" cy="530352"/>
          </a:xfrm>
          <a:prstGeom prst="ellipse">
            <a:avLst/>
          </a:prstGeom>
          <a:solidFill>
            <a:srgbClr val="12395B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" y="1719072"/>
            <a:ext cx="237744" cy="23774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298448" y="1536192"/>
            <a:ext cx="5257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239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laurea è abilitante</a:t>
            </a: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1298448" y="1865376"/>
            <a:ext cx="53035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 il tirocinio pratico-valutativo (DM 58/2018): tre mesi in reparto e nello studio del medico di famiglia. Lo studente si forma dove si cura.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566928" y="2651760"/>
            <a:ext cx="530352" cy="530352"/>
          </a:xfrm>
          <a:prstGeom prst="ellipse">
            <a:avLst/>
          </a:prstGeom>
          <a:solidFill>
            <a:srgbClr val="12395B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2" y="2798064"/>
            <a:ext cx="237744" cy="23774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298448" y="2615184"/>
            <a:ext cx="5257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239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Formazione sul territorio</a:t>
            </a:r>
            <a:endParaRPr lang="en-US" dirty="0"/>
          </a:p>
        </p:txBody>
      </p:sp>
      <p:sp>
        <p:nvSpPr>
          <p:cNvPr id="13" name="Text 9"/>
          <p:cNvSpPr/>
          <p:nvPr/>
        </p:nvSpPr>
        <p:spPr>
          <a:xfrm>
            <a:off x="1298448" y="2944368"/>
            <a:ext cx="53035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accanto all'ospedale, esperienza nei servizi, nella prevenzione, nella continuità delle cure e nella medicina generale.</a:t>
            </a:r>
            <a:endParaRPr lang="en-US" sz="1400" dirty="0"/>
          </a:p>
        </p:txBody>
      </p:sp>
      <p:sp>
        <p:nvSpPr>
          <p:cNvPr id="14" name="Shape 10"/>
          <p:cNvSpPr/>
          <p:nvPr/>
        </p:nvSpPr>
        <p:spPr>
          <a:xfrm>
            <a:off x="566928" y="3730752"/>
            <a:ext cx="530352" cy="530352"/>
          </a:xfrm>
          <a:prstGeom prst="ellipse">
            <a:avLst/>
          </a:prstGeom>
          <a:solidFill>
            <a:srgbClr val="12395B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32" y="3877056"/>
            <a:ext cx="237744" cy="237744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298448" y="3694176"/>
            <a:ext cx="5257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239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Una rete che cresce</a:t>
            </a:r>
            <a:endParaRPr lang="en-US" dirty="0"/>
          </a:p>
        </p:txBody>
      </p:sp>
      <p:sp>
        <p:nvSpPr>
          <p:cNvPr id="17" name="Text 12"/>
          <p:cNvSpPr/>
          <p:nvPr/>
        </p:nvSpPr>
        <p:spPr>
          <a:xfrm>
            <a:off x="1298448" y="4023360"/>
            <a:ext cx="53035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Conferenza costruisce con </a:t>
            </a:r>
            <a:r>
              <a:rPr lang="en-US" sz="1400" dirty="0" err="1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Ordini</a:t>
            </a:r>
            <a:r>
              <a:rPr lang="en-US" sz="1400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Professionali</a:t>
            </a:r>
            <a:r>
              <a:rPr lang="en-US" sz="1400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 SSN la rete dei tutor: formazione, riconoscimento e valorizzazione della funzione tutoriale.</a:t>
            </a:r>
            <a:endParaRPr lang="en-US" sz="1400" dirty="0"/>
          </a:p>
        </p:txBody>
      </p:sp>
      <p:sp>
        <p:nvSpPr>
          <p:cNvPr id="18" name="Shape 13"/>
          <p:cNvSpPr/>
          <p:nvPr/>
        </p:nvSpPr>
        <p:spPr>
          <a:xfrm>
            <a:off x="6678020" y="1371600"/>
            <a:ext cx="4823482" cy="3246120"/>
          </a:xfrm>
          <a:prstGeom prst="roundRect">
            <a:avLst>
              <a:gd name="adj" fmla="val 2254"/>
            </a:avLst>
          </a:prstGeom>
          <a:solidFill>
            <a:srgbClr val="F3F6F9"/>
          </a:solidFill>
          <a:ln w="12700">
            <a:solidFill>
              <a:srgbClr val="E9EFF4"/>
            </a:solidFill>
            <a:prstDash val="solid"/>
          </a:ln>
        </p:spPr>
        <p:txBody>
          <a:bodyPr/>
          <a:lstStyle/>
          <a:p>
            <a:endParaRPr lang="it-IT" dirty="0"/>
          </a:p>
        </p:txBody>
      </p:sp>
      <p:sp>
        <p:nvSpPr>
          <p:cNvPr id="19" name="Text 14"/>
          <p:cNvSpPr/>
          <p:nvPr/>
        </p:nvSpPr>
        <p:spPr>
          <a:xfrm>
            <a:off x="6954191" y="1554480"/>
            <a:ext cx="46268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1239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Dall'aula al letto del paziente</a:t>
            </a:r>
            <a:endParaRPr lang="en-US" sz="1550" dirty="0"/>
          </a:p>
        </p:txBody>
      </p:sp>
      <p:sp>
        <p:nvSpPr>
          <p:cNvPr id="20" name="Shape 15"/>
          <p:cNvSpPr/>
          <p:nvPr/>
        </p:nvSpPr>
        <p:spPr>
          <a:xfrm>
            <a:off x="7246799" y="2267712"/>
            <a:ext cx="0" cy="1938528"/>
          </a:xfrm>
          <a:prstGeom prst="line">
            <a:avLst/>
          </a:prstGeom>
          <a:noFill/>
          <a:ln w="19050">
            <a:solidFill>
              <a:srgbClr val="B08A3E"/>
            </a:solidFill>
            <a:prstDash val="solid"/>
          </a:ln>
        </p:spPr>
      </p:sp>
      <p:sp>
        <p:nvSpPr>
          <p:cNvPr id="21" name="Shape 16"/>
          <p:cNvSpPr/>
          <p:nvPr/>
        </p:nvSpPr>
        <p:spPr>
          <a:xfrm>
            <a:off x="7063919" y="2084832"/>
            <a:ext cx="365760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12395B"/>
            </a:solidFill>
            <a:prstDash val="solid"/>
          </a:ln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6215" y="2167128"/>
            <a:ext cx="201168" cy="201168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7630847" y="2057400"/>
            <a:ext cx="394106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Aula e piccoli gruppi</a:t>
            </a:r>
            <a:endParaRPr lang="en-US" sz="1600" dirty="0"/>
          </a:p>
        </p:txBody>
      </p:sp>
      <p:sp>
        <p:nvSpPr>
          <p:cNvPr id="24" name="Shape 18"/>
          <p:cNvSpPr/>
          <p:nvPr/>
        </p:nvSpPr>
        <p:spPr>
          <a:xfrm>
            <a:off x="7063919" y="2569464"/>
            <a:ext cx="365760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12395B"/>
            </a:solidFill>
            <a:prstDash val="solid"/>
          </a:ln>
        </p:spPr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6215" y="2651760"/>
            <a:ext cx="201168" cy="201168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7630847" y="2542032"/>
            <a:ext cx="394106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Simulazione e skills lab</a:t>
            </a:r>
            <a:endParaRPr lang="en-US" sz="1600" dirty="0"/>
          </a:p>
        </p:txBody>
      </p:sp>
      <p:sp>
        <p:nvSpPr>
          <p:cNvPr id="27" name="Shape 20"/>
          <p:cNvSpPr/>
          <p:nvPr/>
        </p:nvSpPr>
        <p:spPr>
          <a:xfrm>
            <a:off x="7063919" y="3054096"/>
            <a:ext cx="365760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12395B"/>
            </a:solidFill>
            <a:prstDash val="solid"/>
          </a:ln>
        </p:spPr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6215" y="3136392"/>
            <a:ext cx="201168" cy="201168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7630847" y="3026664"/>
            <a:ext cx="394106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Reparti </a:t>
            </a:r>
            <a:r>
              <a:rPr lang="en-US" sz="1600" dirty="0" err="1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Assistenziali</a:t>
            </a:r>
            <a:r>
              <a:rPr lang="en-US" sz="1600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(TPV)</a:t>
            </a:r>
            <a:endParaRPr lang="en-US" sz="1600" dirty="0"/>
          </a:p>
        </p:txBody>
      </p:sp>
      <p:sp>
        <p:nvSpPr>
          <p:cNvPr id="30" name="Shape 22"/>
          <p:cNvSpPr/>
          <p:nvPr/>
        </p:nvSpPr>
        <p:spPr>
          <a:xfrm>
            <a:off x="7063919" y="3538728"/>
            <a:ext cx="365760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12395B"/>
            </a:solidFill>
            <a:prstDash val="solid"/>
          </a:ln>
        </p:spPr>
      </p:sp>
      <p:pic>
        <p:nvPicPr>
          <p:cNvPr id="31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6215" y="3621024"/>
            <a:ext cx="201168" cy="201168"/>
          </a:xfrm>
          <a:prstGeom prst="rect">
            <a:avLst/>
          </a:prstGeom>
        </p:spPr>
      </p:pic>
      <p:sp>
        <p:nvSpPr>
          <p:cNvPr id="32" name="Text 23"/>
          <p:cNvSpPr/>
          <p:nvPr/>
        </p:nvSpPr>
        <p:spPr>
          <a:xfrm>
            <a:off x="7637929" y="3511296"/>
            <a:ext cx="393398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Territorio: studio del MMG (TPV)</a:t>
            </a:r>
            <a:endParaRPr lang="en-US" sz="1600" dirty="0"/>
          </a:p>
        </p:txBody>
      </p:sp>
      <p:sp>
        <p:nvSpPr>
          <p:cNvPr id="33" name="Shape 24"/>
          <p:cNvSpPr/>
          <p:nvPr/>
        </p:nvSpPr>
        <p:spPr>
          <a:xfrm>
            <a:off x="7063919" y="4023360"/>
            <a:ext cx="365760" cy="365760"/>
          </a:xfrm>
          <a:prstGeom prst="ellipse">
            <a:avLst/>
          </a:prstGeom>
          <a:solidFill>
            <a:srgbClr val="B08A3E"/>
          </a:solidFill>
          <a:ln w="19050">
            <a:solidFill>
              <a:srgbClr val="B08A3E"/>
            </a:solidFill>
            <a:prstDash val="solid"/>
          </a:ln>
        </p:spPr>
      </p:sp>
      <p:pic>
        <p:nvPicPr>
          <p:cNvPr id="34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6215" y="4105656"/>
            <a:ext cx="201168" cy="201168"/>
          </a:xfrm>
          <a:prstGeom prst="rect">
            <a:avLst/>
          </a:prstGeom>
        </p:spPr>
      </p:pic>
      <p:sp>
        <p:nvSpPr>
          <p:cNvPr id="35" name="Text 25"/>
          <p:cNvSpPr/>
          <p:nvPr/>
        </p:nvSpPr>
        <p:spPr>
          <a:xfrm>
            <a:off x="7630847" y="3995928"/>
            <a:ext cx="394106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239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Medico abilitato</a:t>
            </a:r>
            <a:endParaRPr lang="en-US" dirty="0"/>
          </a:p>
        </p:txBody>
      </p:sp>
      <p:sp>
        <p:nvSpPr>
          <p:cNvPr id="36" name="Shape 26"/>
          <p:cNvSpPr/>
          <p:nvPr/>
        </p:nvSpPr>
        <p:spPr>
          <a:xfrm>
            <a:off x="566928" y="4846320"/>
            <a:ext cx="11057839" cy="1097280"/>
          </a:xfrm>
          <a:prstGeom prst="roundRect">
            <a:avLst>
              <a:gd name="adj" fmla="val 6667"/>
            </a:avLst>
          </a:prstGeom>
          <a:solidFill>
            <a:srgbClr val="12395B"/>
          </a:solidFill>
          <a:ln w="12700">
            <a:solidFill>
              <a:srgbClr val="B08A3E"/>
            </a:solidFill>
            <a:prstDash val="solid"/>
          </a:ln>
        </p:spPr>
      </p:sp>
      <p:sp>
        <p:nvSpPr>
          <p:cNvPr id="37" name="Text 27"/>
          <p:cNvSpPr/>
          <p:nvPr/>
        </p:nvSpPr>
        <p:spPr>
          <a:xfrm>
            <a:off x="886968" y="4846320"/>
            <a:ext cx="10417759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b="1" i="1" dirty="0">
                <a:solidFill>
                  <a:srgbClr val="CBA7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proposta della Conferenza. 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Formare e riconoscere i tutor del territorio, con convenzioni stabili tra Università, Ordini e Servizio sanitario nazionale: è così che l'innovazione didattica arriva fino al medico di famiglia e al letto del paziente.</a:t>
            </a:r>
            <a:endParaRPr lang="en-US" dirty="0"/>
          </a:p>
        </p:txBody>
      </p:sp>
      <p:sp>
        <p:nvSpPr>
          <p:cNvPr id="38" name="Text 28"/>
          <p:cNvSpPr/>
          <p:nvPr/>
        </p:nvSpPr>
        <p:spPr>
          <a:xfrm>
            <a:off x="566928" y="605332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E6E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Riferimenti: DM 58/2018 (tirocinio pratico-valutativo) · DM 1649/2023.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D2A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566928" y="502920"/>
            <a:ext cx="566928" cy="566928"/>
          </a:xfrm>
          <a:prstGeom prst="ellipse">
            <a:avLst/>
          </a:prstGeom>
          <a:solidFill>
            <a:srgbClr val="12395B"/>
          </a:solidFill>
          <a:ln w="12700">
            <a:solidFill>
              <a:srgbClr val="B08A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66928" y="502920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BA7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316736" y="457200"/>
            <a:ext cx="10058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Dall'università al mondo del lavoro</a:t>
            </a:r>
            <a:endParaRPr lang="en-US" sz="2700" dirty="0"/>
          </a:p>
        </p:txBody>
      </p:sp>
      <p:sp>
        <p:nvSpPr>
          <p:cNvPr id="6" name="Text 4"/>
          <p:cNvSpPr/>
          <p:nvPr/>
        </p:nvSpPr>
        <p:spPr>
          <a:xfrm>
            <a:off x="1316736" y="100584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9DB1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Ciò che la riforma richiede — e ciò che consegna al Servizio sanitario nazionale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66928" y="1627632"/>
            <a:ext cx="5230368" cy="2697480"/>
          </a:xfrm>
          <a:prstGeom prst="roundRect">
            <a:avLst>
              <a:gd name="adj" fmla="val 2712"/>
            </a:avLst>
          </a:prstGeom>
          <a:solidFill>
            <a:srgbClr val="12395B"/>
          </a:solidFill>
          <a:ln w="12700">
            <a:solidFill>
              <a:srgbClr val="1E4A6E"/>
            </a:solidFill>
            <a:prstDash val="solid"/>
          </a:ln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1883664"/>
            <a:ext cx="365760" cy="36576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344168" y="1847088"/>
            <a:ext cx="431596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BA7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Cosa richiede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859536" y="2450592"/>
            <a:ext cx="4681728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E4EC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docenti formati alle nuove metodologie</a:t>
            </a:r>
            <a:endParaRPr lang="en-US" sz="1400" dirty="0"/>
          </a:p>
          <a:p>
            <a:pPr marL="190500" indent="-1905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E4EC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tutor clinici e MMG preparati e riconosciuti</a:t>
            </a:r>
            <a:endParaRPr lang="en-US" sz="1400" dirty="0"/>
          </a:p>
          <a:p>
            <a:pPr marL="190500" indent="-1905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E4EC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spazi per la simulazione e infrastrutture digitali</a:t>
            </a:r>
            <a:endParaRPr lang="en-US" sz="1400" dirty="0"/>
          </a:p>
          <a:p>
            <a:pPr marL="190500" indent="-1905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E4EC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collaborazione stabile con il SSN</a:t>
            </a:r>
            <a:endParaRPr lang="en-US" sz="1400" dirty="0"/>
          </a:p>
          <a:p>
            <a:pPr marL="190500" indent="-1905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E4EC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una vera trasformazione culturale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6117336" y="1627632"/>
            <a:ext cx="5230368" cy="2697480"/>
          </a:xfrm>
          <a:prstGeom prst="roundRect">
            <a:avLst>
              <a:gd name="adj" fmla="val 2712"/>
            </a:avLst>
          </a:prstGeom>
          <a:solidFill>
            <a:srgbClr val="12395B"/>
          </a:solidFill>
          <a:ln w="12700">
            <a:solidFill>
              <a:srgbClr val="1E4A6E"/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656" y="1883664"/>
            <a:ext cx="365760" cy="36576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6894576" y="1847088"/>
            <a:ext cx="431596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BA75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Cosa consegna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6409944" y="2450592"/>
            <a:ext cx="4681728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E4EC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medici scientificamente preparati e competenti</a:t>
            </a:r>
            <a:endParaRPr lang="en-US" sz="1400" dirty="0"/>
          </a:p>
          <a:p>
            <a:pPr marL="190500" indent="-1905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E4EC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innovativi, capaci di usare le tecnologie con spirito critico</a:t>
            </a:r>
            <a:endParaRPr lang="en-US" sz="1400" dirty="0"/>
          </a:p>
          <a:p>
            <a:pPr marL="190500" indent="-1905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E4EC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attenti alle persone e alle comunità</a:t>
            </a:r>
            <a:endParaRPr lang="en-US" sz="1400" dirty="0"/>
          </a:p>
          <a:p>
            <a:pPr marL="190500" indent="-1905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E4EC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capaci di prendersi cura della persona, non solo della malattia</a:t>
            </a:r>
            <a:endParaRPr lang="en-US" sz="1400" dirty="0"/>
          </a:p>
          <a:p>
            <a:pPr marL="190500" indent="-1905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E4EC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capaci di apprendere per tutta la vita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566928" y="4617720"/>
            <a:ext cx="11057839" cy="1234440"/>
          </a:xfrm>
          <a:prstGeom prst="roundRect">
            <a:avLst>
              <a:gd name="adj" fmla="val 5926"/>
            </a:avLst>
          </a:prstGeom>
          <a:solidFill>
            <a:srgbClr val="12395B"/>
          </a:solidFill>
          <a:ln w="12700">
            <a:solidFill>
              <a:srgbClr val="B08A3E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704088" y="4526280"/>
            <a:ext cx="731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0" b="1" dirty="0">
                <a:solidFill>
                  <a:srgbClr val="B08A3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“</a:t>
            </a:r>
            <a:endParaRPr lang="en-US" sz="6000" dirty="0"/>
          </a:p>
        </p:txBody>
      </p:sp>
      <p:sp>
        <p:nvSpPr>
          <p:cNvPr id="17" name="Text 13"/>
          <p:cNvSpPr/>
          <p:nvPr/>
        </p:nvSpPr>
        <p:spPr>
          <a:xfrm>
            <a:off x="1435608" y="4617720"/>
            <a:ext cx="9869119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Un algoritmo può aiutare a individuare segnali utili, ma non sostituisce il giudizio clinico, la responsabilità professionale e la relazione di fiducia con il paziente: la cura della relazione umana che nessuna tecnologia </a:t>
            </a:r>
            <a:r>
              <a:rPr lang="en-US" sz="2000" i="1" dirty="0" err="1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potrà</a:t>
            </a:r>
            <a:r>
              <a:rPr lang="en-US" sz="2000" i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mai</a:t>
            </a:r>
            <a:r>
              <a:rPr lang="en-US" sz="2000" i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sostituire</a:t>
            </a:r>
            <a:r>
              <a:rPr lang="en-US" sz="2000" i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en-US" sz="1400" i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(</a:t>
            </a:r>
            <a:r>
              <a:rPr lang="en-US" sz="1400" i="1" dirty="0" err="1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Basili</a:t>
            </a:r>
            <a:r>
              <a:rPr lang="en-US" sz="1400" i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et al., 2026).</a:t>
            </a:r>
            <a:endParaRPr lang="en-US" sz="1400" dirty="0"/>
          </a:p>
        </p:txBody>
      </p:sp>
      <p:sp>
        <p:nvSpPr>
          <p:cNvPr id="18" name="Text 14"/>
          <p:cNvSpPr/>
          <p:nvPr/>
        </p:nvSpPr>
        <p:spPr>
          <a:xfrm>
            <a:off x="566929" y="6053328"/>
            <a:ext cx="403979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i="1" dirty="0">
                <a:solidFill>
                  <a:srgbClr val="9DB1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Stefania Basili, Giuseppe Familiari</a:t>
            </a:r>
            <a:endParaRPr lang="en-US" dirty="0"/>
          </a:p>
        </p:txBody>
      </p:sp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8A98AD2A-5BE9-421E-86D4-09053EABA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626023"/>
              </p:ext>
            </p:extLst>
          </p:nvPr>
        </p:nvGraphicFramePr>
        <p:xfrm>
          <a:off x="5541264" y="6040389"/>
          <a:ext cx="6025976" cy="548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25976">
                  <a:extLst>
                    <a:ext uri="{9D8B030D-6E8A-4147-A177-3AD203B41FA5}">
                      <a16:colId xmlns:a16="http://schemas.microsoft.com/office/drawing/2014/main" val="481088256"/>
                    </a:ext>
                  </a:extLst>
                </a:gridCol>
              </a:tblGrid>
              <a:tr h="425510">
                <a:tc>
                  <a:txBody>
                    <a:bodyPr/>
                    <a:lstStyle/>
                    <a:p>
                      <a:pPr algn="r"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800" dirty="0">
                          <a:effectLst/>
                        </a:rPr>
                        <a:t>CONFERENZA PERMANENTE DEI PRESIDENTI DI CONSIGLIO DI CORSO DI LAUREA MAGISTRALE IN MEDICINA E CHIRURGIA 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3023588"/>
                  </a:ext>
                </a:extLst>
              </a:tr>
            </a:tbl>
          </a:graphicData>
        </a:graphic>
      </p:graphicFrame>
      <p:pic>
        <p:nvPicPr>
          <p:cNvPr id="20" name="Immagine 19">
            <a:extLst>
              <a:ext uri="{FF2B5EF4-FFF2-40B4-BE49-F238E27FC236}">
                <a16:creationId xmlns:a16="http://schemas.microsoft.com/office/drawing/2014/main" id="{0DC5C445-10F7-44BC-AE36-E341EDDD06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04" y="195037"/>
            <a:ext cx="1630403" cy="13268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1431</Words>
  <Application>Microsoft Office PowerPoint</Application>
  <PresentationFormat>Widescreen</PresentationFormat>
  <Paragraphs>103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Times New Roman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e formazione per il medico di domani</dc:title>
  <dc:subject>PptxGenJS Presentation</dc:subject>
  <dc:creator>Conferenza Permanente CLMM&amp;C</dc:creator>
  <cp:lastModifiedBy>Utente</cp:lastModifiedBy>
  <cp:revision>16</cp:revision>
  <dcterms:created xsi:type="dcterms:W3CDTF">2026-07-07T16:46:38Z</dcterms:created>
  <dcterms:modified xsi:type="dcterms:W3CDTF">2026-07-08T15:38:22Z</dcterms:modified>
</cp:coreProperties>
</file>