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56" r:id="rId2"/>
    <p:sldId id="259" r:id="rId3"/>
    <p:sldId id="275" r:id="rId4"/>
    <p:sldId id="308" r:id="rId5"/>
    <p:sldId id="262" r:id="rId6"/>
    <p:sldId id="265" r:id="rId7"/>
    <p:sldId id="272" r:id="rId8"/>
    <p:sldId id="273" r:id="rId9"/>
    <p:sldId id="274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3688F5-A7AB-A410-2D40-5D8F61BF75CE}" name="Timothy Hunt" initials="TH" userId="S::thunt@alliancerm.org::f361fed5-33ea-4674-bccb-2de3bb7157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" autoAdjust="0"/>
    <p:restoredTop sz="81840" autoAdjust="0"/>
  </p:normalViewPr>
  <p:slideViewPr>
    <p:cSldViewPr snapToGrid="0">
      <p:cViewPr varScale="1">
        <p:scale>
          <a:sx n="87" d="100"/>
          <a:sy n="87" d="100"/>
        </p:scale>
        <p:origin x="8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tzGerald, SJ, Kevin T" userId="da8fcfaa-0d7a-4879-8c97-e8062ec29ab0" providerId="ADAL" clId="{4423482F-F0C4-417B-8DFF-F0D222B423C3}"/>
    <pc:docChg chg="modSld">
      <pc:chgData name="FitzGerald, SJ, Kevin T" userId="da8fcfaa-0d7a-4879-8c97-e8062ec29ab0" providerId="ADAL" clId="{4423482F-F0C4-417B-8DFF-F0D222B423C3}" dt="2026-04-24T11:12:29.086" v="0" actId="13926"/>
      <pc:docMkLst>
        <pc:docMk/>
      </pc:docMkLst>
      <pc:sldChg chg="modSp mod">
        <pc:chgData name="FitzGerald, SJ, Kevin T" userId="da8fcfaa-0d7a-4879-8c97-e8062ec29ab0" providerId="ADAL" clId="{4423482F-F0C4-417B-8DFF-F0D222B423C3}" dt="2026-04-24T11:12:29.086" v="0" actId="13926"/>
        <pc:sldMkLst>
          <pc:docMk/>
          <pc:sldMk cId="434601566" sldId="285"/>
        </pc:sldMkLst>
        <pc:spChg chg="mod">
          <ac:chgData name="FitzGerald, SJ, Kevin T" userId="da8fcfaa-0d7a-4879-8c97-e8062ec29ab0" providerId="ADAL" clId="{4423482F-F0C4-417B-8DFF-F0D222B423C3}" dt="2026-04-24T11:12:29.086" v="0" actId="13926"/>
          <ac:spMkLst>
            <pc:docMk/>
            <pc:sldMk cId="434601566" sldId="285"/>
            <ac:spMk id="19" creationId="{FE0EB64E-1D72-C348-8107-819F6B79452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3E1C2-83FD-B442-B8C9-9404EBEE3861}" type="doc">
      <dgm:prSet loTypeId="urn:microsoft.com/office/officeart/2008/layout/BendingPictureBlock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6E390AD-2B6B-6747-A98D-B5FF713B1EA5}">
      <dgm:prSet phldrT="[Testo]"/>
      <dgm:spPr/>
      <dgm:t>
        <a:bodyPr/>
        <a:lstStyle/>
        <a:p>
          <a:r>
            <a:rPr lang="it-IT" dirty="0"/>
            <a:t>ChatGPT</a:t>
          </a:r>
        </a:p>
      </dgm:t>
    </dgm:pt>
    <dgm:pt modelId="{1F901BC2-52E1-0F47-9DAD-42489EBA2752}" type="parTrans" cxnId="{71F7D795-D042-A644-8DEA-0D9EC9E328A1}">
      <dgm:prSet/>
      <dgm:spPr/>
      <dgm:t>
        <a:bodyPr/>
        <a:lstStyle/>
        <a:p>
          <a:endParaRPr lang="it-IT"/>
        </a:p>
      </dgm:t>
    </dgm:pt>
    <dgm:pt modelId="{A6B578BA-50AD-1E46-9390-456F093D7B46}" type="sibTrans" cxnId="{71F7D795-D042-A644-8DEA-0D9EC9E328A1}">
      <dgm:prSet/>
      <dgm:spPr/>
      <dgm:t>
        <a:bodyPr/>
        <a:lstStyle/>
        <a:p>
          <a:endParaRPr lang="it-IT"/>
        </a:p>
      </dgm:t>
    </dgm:pt>
    <dgm:pt modelId="{295D3C71-591F-494F-AF73-6FFE1042AA6C}">
      <dgm:prSet phldrT="[Testo]"/>
      <dgm:spPr/>
      <dgm:t>
        <a:bodyPr/>
        <a:lstStyle/>
        <a:p>
          <a:r>
            <a:rPr lang="it-IT" dirty="0"/>
            <a:t>Gemini</a:t>
          </a:r>
        </a:p>
      </dgm:t>
    </dgm:pt>
    <dgm:pt modelId="{22C7466C-C74B-6D49-9120-98E9341D156F}" type="parTrans" cxnId="{D1782FBA-4C25-8B4D-8672-8AA9EE4EDFDE}">
      <dgm:prSet/>
      <dgm:spPr/>
      <dgm:t>
        <a:bodyPr/>
        <a:lstStyle/>
        <a:p>
          <a:endParaRPr lang="it-IT"/>
        </a:p>
      </dgm:t>
    </dgm:pt>
    <dgm:pt modelId="{1112580D-08CC-AE49-8B55-D5C002A884D7}" type="sibTrans" cxnId="{D1782FBA-4C25-8B4D-8672-8AA9EE4EDFDE}">
      <dgm:prSet/>
      <dgm:spPr/>
      <dgm:t>
        <a:bodyPr/>
        <a:lstStyle/>
        <a:p>
          <a:endParaRPr lang="it-IT"/>
        </a:p>
      </dgm:t>
    </dgm:pt>
    <dgm:pt modelId="{60A4AE67-56B9-7A48-9D55-0F48C51D2A83}">
      <dgm:prSet phldrT="[Testo]"/>
      <dgm:spPr/>
      <dgm:t>
        <a:bodyPr/>
        <a:lstStyle/>
        <a:p>
          <a:r>
            <a:rPr lang="it-IT" dirty="0"/>
            <a:t>Claude</a:t>
          </a:r>
        </a:p>
      </dgm:t>
    </dgm:pt>
    <dgm:pt modelId="{025EE7B3-429B-E540-A9A2-ECC506C95DD1}" type="parTrans" cxnId="{2D2BC3B5-0AA3-8846-B99D-5DDDD5D28375}">
      <dgm:prSet/>
      <dgm:spPr/>
      <dgm:t>
        <a:bodyPr/>
        <a:lstStyle/>
        <a:p>
          <a:endParaRPr lang="it-IT"/>
        </a:p>
      </dgm:t>
    </dgm:pt>
    <dgm:pt modelId="{9BD8797D-5612-C846-8D7F-8A21B611DEDC}" type="sibTrans" cxnId="{2D2BC3B5-0AA3-8846-B99D-5DDDD5D28375}">
      <dgm:prSet/>
      <dgm:spPr/>
      <dgm:t>
        <a:bodyPr/>
        <a:lstStyle/>
        <a:p>
          <a:endParaRPr lang="it-IT"/>
        </a:p>
      </dgm:t>
    </dgm:pt>
    <dgm:pt modelId="{6D2D0BD8-50D8-0947-A700-3938E024E86D}">
      <dgm:prSet/>
      <dgm:spPr/>
      <dgm:t>
        <a:bodyPr/>
        <a:lstStyle/>
        <a:p>
          <a:r>
            <a:rPr lang="it-IT" dirty="0"/>
            <a:t>Grok</a:t>
          </a:r>
        </a:p>
      </dgm:t>
    </dgm:pt>
    <dgm:pt modelId="{0A3956F0-CFEE-694B-A2D2-8DA4974AC625}" type="parTrans" cxnId="{27334397-5AE4-1F46-8476-6A0DD91D2426}">
      <dgm:prSet/>
      <dgm:spPr/>
      <dgm:t>
        <a:bodyPr/>
        <a:lstStyle/>
        <a:p>
          <a:endParaRPr lang="it-IT"/>
        </a:p>
      </dgm:t>
    </dgm:pt>
    <dgm:pt modelId="{A2E28E97-B479-E74B-BBA7-AA713CC07721}" type="sibTrans" cxnId="{27334397-5AE4-1F46-8476-6A0DD91D2426}">
      <dgm:prSet/>
      <dgm:spPr/>
      <dgm:t>
        <a:bodyPr/>
        <a:lstStyle/>
        <a:p>
          <a:endParaRPr lang="it-IT"/>
        </a:p>
      </dgm:t>
    </dgm:pt>
    <dgm:pt modelId="{7C7C6EBC-DDD2-CB43-8129-7A1658E3BE53}">
      <dgm:prSet/>
      <dgm:spPr/>
      <dgm:t>
        <a:bodyPr/>
        <a:lstStyle/>
        <a:p>
          <a:r>
            <a:rPr lang="it-IT" dirty="0" err="1"/>
            <a:t>DeepSeek</a:t>
          </a:r>
          <a:endParaRPr lang="it-IT" dirty="0"/>
        </a:p>
      </dgm:t>
    </dgm:pt>
    <dgm:pt modelId="{E456DF4D-DE1D-D24C-AE8B-9D82BC9086EC}" type="parTrans" cxnId="{DDBD90FD-B646-E74B-A669-1F41CB4B3B22}">
      <dgm:prSet/>
      <dgm:spPr/>
      <dgm:t>
        <a:bodyPr/>
        <a:lstStyle/>
        <a:p>
          <a:endParaRPr lang="it-IT"/>
        </a:p>
      </dgm:t>
    </dgm:pt>
    <dgm:pt modelId="{4808703B-20A3-0746-A752-B8337A7A1D53}" type="sibTrans" cxnId="{DDBD90FD-B646-E74B-A669-1F41CB4B3B22}">
      <dgm:prSet/>
      <dgm:spPr/>
      <dgm:t>
        <a:bodyPr/>
        <a:lstStyle/>
        <a:p>
          <a:endParaRPr lang="it-IT"/>
        </a:p>
      </dgm:t>
    </dgm:pt>
    <dgm:pt modelId="{C0194F80-2D03-564D-9EF9-DF0ECCDCD443}" type="pres">
      <dgm:prSet presAssocID="{97D3E1C2-83FD-B442-B8C9-9404EBEE386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B3AB876D-A4E8-2741-AB70-CB3D6BEE3E7B}" type="pres">
      <dgm:prSet presAssocID="{F6E390AD-2B6B-6747-A98D-B5FF713B1EA5}" presName="composite" presStyleCnt="0"/>
      <dgm:spPr/>
    </dgm:pt>
    <dgm:pt modelId="{FC1B2D25-076F-A849-8C21-78EAA9D176BF}" type="pres">
      <dgm:prSet presAssocID="{F6E390AD-2B6B-6747-A98D-B5FF713B1EA5}" presName="rect1" presStyleLbl="bgImgPlace1" presStyleIdx="0" presStyleCnt="5"/>
      <dgm:spPr>
        <a:blipFill>
          <a:blip xmlns:r="http://schemas.openxmlformats.org/officeDocument/2006/relationships" r:embed="rId1"/>
          <a:srcRect/>
          <a:stretch>
            <a:fillRect t="-9000" b="-9000"/>
          </a:stretch>
        </a:blipFill>
      </dgm:spPr>
    </dgm:pt>
    <dgm:pt modelId="{8A33FA2D-8B38-8944-98EE-E14461161F20}" type="pres">
      <dgm:prSet presAssocID="{F6E390AD-2B6B-6747-A98D-B5FF713B1EA5}" presName="rect2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BFE205-5949-824B-B48F-C6951EC8357A}" type="pres">
      <dgm:prSet presAssocID="{A6B578BA-50AD-1E46-9390-456F093D7B46}" presName="sibTrans" presStyleCnt="0"/>
      <dgm:spPr/>
    </dgm:pt>
    <dgm:pt modelId="{B05D2E66-CD49-A344-B75D-B1FD467587E5}" type="pres">
      <dgm:prSet presAssocID="{295D3C71-591F-494F-AF73-6FFE1042AA6C}" presName="composite" presStyleCnt="0"/>
      <dgm:spPr/>
    </dgm:pt>
    <dgm:pt modelId="{E4ECF458-476B-6444-8723-B240010145C1}" type="pres">
      <dgm:prSet presAssocID="{295D3C71-591F-494F-AF73-6FFE1042AA6C}" presName="rect1" presStyleLbl="bgImgPlace1" presStyleIdx="1" presStyleCnt="5"/>
      <dgm:spPr>
        <a:blipFill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28789762-FEEC-C94C-A16C-6A3448F46223}" type="pres">
      <dgm:prSet presAssocID="{295D3C71-591F-494F-AF73-6FFE1042AA6C}" presName="rect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81CA87-A0DC-6340-A107-5A48AA63DF12}" type="pres">
      <dgm:prSet presAssocID="{1112580D-08CC-AE49-8B55-D5C002A884D7}" presName="sibTrans" presStyleCnt="0"/>
      <dgm:spPr/>
    </dgm:pt>
    <dgm:pt modelId="{A680A466-C8D4-8144-B5B9-4A9803A4292D}" type="pres">
      <dgm:prSet presAssocID="{60A4AE67-56B9-7A48-9D55-0F48C51D2A83}" presName="composite" presStyleCnt="0"/>
      <dgm:spPr/>
    </dgm:pt>
    <dgm:pt modelId="{7E8B6D91-06D3-BD44-A518-71F100822991}" type="pres">
      <dgm:prSet presAssocID="{60A4AE67-56B9-7A48-9D55-0F48C51D2A83}" presName="rect1" presStyleLbl="bgImgPlace1" presStyleIdx="2" presStyleCnt="5"/>
      <dgm:spPr>
        <a:blipFill>
          <a:blip xmlns:r="http://schemas.openxmlformats.org/officeDocument/2006/relationships" r:embed="rId3"/>
          <a:srcRect/>
          <a:stretch>
            <a:fillRect t="-9000" b="-9000"/>
          </a:stretch>
        </a:blipFill>
      </dgm:spPr>
    </dgm:pt>
    <dgm:pt modelId="{84DF0A3C-C18D-F242-918A-15EA515871DE}" type="pres">
      <dgm:prSet presAssocID="{60A4AE67-56B9-7A48-9D55-0F48C51D2A83}" presName="rect2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588F74-7FEF-1A45-8367-7BF2C7676E79}" type="pres">
      <dgm:prSet presAssocID="{9BD8797D-5612-C846-8D7F-8A21B611DEDC}" presName="sibTrans" presStyleCnt="0"/>
      <dgm:spPr/>
    </dgm:pt>
    <dgm:pt modelId="{DFA2D266-A16E-6F45-BC0C-F15440929DCE}" type="pres">
      <dgm:prSet presAssocID="{6D2D0BD8-50D8-0947-A700-3938E024E86D}" presName="composite" presStyleCnt="0"/>
      <dgm:spPr/>
    </dgm:pt>
    <dgm:pt modelId="{7EA52733-9D1B-0342-8E4A-FD2B31B1EABA}" type="pres">
      <dgm:prSet presAssocID="{6D2D0BD8-50D8-0947-A700-3938E024E86D}" presName="rect1" presStyleLbl="bgImgPlace1" presStyleIdx="3" presStyleCnt="5"/>
      <dgm:spPr>
        <a:blipFill>
          <a:blip xmlns:r="http://schemas.openxmlformats.org/officeDocument/2006/relationships" r:embed="rId4"/>
          <a:srcRect/>
          <a:stretch>
            <a:fillRect l="-18000" r="-18000"/>
          </a:stretch>
        </a:blipFill>
      </dgm:spPr>
    </dgm:pt>
    <dgm:pt modelId="{02351917-D161-994D-8CBD-0A58DCA8A7B9}" type="pres">
      <dgm:prSet presAssocID="{6D2D0BD8-50D8-0947-A700-3938E024E86D}" presName="rect2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D2B343-A171-D547-BD70-D33B037AE512}" type="pres">
      <dgm:prSet presAssocID="{A2E28E97-B479-E74B-BBA7-AA713CC07721}" presName="sibTrans" presStyleCnt="0"/>
      <dgm:spPr/>
    </dgm:pt>
    <dgm:pt modelId="{7DC99B24-BE6D-DC4D-BC6B-3B28116904DB}" type="pres">
      <dgm:prSet presAssocID="{7C7C6EBC-DDD2-CB43-8129-7A1658E3BE53}" presName="composite" presStyleCnt="0"/>
      <dgm:spPr/>
    </dgm:pt>
    <dgm:pt modelId="{A6BA5CCF-4CCB-4349-AE9C-C9885610A3EB}" type="pres">
      <dgm:prSet presAssocID="{7C7C6EBC-DDD2-CB43-8129-7A1658E3BE53}" presName="rect1" presStyleLbl="bgImgPlace1" presStyleIdx="4" presStyleCnt="5"/>
      <dgm:spPr>
        <a:blipFill>
          <a:blip xmlns:r="http://schemas.openxmlformats.org/officeDocument/2006/relationships" r:embed="rId5"/>
          <a:srcRect/>
          <a:stretch>
            <a:fillRect t="-9000" b="-9000"/>
          </a:stretch>
        </a:blipFill>
      </dgm:spPr>
    </dgm:pt>
    <dgm:pt modelId="{EFD30C67-F83B-3946-97C6-90AB8110DB27}" type="pres">
      <dgm:prSet presAssocID="{7C7C6EBC-DDD2-CB43-8129-7A1658E3BE53}" presName="rect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D2BC3B5-0AA3-8846-B99D-5DDDD5D28375}" srcId="{97D3E1C2-83FD-B442-B8C9-9404EBEE3861}" destId="{60A4AE67-56B9-7A48-9D55-0F48C51D2A83}" srcOrd="2" destOrd="0" parTransId="{025EE7B3-429B-E540-A9A2-ECC506C95DD1}" sibTransId="{9BD8797D-5612-C846-8D7F-8A21B611DEDC}"/>
    <dgm:cxn modelId="{7AAD32E2-BA03-744E-B21B-EEA2F5F8ECD4}" type="presOf" srcId="{60A4AE67-56B9-7A48-9D55-0F48C51D2A83}" destId="{84DF0A3C-C18D-F242-918A-15EA515871DE}" srcOrd="0" destOrd="0" presId="urn:microsoft.com/office/officeart/2008/layout/BendingPictureBlocks"/>
    <dgm:cxn modelId="{D1782FBA-4C25-8B4D-8672-8AA9EE4EDFDE}" srcId="{97D3E1C2-83FD-B442-B8C9-9404EBEE3861}" destId="{295D3C71-591F-494F-AF73-6FFE1042AA6C}" srcOrd="1" destOrd="0" parTransId="{22C7466C-C74B-6D49-9120-98E9341D156F}" sibTransId="{1112580D-08CC-AE49-8B55-D5C002A884D7}"/>
    <dgm:cxn modelId="{DDBD90FD-B646-E74B-A669-1F41CB4B3B22}" srcId="{97D3E1C2-83FD-B442-B8C9-9404EBEE3861}" destId="{7C7C6EBC-DDD2-CB43-8129-7A1658E3BE53}" srcOrd="4" destOrd="0" parTransId="{E456DF4D-DE1D-D24C-AE8B-9D82BC9086EC}" sibTransId="{4808703B-20A3-0746-A752-B8337A7A1D53}"/>
    <dgm:cxn modelId="{71F7D795-D042-A644-8DEA-0D9EC9E328A1}" srcId="{97D3E1C2-83FD-B442-B8C9-9404EBEE3861}" destId="{F6E390AD-2B6B-6747-A98D-B5FF713B1EA5}" srcOrd="0" destOrd="0" parTransId="{1F901BC2-52E1-0F47-9DAD-42489EBA2752}" sibTransId="{A6B578BA-50AD-1E46-9390-456F093D7B46}"/>
    <dgm:cxn modelId="{75028FA3-60B8-674E-A5FA-EBBBC77155E9}" type="presOf" srcId="{6D2D0BD8-50D8-0947-A700-3938E024E86D}" destId="{02351917-D161-994D-8CBD-0A58DCA8A7B9}" srcOrd="0" destOrd="0" presId="urn:microsoft.com/office/officeart/2008/layout/BendingPictureBlocks"/>
    <dgm:cxn modelId="{FB50F4E5-40D5-9542-9DA4-1CB3F1BCA3BF}" type="presOf" srcId="{295D3C71-591F-494F-AF73-6FFE1042AA6C}" destId="{28789762-FEEC-C94C-A16C-6A3448F46223}" srcOrd="0" destOrd="0" presId="urn:microsoft.com/office/officeart/2008/layout/BendingPictureBlocks"/>
    <dgm:cxn modelId="{33976419-11A0-B041-B5E7-C78F69479ABB}" type="presOf" srcId="{7C7C6EBC-DDD2-CB43-8129-7A1658E3BE53}" destId="{EFD30C67-F83B-3946-97C6-90AB8110DB27}" srcOrd="0" destOrd="0" presId="urn:microsoft.com/office/officeart/2008/layout/BendingPictureBlocks"/>
    <dgm:cxn modelId="{FE6E56D6-90F1-CB43-9B72-C1CF614025C0}" type="presOf" srcId="{97D3E1C2-83FD-B442-B8C9-9404EBEE3861}" destId="{C0194F80-2D03-564D-9EF9-DF0ECCDCD443}" srcOrd="0" destOrd="0" presId="urn:microsoft.com/office/officeart/2008/layout/BendingPictureBlocks"/>
    <dgm:cxn modelId="{BC187671-8013-8844-A653-0E036761F384}" type="presOf" srcId="{F6E390AD-2B6B-6747-A98D-B5FF713B1EA5}" destId="{8A33FA2D-8B38-8944-98EE-E14461161F20}" srcOrd="0" destOrd="0" presId="urn:microsoft.com/office/officeart/2008/layout/BendingPictureBlocks"/>
    <dgm:cxn modelId="{27334397-5AE4-1F46-8476-6A0DD91D2426}" srcId="{97D3E1C2-83FD-B442-B8C9-9404EBEE3861}" destId="{6D2D0BD8-50D8-0947-A700-3938E024E86D}" srcOrd="3" destOrd="0" parTransId="{0A3956F0-CFEE-694B-A2D2-8DA4974AC625}" sibTransId="{A2E28E97-B479-E74B-BBA7-AA713CC07721}"/>
    <dgm:cxn modelId="{57904439-A7CB-F845-A0CE-FA7DEC7564D8}" type="presParOf" srcId="{C0194F80-2D03-564D-9EF9-DF0ECCDCD443}" destId="{B3AB876D-A4E8-2741-AB70-CB3D6BEE3E7B}" srcOrd="0" destOrd="0" presId="urn:microsoft.com/office/officeart/2008/layout/BendingPictureBlocks"/>
    <dgm:cxn modelId="{51598454-55A1-ED44-9AAB-9AE8E89AD7C5}" type="presParOf" srcId="{B3AB876D-A4E8-2741-AB70-CB3D6BEE3E7B}" destId="{FC1B2D25-076F-A849-8C21-78EAA9D176BF}" srcOrd="0" destOrd="0" presId="urn:microsoft.com/office/officeart/2008/layout/BendingPictureBlocks"/>
    <dgm:cxn modelId="{D4151005-CB82-B24B-B859-A1F04F981C5E}" type="presParOf" srcId="{B3AB876D-A4E8-2741-AB70-CB3D6BEE3E7B}" destId="{8A33FA2D-8B38-8944-98EE-E14461161F20}" srcOrd="1" destOrd="0" presId="urn:microsoft.com/office/officeart/2008/layout/BendingPictureBlocks"/>
    <dgm:cxn modelId="{EA9E82D2-42F7-804C-A27F-21B5BE69224C}" type="presParOf" srcId="{C0194F80-2D03-564D-9EF9-DF0ECCDCD443}" destId="{3BBFE205-5949-824B-B48F-C6951EC8357A}" srcOrd="1" destOrd="0" presId="urn:microsoft.com/office/officeart/2008/layout/BendingPictureBlocks"/>
    <dgm:cxn modelId="{2A358CDD-9755-EB45-86AC-0E4A5449E140}" type="presParOf" srcId="{C0194F80-2D03-564D-9EF9-DF0ECCDCD443}" destId="{B05D2E66-CD49-A344-B75D-B1FD467587E5}" srcOrd="2" destOrd="0" presId="urn:microsoft.com/office/officeart/2008/layout/BendingPictureBlocks"/>
    <dgm:cxn modelId="{3C1E35B9-675B-8345-AEB8-A0CAAA794F0C}" type="presParOf" srcId="{B05D2E66-CD49-A344-B75D-B1FD467587E5}" destId="{E4ECF458-476B-6444-8723-B240010145C1}" srcOrd="0" destOrd="0" presId="urn:microsoft.com/office/officeart/2008/layout/BendingPictureBlocks"/>
    <dgm:cxn modelId="{C23EF38D-61E0-8E45-B181-260F418EEB3B}" type="presParOf" srcId="{B05D2E66-CD49-A344-B75D-B1FD467587E5}" destId="{28789762-FEEC-C94C-A16C-6A3448F46223}" srcOrd="1" destOrd="0" presId="urn:microsoft.com/office/officeart/2008/layout/BendingPictureBlocks"/>
    <dgm:cxn modelId="{ED6062F0-D8BB-5B47-B0DC-88EEA34C4347}" type="presParOf" srcId="{C0194F80-2D03-564D-9EF9-DF0ECCDCD443}" destId="{0E81CA87-A0DC-6340-A107-5A48AA63DF12}" srcOrd="3" destOrd="0" presId="urn:microsoft.com/office/officeart/2008/layout/BendingPictureBlocks"/>
    <dgm:cxn modelId="{5D5CB6E3-3B6F-2448-9414-19CB20D161C4}" type="presParOf" srcId="{C0194F80-2D03-564D-9EF9-DF0ECCDCD443}" destId="{A680A466-C8D4-8144-B5B9-4A9803A4292D}" srcOrd="4" destOrd="0" presId="urn:microsoft.com/office/officeart/2008/layout/BendingPictureBlocks"/>
    <dgm:cxn modelId="{A51E8CFC-BFDC-E142-BED8-5A4D0AF2DCC5}" type="presParOf" srcId="{A680A466-C8D4-8144-B5B9-4A9803A4292D}" destId="{7E8B6D91-06D3-BD44-A518-71F100822991}" srcOrd="0" destOrd="0" presId="urn:microsoft.com/office/officeart/2008/layout/BendingPictureBlocks"/>
    <dgm:cxn modelId="{60C77779-5771-DD48-81BD-6CC918EA2BE3}" type="presParOf" srcId="{A680A466-C8D4-8144-B5B9-4A9803A4292D}" destId="{84DF0A3C-C18D-F242-918A-15EA515871DE}" srcOrd="1" destOrd="0" presId="urn:microsoft.com/office/officeart/2008/layout/BendingPictureBlocks"/>
    <dgm:cxn modelId="{169A31FC-46CD-D544-B876-21B431BDF668}" type="presParOf" srcId="{C0194F80-2D03-564D-9EF9-DF0ECCDCD443}" destId="{D9588F74-7FEF-1A45-8367-7BF2C7676E79}" srcOrd="5" destOrd="0" presId="urn:microsoft.com/office/officeart/2008/layout/BendingPictureBlocks"/>
    <dgm:cxn modelId="{E6890571-EF95-0644-95C2-331836BABE78}" type="presParOf" srcId="{C0194F80-2D03-564D-9EF9-DF0ECCDCD443}" destId="{DFA2D266-A16E-6F45-BC0C-F15440929DCE}" srcOrd="6" destOrd="0" presId="urn:microsoft.com/office/officeart/2008/layout/BendingPictureBlocks"/>
    <dgm:cxn modelId="{AC659BFE-0DA5-0B46-B232-5DD9999EA811}" type="presParOf" srcId="{DFA2D266-A16E-6F45-BC0C-F15440929DCE}" destId="{7EA52733-9D1B-0342-8E4A-FD2B31B1EABA}" srcOrd="0" destOrd="0" presId="urn:microsoft.com/office/officeart/2008/layout/BendingPictureBlocks"/>
    <dgm:cxn modelId="{6FD526A6-2A70-7841-AE7A-4C84F3AA4752}" type="presParOf" srcId="{DFA2D266-A16E-6F45-BC0C-F15440929DCE}" destId="{02351917-D161-994D-8CBD-0A58DCA8A7B9}" srcOrd="1" destOrd="0" presId="urn:microsoft.com/office/officeart/2008/layout/BendingPictureBlocks"/>
    <dgm:cxn modelId="{80F3737A-1324-BB4C-8DCE-7C15130DE292}" type="presParOf" srcId="{C0194F80-2D03-564D-9EF9-DF0ECCDCD443}" destId="{70D2B343-A171-D547-BD70-D33B037AE512}" srcOrd="7" destOrd="0" presId="urn:microsoft.com/office/officeart/2008/layout/BendingPictureBlocks"/>
    <dgm:cxn modelId="{E6119F46-BD78-FC44-899F-91CFE4F0E4E5}" type="presParOf" srcId="{C0194F80-2D03-564D-9EF9-DF0ECCDCD443}" destId="{7DC99B24-BE6D-DC4D-BC6B-3B28116904DB}" srcOrd="8" destOrd="0" presId="urn:microsoft.com/office/officeart/2008/layout/BendingPictureBlocks"/>
    <dgm:cxn modelId="{B4F3AB7F-B4DD-AF44-A30F-296F056E5B1F}" type="presParOf" srcId="{7DC99B24-BE6D-DC4D-BC6B-3B28116904DB}" destId="{A6BA5CCF-4CCB-4349-AE9C-C9885610A3EB}" srcOrd="0" destOrd="0" presId="urn:microsoft.com/office/officeart/2008/layout/BendingPictureBlocks"/>
    <dgm:cxn modelId="{88F75A2E-D4B9-6949-8EEB-BCD809EC8690}" type="presParOf" srcId="{7DC99B24-BE6D-DC4D-BC6B-3B28116904DB}" destId="{EFD30C67-F83B-3946-97C6-90AB8110DB27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37650-D4FC-C844-B3A6-4E71800DC8D8}" type="doc">
      <dgm:prSet loTypeId="urn:microsoft.com/office/officeart/2008/layout/LinedList" loCatId="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171021BF-EA15-E645-8761-225B67162796}">
      <dgm:prSet phldrT="[Testo]" custT="1"/>
      <dgm:spPr/>
      <dgm:t>
        <a:bodyPr/>
        <a:lstStyle/>
        <a:p>
          <a:r>
            <a:rPr lang="it-IT" sz="1800" b="1" dirty="0"/>
            <a:t>Criteri di Valutazione</a:t>
          </a:r>
        </a:p>
      </dgm:t>
    </dgm:pt>
    <dgm:pt modelId="{AB02157B-49C0-0C42-A749-F26238392301}" type="parTrans" cxnId="{4AF79904-89FF-5B41-A1E9-E62DD497FBA2}">
      <dgm:prSet/>
      <dgm:spPr/>
      <dgm:t>
        <a:bodyPr/>
        <a:lstStyle/>
        <a:p>
          <a:endParaRPr lang="it-IT"/>
        </a:p>
      </dgm:t>
    </dgm:pt>
    <dgm:pt modelId="{92A3C329-CD12-F54B-B1C8-1E1358D83C86}" type="sibTrans" cxnId="{4AF79904-89FF-5B41-A1E9-E62DD497FBA2}">
      <dgm:prSet/>
      <dgm:spPr/>
      <dgm:t>
        <a:bodyPr/>
        <a:lstStyle/>
        <a:p>
          <a:endParaRPr lang="it-IT"/>
        </a:p>
      </dgm:t>
    </dgm:pt>
    <dgm:pt modelId="{FB0B81C1-A339-F049-B903-97F72B85F1ED}">
      <dgm:prSet phldrT="[Testo]"/>
      <dgm:spPr/>
      <dgm:t>
        <a:bodyPr/>
        <a:lstStyle/>
        <a:p>
          <a:r>
            <a:rPr lang="it-IT" b="1" i="1" dirty="0">
              <a:solidFill>
                <a:schemeClr val="bg2">
                  <a:lumMod val="25000"/>
                </a:schemeClr>
              </a:solidFill>
            </a:rPr>
            <a:t>Accuratezza scientifica</a:t>
          </a:r>
        </a:p>
      </dgm:t>
    </dgm:pt>
    <dgm:pt modelId="{27A6FE5A-F2ED-5B4E-8690-EB9CFCDE6793}" type="parTrans" cxnId="{8FA3773F-A507-F246-AD50-820924F7BF27}">
      <dgm:prSet/>
      <dgm:spPr/>
      <dgm:t>
        <a:bodyPr/>
        <a:lstStyle/>
        <a:p>
          <a:endParaRPr lang="it-IT"/>
        </a:p>
      </dgm:t>
    </dgm:pt>
    <dgm:pt modelId="{EA98CE93-0F29-7A4A-A0B3-1B330E6B7996}" type="sibTrans" cxnId="{8FA3773F-A507-F246-AD50-820924F7BF27}">
      <dgm:prSet/>
      <dgm:spPr/>
      <dgm:t>
        <a:bodyPr/>
        <a:lstStyle/>
        <a:p>
          <a:endParaRPr lang="it-IT"/>
        </a:p>
      </dgm:t>
    </dgm:pt>
    <dgm:pt modelId="{2CD9B921-4ED5-D14C-8060-26864DA73410}">
      <dgm:prSet phldrT="[Testo]"/>
      <dgm:spPr/>
      <dgm:t>
        <a:bodyPr/>
        <a:lstStyle/>
        <a:p>
          <a:r>
            <a:rPr lang="it-IT" b="1" i="1" dirty="0">
              <a:solidFill>
                <a:schemeClr val="accent1">
                  <a:lumMod val="75000"/>
                </a:schemeClr>
              </a:solidFill>
            </a:rPr>
            <a:t>Completezza del ragionamento</a:t>
          </a:r>
        </a:p>
      </dgm:t>
    </dgm:pt>
    <dgm:pt modelId="{A7B76B6F-5B51-2447-831E-4BFD3F4B3B4C}" type="parTrans" cxnId="{90F115B6-5436-2B43-9A72-CC8976BD4D76}">
      <dgm:prSet/>
      <dgm:spPr/>
      <dgm:t>
        <a:bodyPr/>
        <a:lstStyle/>
        <a:p>
          <a:endParaRPr lang="it-IT"/>
        </a:p>
      </dgm:t>
    </dgm:pt>
    <dgm:pt modelId="{3C852FBD-A844-0E47-B88C-31CE80D44C39}" type="sibTrans" cxnId="{90F115B6-5436-2B43-9A72-CC8976BD4D76}">
      <dgm:prSet/>
      <dgm:spPr/>
      <dgm:t>
        <a:bodyPr/>
        <a:lstStyle/>
        <a:p>
          <a:endParaRPr lang="it-IT"/>
        </a:p>
      </dgm:t>
    </dgm:pt>
    <dgm:pt modelId="{304DB915-6CC1-254B-BE5C-B8069D56C53C}">
      <dgm:prSet phldrT="[Testo]"/>
      <dgm:spPr/>
      <dgm:t>
        <a:bodyPr/>
        <a:lstStyle/>
        <a:p>
          <a:r>
            <a:rPr lang="it-IT" b="1" i="1" dirty="0">
              <a:solidFill>
                <a:schemeClr val="accent2">
                  <a:lumMod val="75000"/>
                </a:schemeClr>
              </a:solidFill>
            </a:rPr>
            <a:t>Sicurezza e prudenza</a:t>
          </a:r>
        </a:p>
      </dgm:t>
    </dgm:pt>
    <dgm:pt modelId="{D2F4786D-BDFC-964F-9E6E-2ED5EECD5624}" type="parTrans" cxnId="{0A52F3F6-3D3D-A242-B765-4C8E113EB4FD}">
      <dgm:prSet/>
      <dgm:spPr/>
      <dgm:t>
        <a:bodyPr/>
        <a:lstStyle/>
        <a:p>
          <a:endParaRPr lang="it-IT"/>
        </a:p>
      </dgm:t>
    </dgm:pt>
    <dgm:pt modelId="{F8AD8A48-D10F-EC45-A3BD-533465AB8775}" type="sibTrans" cxnId="{0A52F3F6-3D3D-A242-B765-4C8E113EB4FD}">
      <dgm:prSet/>
      <dgm:spPr/>
      <dgm:t>
        <a:bodyPr/>
        <a:lstStyle/>
        <a:p>
          <a:endParaRPr lang="it-IT"/>
        </a:p>
      </dgm:t>
    </dgm:pt>
    <dgm:pt modelId="{57404031-CBDE-AE47-B390-53DE9821CD9C}">
      <dgm:prSet/>
      <dgm:spPr/>
      <dgm:t>
        <a:bodyPr/>
        <a:lstStyle/>
        <a:p>
          <a:r>
            <a:rPr lang="it-IT" b="1" i="1" dirty="0">
              <a:solidFill>
                <a:schemeClr val="accent3">
                  <a:lumMod val="75000"/>
                </a:schemeClr>
              </a:solidFill>
            </a:rPr>
            <a:t>Empatia e tono comunicativo</a:t>
          </a:r>
        </a:p>
      </dgm:t>
    </dgm:pt>
    <dgm:pt modelId="{92B739E9-66AE-3642-AD0A-1065C3258AA2}" type="parTrans" cxnId="{155264EE-BC28-2B40-BC3F-0D55DE417BFF}">
      <dgm:prSet/>
      <dgm:spPr/>
      <dgm:t>
        <a:bodyPr/>
        <a:lstStyle/>
        <a:p>
          <a:endParaRPr lang="it-IT"/>
        </a:p>
      </dgm:t>
    </dgm:pt>
    <dgm:pt modelId="{9FBABF7C-4DFB-5B4E-ABF3-24CFD9EDC80F}" type="sibTrans" cxnId="{155264EE-BC28-2B40-BC3F-0D55DE417BFF}">
      <dgm:prSet/>
      <dgm:spPr/>
      <dgm:t>
        <a:bodyPr/>
        <a:lstStyle/>
        <a:p>
          <a:endParaRPr lang="it-IT"/>
        </a:p>
      </dgm:t>
    </dgm:pt>
    <dgm:pt modelId="{A9BDDFDE-F811-7E40-8FA0-85639836F6CA}">
      <dgm:prSet/>
      <dgm:spPr/>
      <dgm:t>
        <a:bodyPr/>
        <a:lstStyle/>
        <a:p>
          <a:r>
            <a:rPr lang="it-IT" b="1" i="1" dirty="0">
              <a:solidFill>
                <a:schemeClr val="accent4">
                  <a:lumMod val="75000"/>
                </a:schemeClr>
              </a:solidFill>
            </a:rPr>
            <a:t>Etica e limiti dichiarati</a:t>
          </a:r>
        </a:p>
      </dgm:t>
    </dgm:pt>
    <dgm:pt modelId="{7F561C26-896D-544A-A443-E9AF018DB53B}" type="parTrans" cxnId="{228993D1-3B85-D945-81E1-56A7E008DFD9}">
      <dgm:prSet/>
      <dgm:spPr/>
      <dgm:t>
        <a:bodyPr/>
        <a:lstStyle/>
        <a:p>
          <a:endParaRPr lang="it-IT"/>
        </a:p>
      </dgm:t>
    </dgm:pt>
    <dgm:pt modelId="{647E42E7-EF70-6D46-812B-2A8903B7AF55}" type="sibTrans" cxnId="{228993D1-3B85-D945-81E1-56A7E008DFD9}">
      <dgm:prSet/>
      <dgm:spPr/>
      <dgm:t>
        <a:bodyPr/>
        <a:lstStyle/>
        <a:p>
          <a:endParaRPr lang="it-IT"/>
        </a:p>
      </dgm:t>
    </dgm:pt>
    <dgm:pt modelId="{0538860C-D34A-8E46-8AF4-2C68079CFF3C}">
      <dgm:prSet/>
      <dgm:spPr/>
      <dgm:t>
        <a:bodyPr/>
        <a:lstStyle/>
        <a:p>
          <a:r>
            <a:rPr lang="it-IT" b="1" i="1" dirty="0">
              <a:solidFill>
                <a:schemeClr val="accent5">
                  <a:lumMod val="75000"/>
                </a:schemeClr>
              </a:solidFill>
            </a:rPr>
            <a:t>Tendenza a rimandare al professionista</a:t>
          </a:r>
        </a:p>
      </dgm:t>
    </dgm:pt>
    <dgm:pt modelId="{CE023162-D9BF-A84D-889C-231B60244F47}" type="parTrans" cxnId="{9242B264-102F-4445-90EB-BF3679510DE5}">
      <dgm:prSet/>
      <dgm:spPr/>
      <dgm:t>
        <a:bodyPr/>
        <a:lstStyle/>
        <a:p>
          <a:endParaRPr lang="it-IT"/>
        </a:p>
      </dgm:t>
    </dgm:pt>
    <dgm:pt modelId="{4E6DE33D-0097-9F4B-A5B9-30E4E1B692C2}" type="sibTrans" cxnId="{9242B264-102F-4445-90EB-BF3679510DE5}">
      <dgm:prSet/>
      <dgm:spPr/>
      <dgm:t>
        <a:bodyPr/>
        <a:lstStyle/>
        <a:p>
          <a:endParaRPr lang="it-IT"/>
        </a:p>
      </dgm:t>
    </dgm:pt>
    <dgm:pt modelId="{A23345EF-CAA9-D341-B5B0-30FDA2207213}">
      <dgm:prSet/>
      <dgm:spPr/>
      <dgm:t>
        <a:bodyPr/>
        <a:lstStyle/>
        <a:p>
          <a:r>
            <a:rPr lang="it-IT" b="1" i="1" dirty="0">
              <a:solidFill>
                <a:srgbClr val="C00000"/>
              </a:solidFill>
            </a:rPr>
            <a:t>Rischio di falsa rassicurazione o allarmismo</a:t>
          </a:r>
        </a:p>
      </dgm:t>
    </dgm:pt>
    <dgm:pt modelId="{DAA85563-64C3-C44A-B3FD-7C37F5FD654E}" type="parTrans" cxnId="{0FFBFBA1-5F79-FE42-A839-57F98CB4835A}">
      <dgm:prSet/>
      <dgm:spPr/>
      <dgm:t>
        <a:bodyPr/>
        <a:lstStyle/>
        <a:p>
          <a:endParaRPr lang="it-IT"/>
        </a:p>
      </dgm:t>
    </dgm:pt>
    <dgm:pt modelId="{4C819976-B44C-C848-BB0C-E770A27CC225}" type="sibTrans" cxnId="{0FFBFBA1-5F79-FE42-A839-57F98CB4835A}">
      <dgm:prSet/>
      <dgm:spPr/>
      <dgm:t>
        <a:bodyPr/>
        <a:lstStyle/>
        <a:p>
          <a:endParaRPr lang="it-IT"/>
        </a:p>
      </dgm:t>
    </dgm:pt>
    <dgm:pt modelId="{CA079675-4521-754E-8DD1-6BAF78AC4F81}" type="pres">
      <dgm:prSet presAssocID="{D2137650-D4FC-C844-B3A6-4E71800DC8D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6DA9163C-C5D5-674E-A211-49F1EA7D029A}" type="pres">
      <dgm:prSet presAssocID="{171021BF-EA15-E645-8761-225B67162796}" presName="thickLine" presStyleLbl="alignNode1" presStyleIdx="0" presStyleCnt="1"/>
      <dgm:spPr/>
    </dgm:pt>
    <dgm:pt modelId="{72E5C9F8-058B-9144-A8E8-29380830FC4F}" type="pres">
      <dgm:prSet presAssocID="{171021BF-EA15-E645-8761-225B67162796}" presName="horz1" presStyleCnt="0"/>
      <dgm:spPr/>
    </dgm:pt>
    <dgm:pt modelId="{F5CF51B8-B2BA-C444-B762-043A6746C0BC}" type="pres">
      <dgm:prSet presAssocID="{171021BF-EA15-E645-8761-225B67162796}" presName="tx1" presStyleLbl="revTx" presStyleIdx="0" presStyleCnt="8" custScaleX="136210"/>
      <dgm:spPr/>
      <dgm:t>
        <a:bodyPr/>
        <a:lstStyle/>
        <a:p>
          <a:endParaRPr lang="it-IT"/>
        </a:p>
      </dgm:t>
    </dgm:pt>
    <dgm:pt modelId="{7F4D560B-8550-164F-8B73-9EE969C6DC8E}" type="pres">
      <dgm:prSet presAssocID="{171021BF-EA15-E645-8761-225B67162796}" presName="vert1" presStyleCnt="0"/>
      <dgm:spPr/>
    </dgm:pt>
    <dgm:pt modelId="{599CA816-1A1F-1B47-B97B-6ECD20F65931}" type="pres">
      <dgm:prSet presAssocID="{FB0B81C1-A339-F049-B903-97F72B85F1ED}" presName="vertSpace2a" presStyleCnt="0"/>
      <dgm:spPr/>
    </dgm:pt>
    <dgm:pt modelId="{FE4033D6-DFFD-0340-8B72-2F29D8589D80}" type="pres">
      <dgm:prSet presAssocID="{FB0B81C1-A339-F049-B903-97F72B85F1ED}" presName="horz2" presStyleCnt="0"/>
      <dgm:spPr/>
    </dgm:pt>
    <dgm:pt modelId="{69E30772-C3A0-D149-ACD8-0D8EE990453F}" type="pres">
      <dgm:prSet presAssocID="{FB0B81C1-A339-F049-B903-97F72B85F1ED}" presName="horzSpace2" presStyleCnt="0"/>
      <dgm:spPr/>
    </dgm:pt>
    <dgm:pt modelId="{B960CDDD-8219-F94C-8903-AAF27AA16AAA}" type="pres">
      <dgm:prSet presAssocID="{FB0B81C1-A339-F049-B903-97F72B85F1ED}" presName="tx2" presStyleLbl="revTx" presStyleIdx="1" presStyleCnt="8"/>
      <dgm:spPr/>
      <dgm:t>
        <a:bodyPr/>
        <a:lstStyle/>
        <a:p>
          <a:endParaRPr lang="it-IT"/>
        </a:p>
      </dgm:t>
    </dgm:pt>
    <dgm:pt modelId="{3FD30BE2-56A7-044E-B909-4D6516E552D0}" type="pres">
      <dgm:prSet presAssocID="{FB0B81C1-A339-F049-B903-97F72B85F1ED}" presName="vert2" presStyleCnt="0"/>
      <dgm:spPr/>
    </dgm:pt>
    <dgm:pt modelId="{033166B1-67DF-E149-8EEB-D638410B531A}" type="pres">
      <dgm:prSet presAssocID="{FB0B81C1-A339-F049-B903-97F72B85F1ED}" presName="thinLine2b" presStyleLbl="callout" presStyleIdx="0" presStyleCnt="7"/>
      <dgm:spPr/>
    </dgm:pt>
    <dgm:pt modelId="{A7A61188-C83D-ED46-9E0D-BA777DEFA9CC}" type="pres">
      <dgm:prSet presAssocID="{FB0B81C1-A339-F049-B903-97F72B85F1ED}" presName="vertSpace2b" presStyleCnt="0"/>
      <dgm:spPr/>
    </dgm:pt>
    <dgm:pt modelId="{23456436-8C2A-1B41-86FF-9DC8B84E0891}" type="pres">
      <dgm:prSet presAssocID="{2CD9B921-4ED5-D14C-8060-26864DA73410}" presName="horz2" presStyleCnt="0"/>
      <dgm:spPr/>
    </dgm:pt>
    <dgm:pt modelId="{E7647EED-DA55-0D41-8FB8-2BB774585AA6}" type="pres">
      <dgm:prSet presAssocID="{2CD9B921-4ED5-D14C-8060-26864DA73410}" presName="horzSpace2" presStyleCnt="0"/>
      <dgm:spPr/>
    </dgm:pt>
    <dgm:pt modelId="{4DE4ACA0-101E-B94E-8474-536DCAAC7977}" type="pres">
      <dgm:prSet presAssocID="{2CD9B921-4ED5-D14C-8060-26864DA73410}" presName="tx2" presStyleLbl="revTx" presStyleIdx="2" presStyleCnt="8"/>
      <dgm:spPr/>
      <dgm:t>
        <a:bodyPr/>
        <a:lstStyle/>
        <a:p>
          <a:endParaRPr lang="it-IT"/>
        </a:p>
      </dgm:t>
    </dgm:pt>
    <dgm:pt modelId="{9A6EA4AC-F805-6244-A220-5491D131FDFF}" type="pres">
      <dgm:prSet presAssocID="{2CD9B921-4ED5-D14C-8060-26864DA73410}" presName="vert2" presStyleCnt="0"/>
      <dgm:spPr/>
    </dgm:pt>
    <dgm:pt modelId="{4807FF25-6748-C844-B3B2-81D00E4A23F8}" type="pres">
      <dgm:prSet presAssocID="{2CD9B921-4ED5-D14C-8060-26864DA73410}" presName="thinLine2b" presStyleLbl="callout" presStyleIdx="1" presStyleCnt="7"/>
      <dgm:spPr/>
    </dgm:pt>
    <dgm:pt modelId="{703100DD-FE49-064D-993C-37B24F13CA12}" type="pres">
      <dgm:prSet presAssocID="{2CD9B921-4ED5-D14C-8060-26864DA73410}" presName="vertSpace2b" presStyleCnt="0"/>
      <dgm:spPr/>
    </dgm:pt>
    <dgm:pt modelId="{E1D76623-0551-404B-87B5-E023D738852A}" type="pres">
      <dgm:prSet presAssocID="{304DB915-6CC1-254B-BE5C-B8069D56C53C}" presName="horz2" presStyleCnt="0"/>
      <dgm:spPr/>
    </dgm:pt>
    <dgm:pt modelId="{0F3D20D2-11DF-6646-9DFE-4103367C6A6D}" type="pres">
      <dgm:prSet presAssocID="{304DB915-6CC1-254B-BE5C-B8069D56C53C}" presName="horzSpace2" presStyleCnt="0"/>
      <dgm:spPr/>
    </dgm:pt>
    <dgm:pt modelId="{ADBD5DAC-52C7-044E-AAA6-EF7CB8B8574C}" type="pres">
      <dgm:prSet presAssocID="{304DB915-6CC1-254B-BE5C-B8069D56C53C}" presName="tx2" presStyleLbl="revTx" presStyleIdx="3" presStyleCnt="8"/>
      <dgm:spPr/>
      <dgm:t>
        <a:bodyPr/>
        <a:lstStyle/>
        <a:p>
          <a:endParaRPr lang="it-IT"/>
        </a:p>
      </dgm:t>
    </dgm:pt>
    <dgm:pt modelId="{E28C8AA2-C24A-0F48-A326-71695D89B7B7}" type="pres">
      <dgm:prSet presAssocID="{304DB915-6CC1-254B-BE5C-B8069D56C53C}" presName="vert2" presStyleCnt="0"/>
      <dgm:spPr/>
    </dgm:pt>
    <dgm:pt modelId="{300949C2-C165-BC40-8AD1-7BBB6CEEC92C}" type="pres">
      <dgm:prSet presAssocID="{304DB915-6CC1-254B-BE5C-B8069D56C53C}" presName="thinLine2b" presStyleLbl="callout" presStyleIdx="2" presStyleCnt="7"/>
      <dgm:spPr/>
    </dgm:pt>
    <dgm:pt modelId="{ABF5A418-9C6F-C54C-BF03-DD5DA4EDC233}" type="pres">
      <dgm:prSet presAssocID="{304DB915-6CC1-254B-BE5C-B8069D56C53C}" presName="vertSpace2b" presStyleCnt="0"/>
      <dgm:spPr/>
    </dgm:pt>
    <dgm:pt modelId="{8C012EA3-1B4F-D540-B561-BC3F68A90FE8}" type="pres">
      <dgm:prSet presAssocID="{57404031-CBDE-AE47-B390-53DE9821CD9C}" presName="horz2" presStyleCnt="0"/>
      <dgm:spPr/>
    </dgm:pt>
    <dgm:pt modelId="{5FC94177-19A6-4546-9621-99D94F040896}" type="pres">
      <dgm:prSet presAssocID="{57404031-CBDE-AE47-B390-53DE9821CD9C}" presName="horzSpace2" presStyleCnt="0"/>
      <dgm:spPr/>
    </dgm:pt>
    <dgm:pt modelId="{1243D051-0FB7-7947-AE13-9E0EB500596E}" type="pres">
      <dgm:prSet presAssocID="{57404031-CBDE-AE47-B390-53DE9821CD9C}" presName="tx2" presStyleLbl="revTx" presStyleIdx="4" presStyleCnt="8"/>
      <dgm:spPr/>
      <dgm:t>
        <a:bodyPr/>
        <a:lstStyle/>
        <a:p>
          <a:endParaRPr lang="it-IT"/>
        </a:p>
      </dgm:t>
    </dgm:pt>
    <dgm:pt modelId="{B0534709-FC94-FE47-B73A-86621A0D2E91}" type="pres">
      <dgm:prSet presAssocID="{57404031-CBDE-AE47-B390-53DE9821CD9C}" presName="vert2" presStyleCnt="0"/>
      <dgm:spPr/>
    </dgm:pt>
    <dgm:pt modelId="{D0778808-B336-3745-92DD-97DBA00EC249}" type="pres">
      <dgm:prSet presAssocID="{57404031-CBDE-AE47-B390-53DE9821CD9C}" presName="thinLine2b" presStyleLbl="callout" presStyleIdx="3" presStyleCnt="7"/>
      <dgm:spPr/>
    </dgm:pt>
    <dgm:pt modelId="{02F301AA-7818-A442-9746-35A4426F01C8}" type="pres">
      <dgm:prSet presAssocID="{57404031-CBDE-AE47-B390-53DE9821CD9C}" presName="vertSpace2b" presStyleCnt="0"/>
      <dgm:spPr/>
    </dgm:pt>
    <dgm:pt modelId="{7634E37F-0D7F-7A43-92C9-A41B7F4AD2A2}" type="pres">
      <dgm:prSet presAssocID="{A9BDDFDE-F811-7E40-8FA0-85639836F6CA}" presName="horz2" presStyleCnt="0"/>
      <dgm:spPr/>
    </dgm:pt>
    <dgm:pt modelId="{A87804BB-EB30-DF4F-9D41-5C0E59B23686}" type="pres">
      <dgm:prSet presAssocID="{A9BDDFDE-F811-7E40-8FA0-85639836F6CA}" presName="horzSpace2" presStyleCnt="0"/>
      <dgm:spPr/>
    </dgm:pt>
    <dgm:pt modelId="{2F563198-9BCF-5E49-8454-5E6A6F8B470F}" type="pres">
      <dgm:prSet presAssocID="{A9BDDFDE-F811-7E40-8FA0-85639836F6CA}" presName="tx2" presStyleLbl="revTx" presStyleIdx="5" presStyleCnt="8"/>
      <dgm:spPr/>
      <dgm:t>
        <a:bodyPr/>
        <a:lstStyle/>
        <a:p>
          <a:endParaRPr lang="it-IT"/>
        </a:p>
      </dgm:t>
    </dgm:pt>
    <dgm:pt modelId="{E3E4572E-4C65-F244-960C-542A703F1427}" type="pres">
      <dgm:prSet presAssocID="{A9BDDFDE-F811-7E40-8FA0-85639836F6CA}" presName="vert2" presStyleCnt="0"/>
      <dgm:spPr/>
    </dgm:pt>
    <dgm:pt modelId="{06609FC3-A6D6-734F-8213-6FED1A2C348D}" type="pres">
      <dgm:prSet presAssocID="{A9BDDFDE-F811-7E40-8FA0-85639836F6CA}" presName="thinLine2b" presStyleLbl="callout" presStyleIdx="4" presStyleCnt="7"/>
      <dgm:spPr/>
    </dgm:pt>
    <dgm:pt modelId="{D6679444-B152-D54B-B1AD-AB3E6046BED0}" type="pres">
      <dgm:prSet presAssocID="{A9BDDFDE-F811-7E40-8FA0-85639836F6CA}" presName="vertSpace2b" presStyleCnt="0"/>
      <dgm:spPr/>
    </dgm:pt>
    <dgm:pt modelId="{52EF889F-CC42-BC49-A6BB-A862F593C8E8}" type="pres">
      <dgm:prSet presAssocID="{0538860C-D34A-8E46-8AF4-2C68079CFF3C}" presName="horz2" presStyleCnt="0"/>
      <dgm:spPr/>
    </dgm:pt>
    <dgm:pt modelId="{0EC4D506-7612-5947-9D04-8C349BD4F047}" type="pres">
      <dgm:prSet presAssocID="{0538860C-D34A-8E46-8AF4-2C68079CFF3C}" presName="horzSpace2" presStyleCnt="0"/>
      <dgm:spPr/>
    </dgm:pt>
    <dgm:pt modelId="{1E0442E7-A365-AC4A-B9D2-C5A97BB98749}" type="pres">
      <dgm:prSet presAssocID="{0538860C-D34A-8E46-8AF4-2C68079CFF3C}" presName="tx2" presStyleLbl="revTx" presStyleIdx="6" presStyleCnt="8"/>
      <dgm:spPr/>
      <dgm:t>
        <a:bodyPr/>
        <a:lstStyle/>
        <a:p>
          <a:endParaRPr lang="it-IT"/>
        </a:p>
      </dgm:t>
    </dgm:pt>
    <dgm:pt modelId="{FA52F9E4-0FC7-AF40-A150-860DD92596A6}" type="pres">
      <dgm:prSet presAssocID="{0538860C-D34A-8E46-8AF4-2C68079CFF3C}" presName="vert2" presStyleCnt="0"/>
      <dgm:spPr/>
    </dgm:pt>
    <dgm:pt modelId="{24BFDEDC-C25D-C24B-B522-48CD98D1F9EE}" type="pres">
      <dgm:prSet presAssocID="{0538860C-D34A-8E46-8AF4-2C68079CFF3C}" presName="thinLine2b" presStyleLbl="callout" presStyleIdx="5" presStyleCnt="7"/>
      <dgm:spPr/>
    </dgm:pt>
    <dgm:pt modelId="{5C10D5AB-C87F-7F4B-A835-70E2CA2A9FF3}" type="pres">
      <dgm:prSet presAssocID="{0538860C-D34A-8E46-8AF4-2C68079CFF3C}" presName="vertSpace2b" presStyleCnt="0"/>
      <dgm:spPr/>
    </dgm:pt>
    <dgm:pt modelId="{40C1D0F6-BE90-AD47-87C3-1FD06C5BBD8A}" type="pres">
      <dgm:prSet presAssocID="{A23345EF-CAA9-D341-B5B0-30FDA2207213}" presName="horz2" presStyleCnt="0"/>
      <dgm:spPr/>
    </dgm:pt>
    <dgm:pt modelId="{082D4DA7-7EA1-2C48-A0E9-77086815A2A2}" type="pres">
      <dgm:prSet presAssocID="{A23345EF-CAA9-D341-B5B0-30FDA2207213}" presName="horzSpace2" presStyleCnt="0"/>
      <dgm:spPr/>
    </dgm:pt>
    <dgm:pt modelId="{E54FCBEB-7DD4-FE4D-A581-301F203C5D94}" type="pres">
      <dgm:prSet presAssocID="{A23345EF-CAA9-D341-B5B0-30FDA2207213}" presName="tx2" presStyleLbl="revTx" presStyleIdx="7" presStyleCnt="8"/>
      <dgm:spPr/>
      <dgm:t>
        <a:bodyPr/>
        <a:lstStyle/>
        <a:p>
          <a:endParaRPr lang="it-IT"/>
        </a:p>
      </dgm:t>
    </dgm:pt>
    <dgm:pt modelId="{6A65C1F8-DE97-6649-B998-CB52DAC8AFCA}" type="pres">
      <dgm:prSet presAssocID="{A23345EF-CAA9-D341-B5B0-30FDA2207213}" presName="vert2" presStyleCnt="0"/>
      <dgm:spPr/>
    </dgm:pt>
    <dgm:pt modelId="{3DFB46C9-E657-FA43-AC96-0F024F1C2DD7}" type="pres">
      <dgm:prSet presAssocID="{A23345EF-CAA9-D341-B5B0-30FDA2207213}" presName="thinLine2b" presStyleLbl="callout" presStyleIdx="6" presStyleCnt="7"/>
      <dgm:spPr/>
    </dgm:pt>
    <dgm:pt modelId="{2F828C06-5068-3449-AA81-0506A36AB5AB}" type="pres">
      <dgm:prSet presAssocID="{A23345EF-CAA9-D341-B5B0-30FDA2207213}" presName="vertSpace2b" presStyleCnt="0"/>
      <dgm:spPr/>
    </dgm:pt>
  </dgm:ptLst>
  <dgm:cxnLst>
    <dgm:cxn modelId="{228993D1-3B85-D945-81E1-56A7E008DFD9}" srcId="{171021BF-EA15-E645-8761-225B67162796}" destId="{A9BDDFDE-F811-7E40-8FA0-85639836F6CA}" srcOrd="4" destOrd="0" parTransId="{7F561C26-896D-544A-A443-E9AF018DB53B}" sibTransId="{647E42E7-EF70-6D46-812B-2A8903B7AF55}"/>
    <dgm:cxn modelId="{B63F8AFE-C939-FB46-89FC-2A37A19B0F2B}" type="presOf" srcId="{0538860C-D34A-8E46-8AF4-2C68079CFF3C}" destId="{1E0442E7-A365-AC4A-B9D2-C5A97BB98749}" srcOrd="0" destOrd="0" presId="urn:microsoft.com/office/officeart/2008/layout/LinedList"/>
    <dgm:cxn modelId="{155264EE-BC28-2B40-BC3F-0D55DE417BFF}" srcId="{171021BF-EA15-E645-8761-225B67162796}" destId="{57404031-CBDE-AE47-B390-53DE9821CD9C}" srcOrd="3" destOrd="0" parTransId="{92B739E9-66AE-3642-AD0A-1065C3258AA2}" sibTransId="{9FBABF7C-4DFB-5B4E-ABF3-24CFD9EDC80F}"/>
    <dgm:cxn modelId="{90F115B6-5436-2B43-9A72-CC8976BD4D76}" srcId="{171021BF-EA15-E645-8761-225B67162796}" destId="{2CD9B921-4ED5-D14C-8060-26864DA73410}" srcOrd="1" destOrd="0" parTransId="{A7B76B6F-5B51-2447-831E-4BFD3F4B3B4C}" sibTransId="{3C852FBD-A844-0E47-B88C-31CE80D44C39}"/>
    <dgm:cxn modelId="{70847130-22DC-A943-A61E-A5CD50726570}" type="presOf" srcId="{2CD9B921-4ED5-D14C-8060-26864DA73410}" destId="{4DE4ACA0-101E-B94E-8474-536DCAAC7977}" srcOrd="0" destOrd="0" presId="urn:microsoft.com/office/officeart/2008/layout/LinedList"/>
    <dgm:cxn modelId="{CC9FCEFB-7E24-7A4C-9C8A-FC29929C4323}" type="presOf" srcId="{FB0B81C1-A339-F049-B903-97F72B85F1ED}" destId="{B960CDDD-8219-F94C-8903-AAF27AA16AAA}" srcOrd="0" destOrd="0" presId="urn:microsoft.com/office/officeart/2008/layout/LinedList"/>
    <dgm:cxn modelId="{69C0A1D2-CC4B-2648-B0D2-1A583F6A237C}" type="presOf" srcId="{A9BDDFDE-F811-7E40-8FA0-85639836F6CA}" destId="{2F563198-9BCF-5E49-8454-5E6A6F8B470F}" srcOrd="0" destOrd="0" presId="urn:microsoft.com/office/officeart/2008/layout/LinedList"/>
    <dgm:cxn modelId="{4AF79904-89FF-5B41-A1E9-E62DD497FBA2}" srcId="{D2137650-D4FC-C844-B3A6-4E71800DC8D8}" destId="{171021BF-EA15-E645-8761-225B67162796}" srcOrd="0" destOrd="0" parTransId="{AB02157B-49C0-0C42-A749-F26238392301}" sibTransId="{92A3C329-CD12-F54B-B1C8-1E1358D83C86}"/>
    <dgm:cxn modelId="{8160F93A-8313-F845-888C-CA5CB2DCE9AE}" type="presOf" srcId="{171021BF-EA15-E645-8761-225B67162796}" destId="{F5CF51B8-B2BA-C444-B762-043A6746C0BC}" srcOrd="0" destOrd="0" presId="urn:microsoft.com/office/officeart/2008/layout/LinedList"/>
    <dgm:cxn modelId="{0A52F3F6-3D3D-A242-B765-4C8E113EB4FD}" srcId="{171021BF-EA15-E645-8761-225B67162796}" destId="{304DB915-6CC1-254B-BE5C-B8069D56C53C}" srcOrd="2" destOrd="0" parTransId="{D2F4786D-BDFC-964F-9E6E-2ED5EECD5624}" sibTransId="{F8AD8A48-D10F-EC45-A3BD-533465AB8775}"/>
    <dgm:cxn modelId="{B7501790-0B97-314B-9F1A-8168739E8B01}" type="presOf" srcId="{57404031-CBDE-AE47-B390-53DE9821CD9C}" destId="{1243D051-0FB7-7947-AE13-9E0EB500596E}" srcOrd="0" destOrd="0" presId="urn:microsoft.com/office/officeart/2008/layout/LinedList"/>
    <dgm:cxn modelId="{8191180A-213F-034C-94D2-F10ACA27A2F4}" type="presOf" srcId="{304DB915-6CC1-254B-BE5C-B8069D56C53C}" destId="{ADBD5DAC-52C7-044E-AAA6-EF7CB8B8574C}" srcOrd="0" destOrd="0" presId="urn:microsoft.com/office/officeart/2008/layout/LinedList"/>
    <dgm:cxn modelId="{324AAE2C-238A-0D46-8A06-0ADB1AEBE729}" type="presOf" srcId="{A23345EF-CAA9-D341-B5B0-30FDA2207213}" destId="{E54FCBEB-7DD4-FE4D-A581-301F203C5D94}" srcOrd="0" destOrd="0" presId="urn:microsoft.com/office/officeart/2008/layout/LinedList"/>
    <dgm:cxn modelId="{0FFBFBA1-5F79-FE42-A839-57F98CB4835A}" srcId="{171021BF-EA15-E645-8761-225B67162796}" destId="{A23345EF-CAA9-D341-B5B0-30FDA2207213}" srcOrd="6" destOrd="0" parTransId="{DAA85563-64C3-C44A-B3FD-7C37F5FD654E}" sibTransId="{4C819976-B44C-C848-BB0C-E770A27CC225}"/>
    <dgm:cxn modelId="{2DEC2CD7-22C3-5E49-B4C9-BCD070860DBE}" type="presOf" srcId="{D2137650-D4FC-C844-B3A6-4E71800DC8D8}" destId="{CA079675-4521-754E-8DD1-6BAF78AC4F81}" srcOrd="0" destOrd="0" presId="urn:microsoft.com/office/officeart/2008/layout/LinedList"/>
    <dgm:cxn modelId="{9242B264-102F-4445-90EB-BF3679510DE5}" srcId="{171021BF-EA15-E645-8761-225B67162796}" destId="{0538860C-D34A-8E46-8AF4-2C68079CFF3C}" srcOrd="5" destOrd="0" parTransId="{CE023162-D9BF-A84D-889C-231B60244F47}" sibTransId="{4E6DE33D-0097-9F4B-A5B9-30E4E1B692C2}"/>
    <dgm:cxn modelId="{8FA3773F-A507-F246-AD50-820924F7BF27}" srcId="{171021BF-EA15-E645-8761-225B67162796}" destId="{FB0B81C1-A339-F049-B903-97F72B85F1ED}" srcOrd="0" destOrd="0" parTransId="{27A6FE5A-F2ED-5B4E-8690-EB9CFCDE6793}" sibTransId="{EA98CE93-0F29-7A4A-A0B3-1B330E6B7996}"/>
    <dgm:cxn modelId="{B85CC00B-0F84-E94D-903B-C9C27ED85E30}" type="presParOf" srcId="{CA079675-4521-754E-8DD1-6BAF78AC4F81}" destId="{6DA9163C-C5D5-674E-A211-49F1EA7D029A}" srcOrd="0" destOrd="0" presId="urn:microsoft.com/office/officeart/2008/layout/LinedList"/>
    <dgm:cxn modelId="{51CC5935-6322-2A49-8B15-3D927539D929}" type="presParOf" srcId="{CA079675-4521-754E-8DD1-6BAF78AC4F81}" destId="{72E5C9F8-058B-9144-A8E8-29380830FC4F}" srcOrd="1" destOrd="0" presId="urn:microsoft.com/office/officeart/2008/layout/LinedList"/>
    <dgm:cxn modelId="{0C90D3AD-64C3-E04E-A319-D61C55CF82CB}" type="presParOf" srcId="{72E5C9F8-058B-9144-A8E8-29380830FC4F}" destId="{F5CF51B8-B2BA-C444-B762-043A6746C0BC}" srcOrd="0" destOrd="0" presId="urn:microsoft.com/office/officeart/2008/layout/LinedList"/>
    <dgm:cxn modelId="{C0EB8A21-CA38-7749-A89A-57C426F1E19D}" type="presParOf" srcId="{72E5C9F8-058B-9144-A8E8-29380830FC4F}" destId="{7F4D560B-8550-164F-8B73-9EE969C6DC8E}" srcOrd="1" destOrd="0" presId="urn:microsoft.com/office/officeart/2008/layout/LinedList"/>
    <dgm:cxn modelId="{6409F60B-49D4-A040-8A2D-2E226F2A8890}" type="presParOf" srcId="{7F4D560B-8550-164F-8B73-9EE969C6DC8E}" destId="{599CA816-1A1F-1B47-B97B-6ECD20F65931}" srcOrd="0" destOrd="0" presId="urn:microsoft.com/office/officeart/2008/layout/LinedList"/>
    <dgm:cxn modelId="{94BC9A9D-6F0F-D648-AF81-C8E489AEB982}" type="presParOf" srcId="{7F4D560B-8550-164F-8B73-9EE969C6DC8E}" destId="{FE4033D6-DFFD-0340-8B72-2F29D8589D80}" srcOrd="1" destOrd="0" presId="urn:microsoft.com/office/officeart/2008/layout/LinedList"/>
    <dgm:cxn modelId="{C2F705E0-1025-C240-9ED3-F69FBFBE5E70}" type="presParOf" srcId="{FE4033D6-DFFD-0340-8B72-2F29D8589D80}" destId="{69E30772-C3A0-D149-ACD8-0D8EE990453F}" srcOrd="0" destOrd="0" presId="urn:microsoft.com/office/officeart/2008/layout/LinedList"/>
    <dgm:cxn modelId="{0489B06F-6393-784F-BC49-CA8ED6288CF7}" type="presParOf" srcId="{FE4033D6-DFFD-0340-8B72-2F29D8589D80}" destId="{B960CDDD-8219-F94C-8903-AAF27AA16AAA}" srcOrd="1" destOrd="0" presId="urn:microsoft.com/office/officeart/2008/layout/LinedList"/>
    <dgm:cxn modelId="{DF78F0FC-7EA7-4345-B1A0-63835EF679CE}" type="presParOf" srcId="{FE4033D6-DFFD-0340-8B72-2F29D8589D80}" destId="{3FD30BE2-56A7-044E-B909-4D6516E552D0}" srcOrd="2" destOrd="0" presId="urn:microsoft.com/office/officeart/2008/layout/LinedList"/>
    <dgm:cxn modelId="{264A9AC1-D354-ED43-AE38-7673614B2A51}" type="presParOf" srcId="{7F4D560B-8550-164F-8B73-9EE969C6DC8E}" destId="{033166B1-67DF-E149-8EEB-D638410B531A}" srcOrd="2" destOrd="0" presId="urn:microsoft.com/office/officeart/2008/layout/LinedList"/>
    <dgm:cxn modelId="{4E9541EA-4203-074C-9A05-F2F37428874A}" type="presParOf" srcId="{7F4D560B-8550-164F-8B73-9EE969C6DC8E}" destId="{A7A61188-C83D-ED46-9E0D-BA777DEFA9CC}" srcOrd="3" destOrd="0" presId="urn:microsoft.com/office/officeart/2008/layout/LinedList"/>
    <dgm:cxn modelId="{F68815C7-B2BB-9348-914E-9136EAB45D7A}" type="presParOf" srcId="{7F4D560B-8550-164F-8B73-9EE969C6DC8E}" destId="{23456436-8C2A-1B41-86FF-9DC8B84E0891}" srcOrd="4" destOrd="0" presId="urn:microsoft.com/office/officeart/2008/layout/LinedList"/>
    <dgm:cxn modelId="{9316DE2E-557D-AF4D-B368-15237871078E}" type="presParOf" srcId="{23456436-8C2A-1B41-86FF-9DC8B84E0891}" destId="{E7647EED-DA55-0D41-8FB8-2BB774585AA6}" srcOrd="0" destOrd="0" presId="urn:microsoft.com/office/officeart/2008/layout/LinedList"/>
    <dgm:cxn modelId="{A2102051-9636-4040-98D7-B3AEEA2AA254}" type="presParOf" srcId="{23456436-8C2A-1B41-86FF-9DC8B84E0891}" destId="{4DE4ACA0-101E-B94E-8474-536DCAAC7977}" srcOrd="1" destOrd="0" presId="urn:microsoft.com/office/officeart/2008/layout/LinedList"/>
    <dgm:cxn modelId="{D476EE67-91BB-1B4B-B825-498225EBD6B9}" type="presParOf" srcId="{23456436-8C2A-1B41-86FF-9DC8B84E0891}" destId="{9A6EA4AC-F805-6244-A220-5491D131FDFF}" srcOrd="2" destOrd="0" presId="urn:microsoft.com/office/officeart/2008/layout/LinedList"/>
    <dgm:cxn modelId="{6FDE8D5A-74F5-444D-8D86-4ED41D3585BA}" type="presParOf" srcId="{7F4D560B-8550-164F-8B73-9EE969C6DC8E}" destId="{4807FF25-6748-C844-B3B2-81D00E4A23F8}" srcOrd="5" destOrd="0" presId="urn:microsoft.com/office/officeart/2008/layout/LinedList"/>
    <dgm:cxn modelId="{987C6F5C-05B8-7D49-A6D4-C25D3D1C37C8}" type="presParOf" srcId="{7F4D560B-8550-164F-8B73-9EE969C6DC8E}" destId="{703100DD-FE49-064D-993C-37B24F13CA12}" srcOrd="6" destOrd="0" presId="urn:microsoft.com/office/officeart/2008/layout/LinedList"/>
    <dgm:cxn modelId="{CA8559A4-9D21-3B48-85C6-0EF595FBFDF6}" type="presParOf" srcId="{7F4D560B-8550-164F-8B73-9EE969C6DC8E}" destId="{E1D76623-0551-404B-87B5-E023D738852A}" srcOrd="7" destOrd="0" presId="urn:microsoft.com/office/officeart/2008/layout/LinedList"/>
    <dgm:cxn modelId="{E54CDBB9-AFF0-FF49-B3DE-1D626B7A7EF2}" type="presParOf" srcId="{E1D76623-0551-404B-87B5-E023D738852A}" destId="{0F3D20D2-11DF-6646-9DFE-4103367C6A6D}" srcOrd="0" destOrd="0" presId="urn:microsoft.com/office/officeart/2008/layout/LinedList"/>
    <dgm:cxn modelId="{1D42F411-D65F-4849-9A62-F4AB9C740C7C}" type="presParOf" srcId="{E1D76623-0551-404B-87B5-E023D738852A}" destId="{ADBD5DAC-52C7-044E-AAA6-EF7CB8B8574C}" srcOrd="1" destOrd="0" presId="urn:microsoft.com/office/officeart/2008/layout/LinedList"/>
    <dgm:cxn modelId="{BBC321E4-6764-BF4A-9F0A-D4307B9A30FC}" type="presParOf" srcId="{E1D76623-0551-404B-87B5-E023D738852A}" destId="{E28C8AA2-C24A-0F48-A326-71695D89B7B7}" srcOrd="2" destOrd="0" presId="urn:microsoft.com/office/officeart/2008/layout/LinedList"/>
    <dgm:cxn modelId="{E6889DDC-BD97-8D4E-8B83-50C1DA78FBBD}" type="presParOf" srcId="{7F4D560B-8550-164F-8B73-9EE969C6DC8E}" destId="{300949C2-C165-BC40-8AD1-7BBB6CEEC92C}" srcOrd="8" destOrd="0" presId="urn:microsoft.com/office/officeart/2008/layout/LinedList"/>
    <dgm:cxn modelId="{70DB5B04-6513-744E-B06C-A330EC763B25}" type="presParOf" srcId="{7F4D560B-8550-164F-8B73-9EE969C6DC8E}" destId="{ABF5A418-9C6F-C54C-BF03-DD5DA4EDC233}" srcOrd="9" destOrd="0" presId="urn:microsoft.com/office/officeart/2008/layout/LinedList"/>
    <dgm:cxn modelId="{C27342D1-C336-6445-AC04-76914C66A0C7}" type="presParOf" srcId="{7F4D560B-8550-164F-8B73-9EE969C6DC8E}" destId="{8C012EA3-1B4F-D540-B561-BC3F68A90FE8}" srcOrd="10" destOrd="0" presId="urn:microsoft.com/office/officeart/2008/layout/LinedList"/>
    <dgm:cxn modelId="{A613D129-B44F-914D-B5A1-A6046385BB46}" type="presParOf" srcId="{8C012EA3-1B4F-D540-B561-BC3F68A90FE8}" destId="{5FC94177-19A6-4546-9621-99D94F040896}" srcOrd="0" destOrd="0" presId="urn:microsoft.com/office/officeart/2008/layout/LinedList"/>
    <dgm:cxn modelId="{5FEA4E56-D743-6A4C-BDC1-07C1BDD8D625}" type="presParOf" srcId="{8C012EA3-1B4F-D540-B561-BC3F68A90FE8}" destId="{1243D051-0FB7-7947-AE13-9E0EB500596E}" srcOrd="1" destOrd="0" presId="urn:microsoft.com/office/officeart/2008/layout/LinedList"/>
    <dgm:cxn modelId="{B35C68E0-FF5C-5B4F-85ED-951ACE5A913F}" type="presParOf" srcId="{8C012EA3-1B4F-D540-B561-BC3F68A90FE8}" destId="{B0534709-FC94-FE47-B73A-86621A0D2E91}" srcOrd="2" destOrd="0" presId="urn:microsoft.com/office/officeart/2008/layout/LinedList"/>
    <dgm:cxn modelId="{82CD945F-63EB-604C-8423-9BB7C6C64708}" type="presParOf" srcId="{7F4D560B-8550-164F-8B73-9EE969C6DC8E}" destId="{D0778808-B336-3745-92DD-97DBA00EC249}" srcOrd="11" destOrd="0" presId="urn:microsoft.com/office/officeart/2008/layout/LinedList"/>
    <dgm:cxn modelId="{28618B9A-EAEF-DC4D-9D43-36FD16DE569A}" type="presParOf" srcId="{7F4D560B-8550-164F-8B73-9EE969C6DC8E}" destId="{02F301AA-7818-A442-9746-35A4426F01C8}" srcOrd="12" destOrd="0" presId="urn:microsoft.com/office/officeart/2008/layout/LinedList"/>
    <dgm:cxn modelId="{005D6EA5-561A-7D46-BC4B-F42214687F4C}" type="presParOf" srcId="{7F4D560B-8550-164F-8B73-9EE969C6DC8E}" destId="{7634E37F-0D7F-7A43-92C9-A41B7F4AD2A2}" srcOrd="13" destOrd="0" presId="urn:microsoft.com/office/officeart/2008/layout/LinedList"/>
    <dgm:cxn modelId="{CD4FA0D4-7440-1A41-A0E2-6FEDB1D0C443}" type="presParOf" srcId="{7634E37F-0D7F-7A43-92C9-A41B7F4AD2A2}" destId="{A87804BB-EB30-DF4F-9D41-5C0E59B23686}" srcOrd="0" destOrd="0" presId="urn:microsoft.com/office/officeart/2008/layout/LinedList"/>
    <dgm:cxn modelId="{2F6BCED2-CD49-B641-A21F-C6DD3F6A7351}" type="presParOf" srcId="{7634E37F-0D7F-7A43-92C9-A41B7F4AD2A2}" destId="{2F563198-9BCF-5E49-8454-5E6A6F8B470F}" srcOrd="1" destOrd="0" presId="urn:microsoft.com/office/officeart/2008/layout/LinedList"/>
    <dgm:cxn modelId="{931FA03C-6B5C-194C-8C13-99BE4EB0E644}" type="presParOf" srcId="{7634E37F-0D7F-7A43-92C9-A41B7F4AD2A2}" destId="{E3E4572E-4C65-F244-960C-542A703F1427}" srcOrd="2" destOrd="0" presId="urn:microsoft.com/office/officeart/2008/layout/LinedList"/>
    <dgm:cxn modelId="{FC378E91-C005-694F-A5AE-BFE915AB48B6}" type="presParOf" srcId="{7F4D560B-8550-164F-8B73-9EE969C6DC8E}" destId="{06609FC3-A6D6-734F-8213-6FED1A2C348D}" srcOrd="14" destOrd="0" presId="urn:microsoft.com/office/officeart/2008/layout/LinedList"/>
    <dgm:cxn modelId="{3DC5B5C1-9720-794A-A762-8F0B9CE3D4F8}" type="presParOf" srcId="{7F4D560B-8550-164F-8B73-9EE969C6DC8E}" destId="{D6679444-B152-D54B-B1AD-AB3E6046BED0}" srcOrd="15" destOrd="0" presId="urn:microsoft.com/office/officeart/2008/layout/LinedList"/>
    <dgm:cxn modelId="{85BEF027-FE73-AB46-A533-595D848E7150}" type="presParOf" srcId="{7F4D560B-8550-164F-8B73-9EE969C6DC8E}" destId="{52EF889F-CC42-BC49-A6BB-A862F593C8E8}" srcOrd="16" destOrd="0" presId="urn:microsoft.com/office/officeart/2008/layout/LinedList"/>
    <dgm:cxn modelId="{EC435E4E-AB59-3843-881D-7B5006360145}" type="presParOf" srcId="{52EF889F-CC42-BC49-A6BB-A862F593C8E8}" destId="{0EC4D506-7612-5947-9D04-8C349BD4F047}" srcOrd="0" destOrd="0" presId="urn:microsoft.com/office/officeart/2008/layout/LinedList"/>
    <dgm:cxn modelId="{36FAEC56-C90B-9644-A698-234CF05A5032}" type="presParOf" srcId="{52EF889F-CC42-BC49-A6BB-A862F593C8E8}" destId="{1E0442E7-A365-AC4A-B9D2-C5A97BB98749}" srcOrd="1" destOrd="0" presId="urn:microsoft.com/office/officeart/2008/layout/LinedList"/>
    <dgm:cxn modelId="{9CD2911F-5512-3746-9600-DA27DB58F1B7}" type="presParOf" srcId="{52EF889F-CC42-BC49-A6BB-A862F593C8E8}" destId="{FA52F9E4-0FC7-AF40-A150-860DD92596A6}" srcOrd="2" destOrd="0" presId="urn:microsoft.com/office/officeart/2008/layout/LinedList"/>
    <dgm:cxn modelId="{8C724A77-F0B7-9D41-8F8D-3E8EDCC9DCCC}" type="presParOf" srcId="{7F4D560B-8550-164F-8B73-9EE969C6DC8E}" destId="{24BFDEDC-C25D-C24B-B522-48CD98D1F9EE}" srcOrd="17" destOrd="0" presId="urn:microsoft.com/office/officeart/2008/layout/LinedList"/>
    <dgm:cxn modelId="{9B58E319-38E0-D446-8B0F-BEE1D0FBC002}" type="presParOf" srcId="{7F4D560B-8550-164F-8B73-9EE969C6DC8E}" destId="{5C10D5AB-C87F-7F4B-A835-70E2CA2A9FF3}" srcOrd="18" destOrd="0" presId="urn:microsoft.com/office/officeart/2008/layout/LinedList"/>
    <dgm:cxn modelId="{2BCF1281-B44A-364A-A87E-9119FA1C2300}" type="presParOf" srcId="{7F4D560B-8550-164F-8B73-9EE969C6DC8E}" destId="{40C1D0F6-BE90-AD47-87C3-1FD06C5BBD8A}" srcOrd="19" destOrd="0" presId="urn:microsoft.com/office/officeart/2008/layout/LinedList"/>
    <dgm:cxn modelId="{E957CF18-BB71-A746-88A7-F3F03D6D5FAE}" type="presParOf" srcId="{40C1D0F6-BE90-AD47-87C3-1FD06C5BBD8A}" destId="{082D4DA7-7EA1-2C48-A0E9-77086815A2A2}" srcOrd="0" destOrd="0" presId="urn:microsoft.com/office/officeart/2008/layout/LinedList"/>
    <dgm:cxn modelId="{4C974A9C-9A28-154D-BD35-75838130B621}" type="presParOf" srcId="{40C1D0F6-BE90-AD47-87C3-1FD06C5BBD8A}" destId="{E54FCBEB-7DD4-FE4D-A581-301F203C5D94}" srcOrd="1" destOrd="0" presId="urn:microsoft.com/office/officeart/2008/layout/LinedList"/>
    <dgm:cxn modelId="{7615B735-02B0-884A-8D48-9C061EB15EC3}" type="presParOf" srcId="{40C1D0F6-BE90-AD47-87C3-1FD06C5BBD8A}" destId="{6A65C1F8-DE97-6649-B998-CB52DAC8AFCA}" srcOrd="2" destOrd="0" presId="urn:microsoft.com/office/officeart/2008/layout/LinedList"/>
    <dgm:cxn modelId="{18E74F03-4A00-5B4C-8A3F-5613B6275CEB}" type="presParOf" srcId="{7F4D560B-8550-164F-8B73-9EE969C6DC8E}" destId="{3DFB46C9-E657-FA43-AC96-0F024F1C2DD7}" srcOrd="20" destOrd="0" presId="urn:microsoft.com/office/officeart/2008/layout/LinedList"/>
    <dgm:cxn modelId="{6A108F0C-20C6-B14E-97F0-D4C2B8596FC9}" type="presParOf" srcId="{7F4D560B-8550-164F-8B73-9EE969C6DC8E}" destId="{2F828C06-5068-3449-AA81-0506A36AB5AB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B2D25-076F-A849-8C21-78EAA9D176BF}">
      <dsp:nvSpPr>
        <dsp:cNvPr id="0" name=""/>
        <dsp:cNvSpPr/>
      </dsp:nvSpPr>
      <dsp:spPr>
        <a:xfrm>
          <a:off x="508249" y="885671"/>
          <a:ext cx="1286026" cy="108164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3FA2D-8B38-8944-98EE-E14461161F20}">
      <dsp:nvSpPr>
        <dsp:cNvPr id="0" name=""/>
        <dsp:cNvSpPr/>
      </dsp:nvSpPr>
      <dsp:spPr>
        <a:xfrm>
          <a:off x="29158" y="1340373"/>
          <a:ext cx="696980" cy="696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ChatGPT</a:t>
          </a:r>
        </a:p>
      </dsp:txBody>
      <dsp:txXfrm>
        <a:off x="29158" y="1340373"/>
        <a:ext cx="696980" cy="696980"/>
      </dsp:txXfrm>
    </dsp:sp>
    <dsp:sp modelId="{E4ECF458-476B-6444-8723-B240010145C1}">
      <dsp:nvSpPr>
        <dsp:cNvPr id="0" name=""/>
        <dsp:cNvSpPr/>
      </dsp:nvSpPr>
      <dsp:spPr>
        <a:xfrm>
          <a:off x="2499253" y="885671"/>
          <a:ext cx="1286026" cy="1081640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89762-FEEC-C94C-A16C-6A3448F46223}">
      <dsp:nvSpPr>
        <dsp:cNvPr id="0" name=""/>
        <dsp:cNvSpPr/>
      </dsp:nvSpPr>
      <dsp:spPr>
        <a:xfrm>
          <a:off x="2020162" y="1340373"/>
          <a:ext cx="696980" cy="696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Gemini</a:t>
          </a:r>
        </a:p>
      </dsp:txBody>
      <dsp:txXfrm>
        <a:off x="2020162" y="1340373"/>
        <a:ext cx="696980" cy="696980"/>
      </dsp:txXfrm>
    </dsp:sp>
    <dsp:sp modelId="{7E8B6D91-06D3-BD44-A518-71F100822991}">
      <dsp:nvSpPr>
        <dsp:cNvPr id="0" name=""/>
        <dsp:cNvSpPr/>
      </dsp:nvSpPr>
      <dsp:spPr>
        <a:xfrm>
          <a:off x="4490258" y="885671"/>
          <a:ext cx="1286026" cy="1081640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F0A3C-C18D-F242-918A-15EA515871DE}">
      <dsp:nvSpPr>
        <dsp:cNvPr id="0" name=""/>
        <dsp:cNvSpPr/>
      </dsp:nvSpPr>
      <dsp:spPr>
        <a:xfrm>
          <a:off x="4011167" y="1340373"/>
          <a:ext cx="696980" cy="696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Claude</a:t>
          </a:r>
        </a:p>
      </dsp:txBody>
      <dsp:txXfrm>
        <a:off x="4011167" y="1340373"/>
        <a:ext cx="696980" cy="696980"/>
      </dsp:txXfrm>
    </dsp:sp>
    <dsp:sp modelId="{7EA52733-9D1B-0342-8E4A-FD2B31B1EABA}">
      <dsp:nvSpPr>
        <dsp:cNvPr id="0" name=""/>
        <dsp:cNvSpPr/>
      </dsp:nvSpPr>
      <dsp:spPr>
        <a:xfrm>
          <a:off x="1503751" y="2232176"/>
          <a:ext cx="1286026" cy="1081640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51917-D161-994D-8CBD-0A58DCA8A7B9}">
      <dsp:nvSpPr>
        <dsp:cNvPr id="0" name=""/>
        <dsp:cNvSpPr/>
      </dsp:nvSpPr>
      <dsp:spPr>
        <a:xfrm>
          <a:off x="1024660" y="2686879"/>
          <a:ext cx="696980" cy="696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Grok</a:t>
          </a:r>
        </a:p>
      </dsp:txBody>
      <dsp:txXfrm>
        <a:off x="1024660" y="2686879"/>
        <a:ext cx="696980" cy="696980"/>
      </dsp:txXfrm>
    </dsp:sp>
    <dsp:sp modelId="{A6BA5CCF-4CCB-4349-AE9C-C9885610A3EB}">
      <dsp:nvSpPr>
        <dsp:cNvPr id="0" name=""/>
        <dsp:cNvSpPr/>
      </dsp:nvSpPr>
      <dsp:spPr>
        <a:xfrm>
          <a:off x="3494755" y="2232176"/>
          <a:ext cx="1286026" cy="1081640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30C67-F83B-3946-97C6-90AB8110DB27}">
      <dsp:nvSpPr>
        <dsp:cNvPr id="0" name=""/>
        <dsp:cNvSpPr/>
      </dsp:nvSpPr>
      <dsp:spPr>
        <a:xfrm>
          <a:off x="3015664" y="2686879"/>
          <a:ext cx="696980" cy="6969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err="1"/>
            <a:t>DeepSeek</a:t>
          </a:r>
          <a:endParaRPr lang="it-IT" sz="1100" kern="1200" dirty="0"/>
        </a:p>
      </dsp:txBody>
      <dsp:txXfrm>
        <a:off x="3015664" y="2686879"/>
        <a:ext cx="696980" cy="696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9163C-C5D5-674E-A211-49F1EA7D029A}">
      <dsp:nvSpPr>
        <dsp:cNvPr id="0" name=""/>
        <dsp:cNvSpPr/>
      </dsp:nvSpPr>
      <dsp:spPr>
        <a:xfrm>
          <a:off x="0" y="0"/>
          <a:ext cx="6012542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F51B8-B2BA-C444-B762-043A6746C0BC}">
      <dsp:nvSpPr>
        <dsp:cNvPr id="0" name=""/>
        <dsp:cNvSpPr/>
      </dsp:nvSpPr>
      <dsp:spPr>
        <a:xfrm>
          <a:off x="0" y="0"/>
          <a:ext cx="1525968" cy="4344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/>
            <a:t>Criteri di Valutazione</a:t>
          </a:r>
        </a:p>
      </dsp:txBody>
      <dsp:txXfrm>
        <a:off x="0" y="0"/>
        <a:ext cx="1525968" cy="4344708"/>
      </dsp:txXfrm>
    </dsp:sp>
    <dsp:sp modelId="{B960CDDD-8219-F94C-8903-AAF27AA16AAA}">
      <dsp:nvSpPr>
        <dsp:cNvPr id="0" name=""/>
        <dsp:cNvSpPr/>
      </dsp:nvSpPr>
      <dsp:spPr>
        <a:xfrm>
          <a:off x="1609991" y="29328"/>
          <a:ext cx="4397199" cy="586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1" kern="1200" dirty="0">
              <a:solidFill>
                <a:schemeClr val="bg2">
                  <a:lumMod val="25000"/>
                </a:schemeClr>
              </a:solidFill>
            </a:rPr>
            <a:t>Accuratezza scientifica</a:t>
          </a:r>
        </a:p>
      </dsp:txBody>
      <dsp:txXfrm>
        <a:off x="1609991" y="29328"/>
        <a:ext cx="4397199" cy="586578"/>
      </dsp:txXfrm>
    </dsp:sp>
    <dsp:sp modelId="{033166B1-67DF-E149-8EEB-D638410B531A}">
      <dsp:nvSpPr>
        <dsp:cNvPr id="0" name=""/>
        <dsp:cNvSpPr/>
      </dsp:nvSpPr>
      <dsp:spPr>
        <a:xfrm>
          <a:off x="1525968" y="615906"/>
          <a:ext cx="448122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4ACA0-101E-B94E-8474-536DCAAC7977}">
      <dsp:nvSpPr>
        <dsp:cNvPr id="0" name=""/>
        <dsp:cNvSpPr/>
      </dsp:nvSpPr>
      <dsp:spPr>
        <a:xfrm>
          <a:off x="1609991" y="645235"/>
          <a:ext cx="4397199" cy="586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1" kern="1200" dirty="0">
              <a:solidFill>
                <a:schemeClr val="accent1">
                  <a:lumMod val="75000"/>
                </a:schemeClr>
              </a:solidFill>
            </a:rPr>
            <a:t>Completezza del ragionamento</a:t>
          </a:r>
        </a:p>
      </dsp:txBody>
      <dsp:txXfrm>
        <a:off x="1609991" y="645235"/>
        <a:ext cx="4397199" cy="586578"/>
      </dsp:txXfrm>
    </dsp:sp>
    <dsp:sp modelId="{4807FF25-6748-C844-B3B2-81D00E4A23F8}">
      <dsp:nvSpPr>
        <dsp:cNvPr id="0" name=""/>
        <dsp:cNvSpPr/>
      </dsp:nvSpPr>
      <dsp:spPr>
        <a:xfrm>
          <a:off x="1525968" y="1231813"/>
          <a:ext cx="448122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D5DAC-52C7-044E-AAA6-EF7CB8B8574C}">
      <dsp:nvSpPr>
        <dsp:cNvPr id="0" name=""/>
        <dsp:cNvSpPr/>
      </dsp:nvSpPr>
      <dsp:spPr>
        <a:xfrm>
          <a:off x="1609991" y="1261142"/>
          <a:ext cx="4397199" cy="586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1" kern="1200" dirty="0">
              <a:solidFill>
                <a:schemeClr val="accent2">
                  <a:lumMod val="75000"/>
                </a:schemeClr>
              </a:solidFill>
            </a:rPr>
            <a:t>Sicurezza e prudenza</a:t>
          </a:r>
        </a:p>
      </dsp:txBody>
      <dsp:txXfrm>
        <a:off x="1609991" y="1261142"/>
        <a:ext cx="4397199" cy="586578"/>
      </dsp:txXfrm>
    </dsp:sp>
    <dsp:sp modelId="{300949C2-C165-BC40-8AD1-7BBB6CEEC92C}">
      <dsp:nvSpPr>
        <dsp:cNvPr id="0" name=""/>
        <dsp:cNvSpPr/>
      </dsp:nvSpPr>
      <dsp:spPr>
        <a:xfrm>
          <a:off x="1525968" y="1847720"/>
          <a:ext cx="448122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3D051-0FB7-7947-AE13-9E0EB500596E}">
      <dsp:nvSpPr>
        <dsp:cNvPr id="0" name=""/>
        <dsp:cNvSpPr/>
      </dsp:nvSpPr>
      <dsp:spPr>
        <a:xfrm>
          <a:off x="1609991" y="1877049"/>
          <a:ext cx="4397199" cy="586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1" kern="1200" dirty="0">
              <a:solidFill>
                <a:schemeClr val="accent3">
                  <a:lumMod val="75000"/>
                </a:schemeClr>
              </a:solidFill>
            </a:rPr>
            <a:t>Empatia e tono comunicativo</a:t>
          </a:r>
        </a:p>
      </dsp:txBody>
      <dsp:txXfrm>
        <a:off x="1609991" y="1877049"/>
        <a:ext cx="4397199" cy="586578"/>
      </dsp:txXfrm>
    </dsp:sp>
    <dsp:sp modelId="{D0778808-B336-3745-92DD-97DBA00EC249}">
      <dsp:nvSpPr>
        <dsp:cNvPr id="0" name=""/>
        <dsp:cNvSpPr/>
      </dsp:nvSpPr>
      <dsp:spPr>
        <a:xfrm>
          <a:off x="1525968" y="2463627"/>
          <a:ext cx="448122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63198-9BCF-5E49-8454-5E6A6F8B470F}">
      <dsp:nvSpPr>
        <dsp:cNvPr id="0" name=""/>
        <dsp:cNvSpPr/>
      </dsp:nvSpPr>
      <dsp:spPr>
        <a:xfrm>
          <a:off x="1609991" y="2492956"/>
          <a:ext cx="4397199" cy="586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1" kern="1200" dirty="0">
              <a:solidFill>
                <a:schemeClr val="accent4">
                  <a:lumMod val="75000"/>
                </a:schemeClr>
              </a:solidFill>
            </a:rPr>
            <a:t>Etica e limiti dichiarati</a:t>
          </a:r>
        </a:p>
      </dsp:txBody>
      <dsp:txXfrm>
        <a:off x="1609991" y="2492956"/>
        <a:ext cx="4397199" cy="586578"/>
      </dsp:txXfrm>
    </dsp:sp>
    <dsp:sp modelId="{06609FC3-A6D6-734F-8213-6FED1A2C348D}">
      <dsp:nvSpPr>
        <dsp:cNvPr id="0" name=""/>
        <dsp:cNvSpPr/>
      </dsp:nvSpPr>
      <dsp:spPr>
        <a:xfrm>
          <a:off x="1525968" y="3079534"/>
          <a:ext cx="448122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442E7-A365-AC4A-B9D2-C5A97BB98749}">
      <dsp:nvSpPr>
        <dsp:cNvPr id="0" name=""/>
        <dsp:cNvSpPr/>
      </dsp:nvSpPr>
      <dsp:spPr>
        <a:xfrm>
          <a:off x="1609991" y="3108863"/>
          <a:ext cx="4397199" cy="586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1" kern="1200" dirty="0">
              <a:solidFill>
                <a:schemeClr val="accent5">
                  <a:lumMod val="75000"/>
                </a:schemeClr>
              </a:solidFill>
            </a:rPr>
            <a:t>Tendenza a rimandare al professionista</a:t>
          </a:r>
        </a:p>
      </dsp:txBody>
      <dsp:txXfrm>
        <a:off x="1609991" y="3108863"/>
        <a:ext cx="4397199" cy="586578"/>
      </dsp:txXfrm>
    </dsp:sp>
    <dsp:sp modelId="{24BFDEDC-C25D-C24B-B522-48CD98D1F9EE}">
      <dsp:nvSpPr>
        <dsp:cNvPr id="0" name=""/>
        <dsp:cNvSpPr/>
      </dsp:nvSpPr>
      <dsp:spPr>
        <a:xfrm>
          <a:off x="1525968" y="3695441"/>
          <a:ext cx="448122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FCBEB-7DD4-FE4D-A581-301F203C5D94}">
      <dsp:nvSpPr>
        <dsp:cNvPr id="0" name=""/>
        <dsp:cNvSpPr/>
      </dsp:nvSpPr>
      <dsp:spPr>
        <a:xfrm>
          <a:off x="1609991" y="3724770"/>
          <a:ext cx="4397199" cy="586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1" kern="1200" dirty="0">
              <a:solidFill>
                <a:srgbClr val="C00000"/>
              </a:solidFill>
            </a:rPr>
            <a:t>Rischio di falsa rassicurazione o allarmismo</a:t>
          </a:r>
        </a:p>
      </dsp:txBody>
      <dsp:txXfrm>
        <a:off x="1609991" y="3724770"/>
        <a:ext cx="4397199" cy="586578"/>
      </dsp:txXfrm>
    </dsp:sp>
    <dsp:sp modelId="{3DFB46C9-E657-FA43-AC96-0F024F1C2DD7}">
      <dsp:nvSpPr>
        <dsp:cNvPr id="0" name=""/>
        <dsp:cNvSpPr/>
      </dsp:nvSpPr>
      <dsp:spPr>
        <a:xfrm>
          <a:off x="1525968" y="4311348"/>
          <a:ext cx="448122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BD57E-0611-437D-987B-FB07EAFFAC96}" type="datetimeFigureOut">
              <a:rPr lang="en-US" smtClean="0"/>
              <a:t>7/3/2026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FF72C-D14F-435F-85B5-A2973A1251E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4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1610-FC80-3241-B00D-E5E08442F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96731-0507-5249-B5B4-07B7B550C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295FC4-0530-814C-94B3-3F21F918D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096" y="6239942"/>
            <a:ext cx="2743200" cy="365125"/>
          </a:xfrm>
          <a:prstGeom prst="rect">
            <a:avLst/>
          </a:prstGeom>
        </p:spPr>
        <p:txBody>
          <a:bodyPr/>
          <a:lstStyle/>
          <a:p>
            <a:fld id="{3D2F654F-2969-C647-A024-98F8B3A71537}" type="slidenum">
              <a:rPr lang="en-US" smtClean="0"/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560EDD-F6BD-8D4F-858B-C0A9D8E61F30}"/>
              </a:ext>
            </a:extLst>
          </p:cNvPr>
          <p:cNvSpPr/>
          <p:nvPr userDrawn="1"/>
        </p:nvSpPr>
        <p:spPr>
          <a:xfrm>
            <a:off x="279400" y="5943600"/>
            <a:ext cx="863600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6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B1D5AB2-4F62-AD8C-97CA-0194B04C54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461" y="1078956"/>
            <a:ext cx="7941393" cy="1024164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/>
              <a:t>Large header text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ADB7972-0072-ADA9-E5E3-B7A965EE4F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460" y="2324008"/>
            <a:ext cx="7941393" cy="383788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Your text</a:t>
            </a:r>
          </a:p>
          <a:p>
            <a:pPr lvl="1"/>
            <a:r>
              <a:rPr lang="en-US"/>
              <a:t>Sample bullet</a:t>
            </a:r>
          </a:p>
        </p:txBody>
      </p:sp>
    </p:spTree>
    <p:extLst>
      <p:ext uri="{BB962C8B-B14F-4D97-AF65-F5344CB8AC3E}">
        <p14:creationId xmlns:p14="http://schemas.microsoft.com/office/powerpoint/2010/main" val="156501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9E9C-CF67-7540-BE65-8F190883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0F8DA-0057-324E-9113-6E48E89F1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64BD0-C9AA-CB43-A8A6-4F13DD68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AFB16A-6868-3544-B1F7-E34C94561C37}" type="datetime1">
              <a:rPr lang="en-IN" smtClean="0"/>
              <a:t>03-07-2026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C76EF-AD56-074F-9F20-6E79AE78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D5744-9C49-A54F-A6C2-4DE9B66B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F654F-2969-C647-A024-98F8B3A715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3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DF0F8-108E-4C49-9B51-48A0B7E8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0882F-A301-554C-9919-39DD2C71D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E663B-55A7-9241-A982-82AC219F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7A34A-19F5-FA4A-8CC6-89AA49A3C49A}" type="datetime1">
              <a:rPr lang="en-IN" smtClean="0"/>
              <a:t>03-07-2026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5353D-FC27-964C-A522-12AC32F3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C68DF-8F3B-1846-98AF-485EEB83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F654F-2969-C647-A024-98F8B3A715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6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2F8F-8BD4-8B43-A1A1-0D755FBC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FD0D2-026C-8244-8ECE-723641912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8F71C-AD1D-E44A-A8E9-B31618877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1F21A-CD32-C340-A4CC-D5E66AFC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6108D3-79B8-4F46-8825-84EDC5215977}" type="datetime1">
              <a:rPr lang="en-IN" smtClean="0"/>
              <a:t>03-07-2026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90D48-99CA-6442-A4B7-3AFCF2F6C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05D0E-1273-7749-AB7C-CE4D9DCD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F654F-2969-C647-A024-98F8B3A715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F7A7-8F98-974D-8546-81C83971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E6FDE-06BA-A143-8FE7-31756B4CB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9F134-FB6C-604F-92A5-8F5F7FF14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F0B38-1535-D546-B88F-AE8215023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3D11A-1CDC-9A4A-8A66-68DFC95B9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D268B-5DFF-5548-9BD6-27FBFBEC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900CE6-70F2-AB48-B094-17B5A7CA0B16}" type="datetime1">
              <a:rPr lang="en-IN" smtClean="0"/>
              <a:t>03-07-2026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68BCF-D664-4D4B-A0D5-C9B264B3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492B5F-C428-2E44-BBE7-2139F684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F654F-2969-C647-A024-98F8B3A715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D6CF-265A-2949-9B11-BCE3937E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158886-1E9B-5841-9220-4B175190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4A9E15-7925-A14D-8362-5C44C3D62708}" type="datetime1">
              <a:rPr lang="en-IN" smtClean="0"/>
              <a:t>03-07-2026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86833-81C5-C44C-980B-E3E3848E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58480-41BD-7C4C-A92D-AFA7D6FE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F654F-2969-C647-A024-98F8B3A715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1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1858A-E6B0-D84A-ADBD-ADDCFF7C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4FE877-962F-664F-9D62-02D01950DBC6}" type="datetime1">
              <a:rPr lang="en-IN" smtClean="0"/>
              <a:t>03-07-2026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45231-216E-D84E-BB5D-E6DB4DC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E354C-4C50-D544-8AF2-45940918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F654F-2969-C647-A024-98F8B3A715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1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576B9-0FFB-934C-AD38-CA50E8695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7C09B-66B2-0A41-B893-83A862D8A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5B123-0835-9D4D-8015-2D5AF6F62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B83C9-049F-C64A-A591-7499D7D5E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D904B7-4390-0646-BD20-916A1A075E49}" type="datetime1">
              <a:rPr lang="en-IN" smtClean="0"/>
              <a:t>03-07-2026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31DEE-F138-8540-B619-F7C16EEB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25C78-4C9C-5B4B-87FE-392599FA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F654F-2969-C647-A024-98F8B3A715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5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7E188-F5DD-504E-8C23-FEA2F9FA5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E8B41-45BC-E248-BAAB-78C75C0B4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0397F-2107-1542-B15F-B57AFDD8C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623EF-1FF1-2048-935E-993472D0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D24774-B92F-8B43-ABED-65B009C20D93}" type="datetime1">
              <a:rPr lang="en-IN" smtClean="0"/>
              <a:t>03-07-2026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2122E-000B-5E43-AB16-D5E2413E2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BD064-2AEB-AB45-A1CF-09F6800E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2F654F-2969-C647-A024-98F8B3A7153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1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9D0FA-2336-A249-9D0F-9877EEDA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4" y="331682"/>
            <a:ext cx="10515600" cy="4651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94ED63-286B-5B4E-8E44-8546B5066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7739" y="6239942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B153CD0-963D-B74D-9094-92F9AF340B42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F6C1E2-370C-3B40-88E5-92D8735AC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32898" t="30580" r="32496" b="29275"/>
          <a:stretch/>
        </p:blipFill>
        <p:spPr>
          <a:xfrm>
            <a:off x="456234" y="6092824"/>
            <a:ext cx="523033" cy="5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1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>
              <a:lumMod val="50000"/>
            </a:schemeClr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45CB18F-84D6-D2E8-1F57-77B0587797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biLevel thresh="75000"/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12192000" cy="7125970"/>
          </a:xfrm>
          <a:prstGeom prst="rect">
            <a:avLst/>
          </a:prstGeom>
        </p:spPr>
      </p:pic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615" y="6239942"/>
            <a:ext cx="402681" cy="365125"/>
          </a:xfrm>
        </p:spPr>
        <p:txBody>
          <a:bodyPr/>
          <a:lstStyle/>
          <a:p>
            <a:fld id="{BB153CD0-963D-B74D-9094-92F9AF340B42}" type="slidenum">
              <a:rPr lang="en-US" smtClean="0"/>
              <a:t>1</a:t>
            </a:fld>
            <a:endParaRPr lang="en-US"/>
          </a:p>
        </p:txBody>
      </p:sp>
      <p:sp>
        <p:nvSpPr>
          <p:cNvPr id="67" name="Title 13">
            <a:extLst>
              <a:ext uri="{FF2B5EF4-FFF2-40B4-BE49-F238E27FC236}">
                <a16:creationId xmlns:a16="http://schemas.microsoft.com/office/drawing/2014/main" id="{59687003-8F98-32FB-30CC-2E8BB191B2E5}"/>
              </a:ext>
            </a:extLst>
          </p:cNvPr>
          <p:cNvSpPr txBox="1">
            <a:spLocks/>
          </p:cNvSpPr>
          <p:nvPr/>
        </p:nvSpPr>
        <p:spPr>
          <a:xfrm>
            <a:off x="372533" y="965200"/>
            <a:ext cx="11515010" cy="246573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kern="1200">
                <a:solidFill>
                  <a:schemeClr val="accent1"/>
                </a:solidFill>
                <a:latin typeface="Franklin Gothic" panose="020B7200000000000000" pitchFamily="34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 err="1">
                <a:solidFill>
                  <a:srgbClr val="373AF9">
                    <a:lumMod val="50000"/>
                  </a:srgbClr>
                </a:solidFill>
                <a:latin typeface="Franklin Gothic Demi"/>
              </a:rPr>
              <a:t>Restare</a:t>
            </a:r>
            <a:r>
              <a:rPr lang="en-US" dirty="0">
                <a:solidFill>
                  <a:srgbClr val="373AF9">
                    <a:lumMod val="50000"/>
                  </a:srgbClr>
                </a:solidFill>
                <a:latin typeface="Franklin Gothic Demi"/>
              </a:rPr>
              <a:t> </a:t>
            </a:r>
            <a:r>
              <a:rPr lang="en-US" dirty="0" err="1">
                <a:solidFill>
                  <a:srgbClr val="373AF9">
                    <a:lumMod val="50000"/>
                  </a:srgbClr>
                </a:solidFill>
                <a:latin typeface="Franklin Gothic Demi"/>
              </a:rPr>
              <a:t>umani</a:t>
            </a:r>
            <a:r>
              <a:rPr lang="en-US" dirty="0">
                <a:solidFill>
                  <a:srgbClr val="373AF9">
                    <a:lumMod val="50000"/>
                  </a:srgbClr>
                </a:solidFill>
                <a:latin typeface="Franklin Gothic Demi"/>
              </a:rPr>
              <a:t> </a:t>
            </a:r>
            <a:r>
              <a:rPr lang="en-US" dirty="0" err="1">
                <a:solidFill>
                  <a:srgbClr val="373AF9">
                    <a:lumMod val="50000"/>
                  </a:srgbClr>
                </a:solidFill>
                <a:latin typeface="Franklin Gothic Demi"/>
              </a:rPr>
              <a:t>nel</a:t>
            </a:r>
            <a:r>
              <a:rPr lang="en-US" dirty="0">
                <a:solidFill>
                  <a:srgbClr val="373AF9">
                    <a:lumMod val="50000"/>
                  </a:srgbClr>
                </a:solidFill>
                <a:latin typeface="Franklin Gothic Demi"/>
              </a:rPr>
              <a:t> tempo </a:t>
            </a:r>
            <a:r>
              <a:rPr lang="en-US" dirty="0" err="1">
                <a:solidFill>
                  <a:srgbClr val="373AF9">
                    <a:lumMod val="50000"/>
                  </a:srgbClr>
                </a:solidFill>
                <a:latin typeface="Franklin Gothic Demi"/>
              </a:rPr>
              <a:t>della</a:t>
            </a:r>
            <a:r>
              <a:rPr lang="en-US" dirty="0">
                <a:solidFill>
                  <a:srgbClr val="373AF9">
                    <a:lumMod val="50000"/>
                  </a:srgbClr>
                </a:solidFill>
                <a:latin typeface="Franklin Gothic Demi"/>
              </a:rPr>
              <a:t> </a:t>
            </a:r>
            <a:r>
              <a:rPr lang="en-US" dirty="0" err="1">
                <a:solidFill>
                  <a:srgbClr val="373AF9">
                    <a:lumMod val="50000"/>
                  </a:srgbClr>
                </a:solidFill>
                <a:latin typeface="Franklin Gothic Demi"/>
              </a:rPr>
              <a:t>intelligenza</a:t>
            </a:r>
            <a:r>
              <a:rPr lang="en-US" dirty="0">
                <a:solidFill>
                  <a:srgbClr val="373AF9">
                    <a:lumMod val="50000"/>
                  </a:srgbClr>
                </a:solidFill>
                <a:latin typeface="Franklin Gothic Demi"/>
              </a:rPr>
              <a:t> </a:t>
            </a:r>
            <a:r>
              <a:rPr lang="en-US" dirty="0" err="1">
                <a:solidFill>
                  <a:srgbClr val="373AF9">
                    <a:lumMod val="50000"/>
                  </a:srgbClr>
                </a:solidFill>
                <a:latin typeface="Franklin Gothic Demi"/>
              </a:rPr>
              <a:t>artificiale</a:t>
            </a:r>
            <a:endParaRPr lang="en-US" dirty="0">
              <a:solidFill>
                <a:srgbClr val="373AF9">
                  <a:lumMod val="50000"/>
                </a:srgbClr>
              </a:solidFill>
              <a:latin typeface="Franklin Gothic Demi"/>
            </a:endParaRPr>
          </a:p>
          <a:p>
            <a:pPr algn="ctr">
              <a:defRPr/>
            </a:pPr>
            <a:endParaRPr lang="en-US" dirty="0">
              <a:solidFill>
                <a:srgbClr val="373AF9">
                  <a:lumMod val="50000"/>
                </a:srgbClr>
              </a:solidFill>
              <a:latin typeface="Franklin Gothic Demi"/>
            </a:endParaRPr>
          </a:p>
          <a:p>
            <a:pPr algn="ctr">
              <a:defRPr/>
            </a:pPr>
            <a:r>
              <a:rPr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373AF9">
                    <a:lumMod val="50000"/>
                  </a:srgbClr>
                </a:solidFill>
                <a:effectLst/>
                <a:uLnTx/>
                <a:uFillTx/>
                <a:latin typeface="Franklin Gothic Demi"/>
              </a:rPr>
              <a:t>Alla</a:t>
            </a:r>
            <a:r>
              <a:rPr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373AF9">
                    <a:lumMod val="50000"/>
                  </a:srgbClr>
                </a:solidFill>
                <a:effectLst/>
                <a:uLnTx/>
                <a:uFillTx/>
                <a:latin typeface="Franklin Gothic Demi"/>
              </a:rPr>
              <a:t> luce </a:t>
            </a:r>
            <a:r>
              <a:rPr lang="it-IT" sz="4000" i="0" u="none" strike="noStrike" kern="1200" cap="none" spc="0" normalizeH="0" baseline="0" dirty="0">
                <a:ln>
                  <a:noFill/>
                </a:ln>
                <a:solidFill>
                  <a:srgbClr val="373AF9">
                    <a:lumMod val="50000"/>
                  </a:srgbClr>
                </a:solidFill>
                <a:effectLst/>
                <a:uLnTx/>
                <a:uFillTx/>
                <a:latin typeface="Franklin Gothic Demi"/>
              </a:rPr>
              <a:t>della</a:t>
            </a:r>
            <a:r>
              <a:rPr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373AF9">
                    <a:lumMod val="50000"/>
                  </a:srgbClr>
                </a:solidFill>
                <a:effectLst/>
                <a:uLnTx/>
                <a:uFillTx/>
                <a:latin typeface="Franklin Gothic Demi"/>
              </a:rPr>
              <a:t> </a:t>
            </a:r>
            <a:r>
              <a:rPr lang="en-US" sz="4000" i="0" u="none" strike="noStrike" kern="1200" cap="none" spc="0" normalizeH="0" baseline="0" noProof="0" dirty="0" err="1">
                <a:ln>
                  <a:noFill/>
                </a:ln>
                <a:solidFill>
                  <a:srgbClr val="373AF9">
                    <a:lumMod val="50000"/>
                  </a:srgbClr>
                </a:solidFill>
                <a:effectLst/>
                <a:uLnTx/>
                <a:uFillTx/>
                <a:latin typeface="Franklin Gothic Demi"/>
              </a:rPr>
              <a:t>enciclica</a:t>
            </a:r>
            <a:r>
              <a:rPr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373AF9">
                    <a:lumMod val="50000"/>
                  </a:srgbClr>
                </a:solidFill>
                <a:effectLst/>
                <a:uLnTx/>
                <a:uFillTx/>
                <a:latin typeface="Franklin Gothic Demi"/>
              </a:rPr>
              <a:t> “</a:t>
            </a:r>
            <a:r>
              <a:rPr lang="en-US" sz="4000" i="1" u="none" strike="noStrike" kern="1200" cap="none" spc="0" normalizeH="0" baseline="0" noProof="0" dirty="0" err="1">
                <a:ln>
                  <a:noFill/>
                </a:ln>
                <a:solidFill>
                  <a:srgbClr val="373AF9">
                    <a:lumMod val="50000"/>
                  </a:srgbClr>
                </a:solidFill>
                <a:effectLst/>
                <a:uLnTx/>
                <a:uFillTx/>
                <a:latin typeface="Franklin Gothic Demi"/>
              </a:rPr>
              <a:t>Magnifica</a:t>
            </a:r>
            <a:r>
              <a:rPr lang="en-US" sz="4000" i="1" u="none" strike="noStrike" kern="1200" cap="none" spc="0" normalizeH="0" baseline="0" noProof="0" dirty="0">
                <a:ln>
                  <a:noFill/>
                </a:ln>
                <a:solidFill>
                  <a:srgbClr val="373AF9">
                    <a:lumMod val="50000"/>
                  </a:srgbClr>
                </a:solidFill>
                <a:effectLst/>
                <a:uLnTx/>
                <a:uFillTx/>
                <a:latin typeface="Franklin Gothic Demi"/>
              </a:rPr>
              <a:t> </a:t>
            </a:r>
            <a:r>
              <a:rPr lang="en-US" sz="4000" i="1" u="none" strike="noStrike" kern="1200" cap="none" spc="0" normalizeH="0" baseline="0" noProof="0" dirty="0" err="1">
                <a:ln>
                  <a:noFill/>
                </a:ln>
                <a:solidFill>
                  <a:srgbClr val="373AF9">
                    <a:lumMod val="50000"/>
                  </a:srgbClr>
                </a:solidFill>
                <a:effectLst/>
                <a:uLnTx/>
                <a:uFillTx/>
                <a:latin typeface="Franklin Gothic Demi"/>
              </a:rPr>
              <a:t>Humanitas</a:t>
            </a:r>
            <a:r>
              <a:rPr lang="en-US" sz="4000" i="1" u="none" strike="noStrike" kern="1200" cap="none" spc="0" normalizeH="0" baseline="0" noProof="0" dirty="0">
                <a:ln>
                  <a:noFill/>
                </a:ln>
                <a:solidFill>
                  <a:srgbClr val="373AF9">
                    <a:lumMod val="50000"/>
                  </a:srgbClr>
                </a:solidFill>
                <a:effectLst/>
                <a:uLnTx/>
                <a:uFillTx/>
                <a:latin typeface="Franklin Gothic Demi"/>
              </a:rPr>
              <a:t>”</a:t>
            </a:r>
            <a:endParaRPr lang="en-US" sz="4000" i="1" u="none" strike="noStrike" kern="1200" cap="none" spc="0" normalizeH="0" baseline="0" noProof="0" dirty="0">
              <a:ln>
                <a:noFill/>
              </a:ln>
              <a:solidFill>
                <a:srgbClr val="373AF9">
                  <a:lumMod val="50000"/>
                </a:srgbClr>
              </a:solidFill>
              <a:effectLst/>
              <a:uLnTx/>
              <a:uFillTx/>
              <a:latin typeface="Franklin Gothic Demi" panose="020B0703020102020204" pitchFamily="34" charset="0"/>
            </a:endParaRP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BB900A6A-56D0-E51A-AECE-A892D78AA59C}"/>
              </a:ext>
            </a:extLst>
          </p:cNvPr>
          <p:cNvSpPr txBox="1">
            <a:spLocks/>
          </p:cNvSpPr>
          <p:nvPr/>
        </p:nvSpPr>
        <p:spPr>
          <a:xfrm>
            <a:off x="750887" y="4241393"/>
            <a:ext cx="7673446" cy="1582289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i="1" dirty="0">
                <a:solidFill>
                  <a:srgbClr val="000000"/>
                </a:solidFill>
                <a:latin typeface="Verdana"/>
                <a:ea typeface="Verdana"/>
              </a:rPr>
              <a:t>Mons. Renzo Pegoraro</a:t>
            </a:r>
          </a:p>
          <a:p>
            <a:pPr>
              <a:defRPr/>
            </a:pPr>
            <a:r>
              <a:rPr lang="en-US" sz="2400" i="1" dirty="0" err="1">
                <a:solidFill>
                  <a:srgbClr val="000000"/>
                </a:solidFill>
                <a:latin typeface="Verdana"/>
                <a:ea typeface="Verdana"/>
              </a:rPr>
              <a:t>Presidente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Verdana"/>
              </a:rPr>
              <a:t>, Pontificia Academia Pro-Vita</a:t>
            </a:r>
          </a:p>
          <a:p>
            <a:pPr>
              <a:defRPr/>
            </a:pPr>
            <a:r>
              <a:rPr lang="en-US" sz="2400" i="1" dirty="0">
                <a:solidFill>
                  <a:srgbClr val="000000"/>
                </a:solidFill>
                <a:latin typeface="Verdana"/>
                <a:ea typeface="Verdana"/>
              </a:rPr>
              <a:t>Accademia di San Luca, 9 </a:t>
            </a:r>
            <a:r>
              <a:rPr lang="en-US" sz="2400" i="1" dirty="0" err="1">
                <a:solidFill>
                  <a:srgbClr val="000000"/>
                </a:solidFill>
                <a:latin typeface="Verdana"/>
                <a:ea typeface="Verdana"/>
              </a:rPr>
              <a:t>luglio</a:t>
            </a:r>
            <a:r>
              <a:rPr lang="en-US" sz="2400" i="1" dirty="0">
                <a:solidFill>
                  <a:srgbClr val="000000"/>
                </a:solidFill>
                <a:latin typeface="Verdana"/>
                <a:ea typeface="Verdana"/>
              </a:rPr>
              <a:t> 2026, Roma</a:t>
            </a:r>
            <a:endParaRPr lang="da" sz="2400" i="1" dirty="0">
              <a:solidFill>
                <a:srgbClr val="00000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BA1182A-95F6-8DF7-97F7-5BF99C29438E}"/>
              </a:ext>
            </a:extLst>
          </p:cNvPr>
          <p:cNvSpPr/>
          <p:nvPr/>
        </p:nvSpPr>
        <p:spPr>
          <a:xfrm>
            <a:off x="750888" y="3633872"/>
            <a:ext cx="727260" cy="6309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ontifical Academy for Life (@PontAcadLife) / Posts / X">
            <a:extLst>
              <a:ext uri="{FF2B5EF4-FFF2-40B4-BE49-F238E27FC236}">
                <a16:creationId xmlns:a16="http://schemas.microsoft.com/office/drawing/2014/main" id="{2721AF77-B81B-DA3C-577C-1D827AB6A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414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CBD07E0-7047-4E05-9BF0-9742B02B25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67" y="6028267"/>
            <a:ext cx="2328333" cy="6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65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3" y="331681"/>
            <a:ext cx="10897565" cy="1140164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Magnifica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Humanitas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</a:br>
            <a:r>
              <a:rPr lang="en-US" dirty="0" err="1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Lettera</a:t>
            </a:r>
            <a:r>
              <a:rPr lang="en-US" dirty="0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en-US" dirty="0" err="1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Enciclica</a:t>
            </a:r>
            <a:r>
              <a:rPr lang="en-US" dirty="0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di Papa Leone XIV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8967-96E2-476F-B93B-EF7100FE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430" y="1888621"/>
            <a:ext cx="10491369" cy="4265529"/>
          </a:xfrm>
        </p:spPr>
        <p:txBody>
          <a:bodyPr/>
          <a:lstStyle/>
          <a:p>
            <a:pPr marL="0" indent="0" algn="just">
              <a:buNone/>
            </a:pP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3400" b="1" dirty="0">
                <a:latin typeface="Arial" panose="020B0604020202020204" pitchFamily="34" charset="0"/>
                <a:cs typeface="Arial" panose="020B0604020202020204" pitchFamily="34" charset="0"/>
              </a:rPr>
              <a:t>Possono imitare linguaggi, comportamenti, valutazioni, possono simulare empatia o comprensione, ma non capiscono ciò che producono, perché non abitano l’orizzonte affettivo, relazionale e spirituale in cui l’umano diventa sapiente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. Anche quando tali strumenti vengono presentati come capaci di “apprendere”, il loro modo di farlo è diverso da quello della persona umana…(n. 99)</a:t>
            </a:r>
          </a:p>
          <a:p>
            <a:pPr lvl="1" algn="just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10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6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3" y="331681"/>
            <a:ext cx="10897565" cy="1140164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Magnifica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Humanitas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</a:br>
            <a:r>
              <a:rPr lang="en-US" dirty="0" err="1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Lettera</a:t>
            </a:r>
            <a:r>
              <a:rPr lang="en-US" dirty="0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en-US" dirty="0" err="1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Enciclica</a:t>
            </a:r>
            <a:r>
              <a:rPr lang="en-US" dirty="0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di Papa Leone XIV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8967-96E2-476F-B93B-EF7100FE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430" y="1888621"/>
            <a:ext cx="10491369" cy="4265529"/>
          </a:xfrm>
        </p:spPr>
        <p:txBody>
          <a:bodyPr/>
          <a:lstStyle/>
          <a:p>
            <a:pPr marL="0" indent="0" algn="just">
              <a:buNone/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«… Non è l’esperienza di chi si lascia plasmare dalla vita e cresce nel tempo attraverso scelte, errori, perdono, fedeltà;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è piuttosto un adattamento statistico a partire da dati e riscontri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, che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può essere molto efficace, ma non implica una crescita interiore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». (n. 99)</a:t>
            </a:r>
          </a:p>
          <a:p>
            <a:pPr lvl="1" algn="just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11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157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3" y="331681"/>
            <a:ext cx="10897565" cy="1140164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Magnifica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Humanitas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</a:br>
            <a:r>
              <a:rPr lang="en-US" dirty="0" err="1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Lettera</a:t>
            </a:r>
            <a:r>
              <a:rPr lang="en-US" dirty="0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en-US" dirty="0" err="1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Enciclica</a:t>
            </a:r>
            <a:r>
              <a:rPr lang="en-US" dirty="0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di Papa Leone XIV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8967-96E2-476F-B93B-EF7100FE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430" y="2416029"/>
            <a:ext cx="10491369" cy="3738121"/>
          </a:xfrm>
        </p:spPr>
        <p:txBody>
          <a:bodyPr/>
          <a:lstStyle/>
          <a:p>
            <a:pPr marL="0" indent="0" algn="just">
              <a:buNone/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«Nell’uso personale, tre aspetti, in particolare, devono essere tenuti in debita considerazione: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la facilità di ottenere il risultato, l’impressione di oggettività e la simulazione della comunicazione umana…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(n. 100)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12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0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3" y="331681"/>
            <a:ext cx="10897565" cy="1140164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Magnifica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Humanitas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</a:br>
            <a:r>
              <a:rPr lang="en-US" dirty="0" err="1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Lettera</a:t>
            </a:r>
            <a:r>
              <a:rPr lang="en-US" dirty="0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en-US" dirty="0" err="1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Enciclica</a:t>
            </a:r>
            <a:r>
              <a:rPr lang="en-US" dirty="0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di Papa Leone XIV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8967-96E2-476F-B93B-EF7100FE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14" y="2174898"/>
            <a:ext cx="10491369" cy="3738121"/>
          </a:xfrm>
        </p:spPr>
        <p:txBody>
          <a:bodyPr/>
          <a:lstStyle/>
          <a:p>
            <a:pPr marL="0" indent="0" algn="just">
              <a:buNone/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… L’imitazione artificiale della relazione di cura o di accompagnamento può diventare pericolosa quando si insinua in un contesto povero di relazioni e di affetti reali: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allora il rischio non è tanto che una persona creda di parlare con un’altra persona, ma che perda il desiderio stesso di cercare davvero l’altro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». (n. 100)</a:t>
            </a: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13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877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3" y="331681"/>
            <a:ext cx="10897565" cy="1140164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Magnifica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Humanitas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</a:br>
            <a:r>
              <a:rPr lang="en-US" dirty="0" err="1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Lettera</a:t>
            </a:r>
            <a:r>
              <a:rPr lang="en-US" dirty="0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en-US" dirty="0" err="1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Enciclica</a:t>
            </a:r>
            <a:r>
              <a:rPr lang="en-US" dirty="0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di Papa Leone XIV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8967-96E2-476F-B93B-EF7100FE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14" y="2174898"/>
            <a:ext cx="10491369" cy="3738121"/>
          </a:xfrm>
        </p:spPr>
        <p:txBody>
          <a:bodyPr/>
          <a:lstStyle/>
          <a:p>
            <a:pPr marL="0" indent="0" algn="just">
              <a:buNone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Non possiamo considerare l’IA moralmente neutra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. In realtà, ogni artefatto tecnico porta con sé scelte e priorità: ciò che misura, ciò che ignora, ciò che ottimizza e il modo in cui classifica persone e situazioni. Se un sistema viene concepito o impiegato in modo da trattare alcune vite come meno degne, o da escluderle senza possibilità di appello, esso non è un semplice strumento “da usare bene”: introduce già un criterio che contraddice la dignità inalienabile della persona…(n. 104)</a:t>
            </a: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14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6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3" y="331681"/>
            <a:ext cx="10897565" cy="1140164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Magnifica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Humanitas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</a:br>
            <a:r>
              <a:rPr lang="en-US" dirty="0" err="1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Lettera</a:t>
            </a:r>
            <a:r>
              <a:rPr lang="en-US" dirty="0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en-US" dirty="0" err="1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Enciclica</a:t>
            </a:r>
            <a:r>
              <a:rPr lang="en-US" dirty="0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di Papa Leone XIV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8967-96E2-476F-B93B-EF7100FE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202" y="2295862"/>
            <a:ext cx="10491369" cy="3738121"/>
          </a:xfrm>
        </p:spPr>
        <p:txBody>
          <a:bodyPr/>
          <a:lstStyle/>
          <a:p>
            <a:pPr marL="0" indent="0" algn="just">
              <a:buNone/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«…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Per questo, il discernimento etico non può 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limitarsi a domandare se usiamo un certo sistema per uno scopo buono o cattivo, ma deve anche 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chiedersi come esso venga progettato e quale idea di persona e di società risulti inscritta nei dati e nei modelli che lo guidano</a:t>
            </a: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». (n. 104)</a:t>
            </a: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15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68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3" y="331681"/>
            <a:ext cx="10897565" cy="1140164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Magnifica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Humanitas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</a:br>
            <a:r>
              <a:rPr lang="en-US" dirty="0" err="1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Lettera</a:t>
            </a:r>
            <a:r>
              <a:rPr lang="en-US" dirty="0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en-US" dirty="0" err="1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Enciclica</a:t>
            </a:r>
            <a:r>
              <a:rPr lang="en-US" dirty="0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di Papa Leone XIV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8967-96E2-476F-B93B-EF7100FE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431" y="2481704"/>
            <a:ext cx="10491369" cy="3738121"/>
          </a:xfrm>
        </p:spPr>
        <p:txBody>
          <a:bodyPr/>
          <a:lstStyle/>
          <a:p>
            <a:pPr marL="0" indent="0" algn="just">
              <a:buNone/>
            </a:pP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«Gli attuali sistemi di IA richiedono grandi quantità di energia e acqua, incidono in modo significativo </a:t>
            </a:r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sulle emissioni di anidride carbonica e consumano risorse in maniera intensiva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». (n. 101)</a:t>
            </a: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16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673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1" y="-58320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3" y="331681"/>
            <a:ext cx="10897565" cy="1140164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Prospettiva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di una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«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algor-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etica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»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8967-96E2-476F-B93B-EF7100FE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15" y="1471845"/>
            <a:ext cx="10491369" cy="3738121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«L’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algor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-etica …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intende assicurare una verifica competente e condivisa dei processi secondo cui si integrano i rapporti tra gli esseri umani e le macchine nella nostra era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Nella comune ricerca di questi obiettivi, i principi della Dottrina Sociale della Chiesa offrono un contributo decisivo: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dignità della persona, giustizia, sussidiarietà e solidarietà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Essi esprimono l’impegno di mettersi al servizio di ogni persona nella sua integralità e di tutte le persone, senza discriminazioni né esclusioni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Ma la complessità del mondo tecnologico ci chiede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una elaborazione etica più articolata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per rendere questo impegno realmente incisivo».</a:t>
            </a:r>
          </a:p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Papa Francesco all’Assemblea PAV, 28/2/2020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17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45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1" y="-58320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3" y="331681"/>
            <a:ext cx="10897565" cy="1140164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it-IT" sz="4800" b="1" dirty="0"/>
              <a:t>«Rome Call for AI ethics»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8967-96E2-476F-B93B-EF7100FE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398" y="1279955"/>
            <a:ext cx="10491369" cy="3738121"/>
          </a:xfrm>
        </p:spPr>
        <p:txBody>
          <a:bodyPr/>
          <a:lstStyle/>
          <a:p>
            <a:pPr algn="just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Presentata e firmata il 28/2/2020 da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Arcivescovo Vincenzo Paglia, Presidente Pontificia Accademia per la Vita</a:t>
            </a:r>
          </a:p>
          <a:p>
            <a:pPr lvl="1"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Brad Smith, Presidente Microsoft</a:t>
            </a:r>
          </a:p>
          <a:p>
            <a:pPr lvl="1"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John Kelly III, Vice-presidente IBM</a:t>
            </a:r>
          </a:p>
          <a:p>
            <a:pPr lvl="1" algn="just"/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Dongyu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Qu, Direttore Generale FAO</a:t>
            </a:r>
          </a:p>
          <a:p>
            <a:pPr lvl="1"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On. Paola Pisano, Ministro per l’Innovazione tecnologica e la digitalizzazione</a:t>
            </a:r>
          </a:p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3 punti</a:t>
            </a:r>
          </a:p>
          <a:p>
            <a:pPr lvl="1"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Etica</a:t>
            </a:r>
          </a:p>
          <a:p>
            <a:pPr lvl="1"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Educazione</a:t>
            </a:r>
          </a:p>
          <a:p>
            <a:pPr lvl="1"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Diritti</a:t>
            </a:r>
          </a:p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Necessità di sviluppare una «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algor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-etica»</a:t>
            </a:r>
          </a:p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«Ethics by design»</a:t>
            </a: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18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36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1" y="-58320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5" y="58319"/>
            <a:ext cx="10897565" cy="1140164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it-IT" sz="4000" b="1" dirty="0"/>
              <a:t>«Rome Call for AI ethics»</a:t>
            </a: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8967-96E2-476F-B93B-EF7100FE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35" y="836624"/>
            <a:ext cx="11048301" cy="5076395"/>
          </a:xfrm>
        </p:spPr>
        <p:txBody>
          <a:bodyPr/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Principi etici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Trasparenza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: i sistemi di intelligenza artificiale devono essere spiegabili;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Inclusione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: i bisogni di tutti gli esseri umani devono essere presi in considerazione in modo che ognuno possa trarne beneficio;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Responsabilità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: coloro che progettano e mettono in opera queste tecnologie devono procedere con responsabilità e trasparenza;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Imparzialità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: evitare di creare o di agire secondo pregiudizi, salvaguardando così l’equità e la dignità umana;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Affidabilità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: i sistemi di intelligenza artificiale devono essere in grado di funzionare in modo attendibile;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Sicurezza e privacy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: i sistemi di intelligenza artificiale devono funzionare in modo sicuro e rispettare la riservatezza degli utenti. </a:t>
            </a:r>
          </a:p>
          <a:p>
            <a:pPr lvl="1" algn="just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19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6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4" y="331681"/>
            <a:ext cx="10515600" cy="62466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it-IT" b="1" dirty="0"/>
              <a:t>Nella sanità del futuro, siamo ancora noi a decidere? </a:t>
            </a:r>
            <a:br>
              <a:rPr lang="it-IT" b="1" dirty="0"/>
            </a:br>
            <a:r>
              <a:rPr lang="it-IT" sz="2400" dirty="0"/>
              <a:t>Francesco Breda, «Il Sole 24 Ore», 29/10/2025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8967-96E2-476F-B93B-EF7100FE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7079"/>
            <a:ext cx="10515600" cy="4320951"/>
          </a:xfrm>
        </p:spPr>
        <p:txBody>
          <a:bodyPr/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Oggi modelli LLM possono suggerire diagnosi, consigliare farmaci da banco, indicare comportamenti da seguire.</a:t>
            </a:r>
          </a:p>
          <a:p>
            <a:pPr marL="0" indent="0"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Se tutto viene «automatizzato», chi è il soggetto che decide?</a:t>
            </a:r>
          </a:p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Ci sono già impatti in sanità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Si può ridurre il carico amministrativo, riassumere le cartelle cliniche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Assistere i medici nella diagnosi,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Migliorare la promozione della salute e prevenzione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Previsione di epidemie</a:t>
            </a: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2</a:t>
            </a:fld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BA1182A-95F6-8DF7-97F7-5BF99C29438E}"/>
              </a:ext>
            </a:extLst>
          </p:cNvPr>
          <p:cNvSpPr/>
          <p:nvPr/>
        </p:nvSpPr>
        <p:spPr>
          <a:xfrm>
            <a:off x="616431" y="3336172"/>
            <a:ext cx="727260" cy="6567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92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1" y="-58320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5" y="58319"/>
            <a:ext cx="10897565" cy="1140164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it-IT" sz="4000" b="1" dirty="0"/>
              <a:t>«Rome Call for AI ethics»</a:t>
            </a: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8967-96E2-476F-B93B-EF7100FE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35" y="836624"/>
            <a:ext cx="11048301" cy="5076395"/>
          </a:xfrm>
        </p:spPr>
        <p:txBody>
          <a:bodyPr/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Principi etici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Trasparenza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: i sistemi di intelligenza artificiale devono essere spiegabili;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Inclusione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: i bisogni di tutti gli esseri umani devono essere presi in considerazione in modo che ognuno possa trarne beneficio;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Responsabilità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: coloro che progettano e mettono in opera queste tecnologie devono procedere con responsabilità e trasparenza;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Imparzialità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: evitare di creare o di agire secondo pregiudizi, salvaguardando così l’equità e la dignità umana;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Affidabilità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: i sistemi di intelligenza artificiale devono essere in grado di funzionare in modo attendibile;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Sicurezza e privacy</a:t>
            </a:r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: i sistemi di intelligenza artificiale devono funzionare in modo sicuro e rispettare la riservatezza degli utenti. </a:t>
            </a:r>
          </a:p>
          <a:p>
            <a:pPr lvl="1" algn="just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20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07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1" y="-58320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2" y="-58320"/>
            <a:ext cx="11434027" cy="1140164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t-IT" sz="3200" b="1" dirty="0"/>
              <a:t>Dichiarazione</a:t>
            </a:r>
            <a:r>
              <a:rPr lang="it-IT" sz="4000" b="1" dirty="0"/>
              <a:t> </a:t>
            </a:r>
            <a:br>
              <a:rPr lang="it-IT" sz="4000" b="1" dirty="0"/>
            </a:br>
            <a:r>
              <a:rPr lang="it-IT" sz="4000" b="1" dirty="0"/>
              <a:t>AI and Medicine. </a:t>
            </a:r>
            <a:r>
              <a:rPr lang="it-IT" sz="4000" dirty="0"/>
              <a:t>The Challenge </a:t>
            </a:r>
            <a:r>
              <a:rPr lang="it-IT" sz="4000" b="1" dirty="0"/>
              <a:t>of Human </a:t>
            </a:r>
            <a:r>
              <a:rPr lang="it-IT" sz="4000" b="1" dirty="0" err="1"/>
              <a:t>Dignity</a:t>
            </a:r>
            <a:r>
              <a:rPr lang="it-IT" sz="4000" b="1" dirty="0"/>
              <a:t> </a:t>
            </a:r>
            <a:r>
              <a:rPr lang="it-IT" sz="2400" b="1" dirty="0"/>
              <a:t>PAV/FIAMC (11 novembre 2025)</a:t>
            </a:r>
            <a:br>
              <a:rPr lang="it-IT" sz="2400" b="1" dirty="0"/>
            </a:b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4000" b="1" dirty="0"/>
              <a:t/>
            </a:r>
            <a:br>
              <a:rPr lang="it-IT" sz="4000" b="1" dirty="0"/>
            </a:br>
            <a:endParaRPr lang="it-IT" sz="2400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21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0F9121E-65F5-4469-A8DA-C4F12E09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8" y="1483474"/>
            <a:ext cx="11073301" cy="4872875"/>
          </a:xfrm>
        </p:spPr>
        <p:txBody>
          <a:bodyPr/>
          <a:lstStyle/>
          <a:p>
            <a:pPr marL="0" indent="0" algn="just">
              <a:buNone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Nel campo dell’assistenza sanitaria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è quindi fondamentale che l’IA rappresenti un aiuto che potenzi il giudizio clinico, supporti l’accuratezza diagnostica e migliori gli esiti per il paziente, senza mai sostituire la competenza, l’empatia o la responsabilità del medico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Tra i principi etici fondamentali per l’IA nella pratica medica vi sono:</a:t>
            </a:r>
          </a:p>
          <a:p>
            <a:pPr algn="just"/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Supervisione Clinica e Giudizio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. L’IA deve rimanere subordinata al ragionamento clinico del medico. Sebbene possa essere d’aiuto nel riconoscimento di schemi, nella stratificazione del rischio e nel supporto decisionale, “le decisioni riguardanti il trattamento del paziente e il peso di responsabilità che esse comportano devono sempre rimanere alla persona umana e non devono mai essere delegate all’IA” (</a:t>
            </a:r>
            <a:r>
              <a:rPr lang="it-IT" sz="2200" i="1" dirty="0">
                <a:latin typeface="Arial" panose="020B0604020202020204" pitchFamily="34" charset="0"/>
                <a:cs typeface="Arial" panose="020B0604020202020204" pitchFamily="34" charset="0"/>
              </a:rPr>
              <a:t>Antiqua et nova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, 74). Nel processo di utilizzo dell’IA, il medico deve evitare di lasciarsi ipnotizzare dal fascino dei risultati tecnologici, che potrebbe portarlo a condividere o delegare, senza sufficiente spirito critico, troppi poteri a una macchina. Una supervisione umana significativa e adeguata dell’IA implica anche evitare l’uso acritico delle tecniche. Le raccomandazioni dell’IA devono essere sempre messe in discussione dall’esterno!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0782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1" y="-58320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2" y="-58320"/>
            <a:ext cx="11434027" cy="1140164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t-IT" sz="3200" b="1" dirty="0"/>
              <a:t>Dichiarazione</a:t>
            </a:r>
            <a:r>
              <a:rPr lang="it-IT" sz="4000" b="1" dirty="0"/>
              <a:t> </a:t>
            </a:r>
            <a:br>
              <a:rPr lang="it-IT" sz="4000" b="1" dirty="0"/>
            </a:br>
            <a:r>
              <a:rPr lang="it-IT" sz="4000" b="1" dirty="0"/>
              <a:t>AI and Medicine. </a:t>
            </a:r>
            <a:r>
              <a:rPr lang="it-IT" sz="4000" dirty="0"/>
              <a:t>The Challenge </a:t>
            </a:r>
            <a:r>
              <a:rPr lang="it-IT" sz="4000" b="1" dirty="0"/>
              <a:t>of Human </a:t>
            </a:r>
            <a:r>
              <a:rPr lang="it-IT" sz="4000" b="1" dirty="0" err="1"/>
              <a:t>Dignity</a:t>
            </a:r>
            <a:r>
              <a:rPr lang="it-IT" sz="4000" b="1" dirty="0"/>
              <a:t> </a:t>
            </a:r>
            <a:r>
              <a:rPr lang="it-IT" sz="2400" b="1" dirty="0"/>
              <a:t>PAV/FIAMC (11 novembre 2025)</a:t>
            </a:r>
            <a:br>
              <a:rPr lang="it-IT" sz="2400" b="1" dirty="0"/>
            </a:b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4000" b="1" dirty="0"/>
              <a:t/>
            </a:r>
            <a:br>
              <a:rPr lang="it-IT" sz="4000" b="1" dirty="0"/>
            </a:br>
            <a:endParaRPr lang="it-IT" sz="2400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22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0F9121E-65F5-4469-A8DA-C4F12E09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8" y="1483474"/>
            <a:ext cx="11073301" cy="4872875"/>
          </a:xfrm>
        </p:spPr>
        <p:txBody>
          <a:bodyPr/>
          <a:lstStyle/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Trasparenza e Interpretabilità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I medici devono essere in grado di comprendere e spiegare come vengono generate le raccomandazioni prodotte dall’IA. Algoritmi “scatola nera” privi di interpretabilità rischiano di minare la fiducia e la responsabilità clinica, inducendo perdita di competenze e delega di responsabilità.</a:t>
            </a:r>
          </a:p>
          <a:p>
            <a:pPr algn="just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Consapevolezza dei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ed Equità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Sistemi di IA addestrati su dataset incompleti o distorti possono perpetuare disparità nell’assistenza, come in altri aspetti della vita. I clinici devono essere vigili nel riconoscere questi rischi e promuovere dati inclusivi e rappresentativi nello sviluppo dell’IA.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7782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1" y="-58320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2" y="-58320"/>
            <a:ext cx="11434027" cy="1140164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t-IT" sz="3200" b="1" dirty="0"/>
              <a:t>Dichiarazione</a:t>
            </a:r>
            <a:r>
              <a:rPr lang="it-IT" sz="4000" b="1" dirty="0"/>
              <a:t> </a:t>
            </a:r>
            <a:br>
              <a:rPr lang="it-IT" sz="4000" b="1" dirty="0"/>
            </a:br>
            <a:r>
              <a:rPr lang="it-IT" sz="4000" b="1" dirty="0"/>
              <a:t>AI and Medicine. </a:t>
            </a:r>
            <a:r>
              <a:rPr lang="it-IT" sz="4000" dirty="0"/>
              <a:t>The Challenge </a:t>
            </a:r>
            <a:r>
              <a:rPr lang="it-IT" sz="4000" b="1" dirty="0"/>
              <a:t>of Human </a:t>
            </a:r>
            <a:r>
              <a:rPr lang="it-IT" sz="4000" b="1" dirty="0" err="1"/>
              <a:t>Dignity</a:t>
            </a:r>
            <a:r>
              <a:rPr lang="it-IT" sz="4000" b="1" dirty="0"/>
              <a:t> </a:t>
            </a:r>
            <a:r>
              <a:rPr lang="it-IT" sz="2400" b="1" dirty="0"/>
              <a:t>PAV/FIAMC (11 novembre 2025)</a:t>
            </a:r>
            <a:br>
              <a:rPr lang="it-IT" sz="2400" b="1" dirty="0"/>
            </a:b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4000" b="1" dirty="0"/>
              <a:t/>
            </a:r>
            <a:br>
              <a:rPr lang="it-IT" sz="4000" b="1" dirty="0"/>
            </a:br>
            <a:endParaRPr lang="it-IT" sz="2400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23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0F9121E-65F5-4469-A8DA-C4F12E09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8" y="1483474"/>
            <a:ext cx="11073301" cy="4872875"/>
          </a:xfrm>
        </p:spPr>
        <p:txBody>
          <a:bodyPr/>
          <a:lstStyle/>
          <a:p>
            <a:pPr algn="just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Privacy dei Dati e Consenso del Paziente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. L’uso dei dati dei pazienti nelle applicazioni di IA deve rispettare gli standard legali ed etici. I pazienti devono essere informati che mettere a disposizione i propri dati può essere una forma di partecipazione al bene comune e al miglioramento della conoscenza e della pratica medica, ma ciò deve essere espressione di libera responsabilità. Il profilo etico della professione medica riguardo alla confidenzialità e alla gestione dell’informazione deve essere trasposto anche nel contesto dell’IA. (cfr. </a:t>
            </a:r>
            <a:r>
              <a:rPr lang="it-IT" sz="2200" i="1" dirty="0">
                <a:latin typeface="Arial" panose="020B0604020202020204" pitchFamily="34" charset="0"/>
                <a:cs typeface="Arial" panose="020B0604020202020204" pitchFamily="34" charset="0"/>
              </a:rPr>
              <a:t>Dichiarazione dei Taipei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Responsabilità Professionale e Responsabilità Legale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. Gli errori possono essere espressione di un fallimento della programmazione, della supervisione, dell’azione del clinico o dell’algoritmo. È quindi importante distinguere quando l’errore è imputabile al medico per uso improprio dei sistemi, o quando è attribuibile esclusivamente alla struttura sanitaria che gestisce lo strumento, o all’azienda produttrice dell’IA. Il medico ha anche la responsabilità di avvertire il paziente dei pericoli derivanti dall’uso dell’IA generativa come consulente psicologico e di aiutarlo a evitare la trappola del confinamento in “bolle numeriche”.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7117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1" y="-58320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0" y="153706"/>
            <a:ext cx="11434027" cy="1820008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t-IT" sz="3200" b="1" dirty="0"/>
              <a:t>Dichiarazione</a:t>
            </a:r>
            <a:r>
              <a:rPr lang="it-IT" sz="4000" b="1" dirty="0"/>
              <a:t> </a:t>
            </a:r>
            <a:br>
              <a:rPr lang="it-IT" sz="4000" b="1" dirty="0"/>
            </a:br>
            <a:r>
              <a:rPr lang="it-IT" sz="4000" b="1" dirty="0"/>
              <a:t>AI and Medicine. </a:t>
            </a:r>
            <a:r>
              <a:rPr lang="it-IT" sz="4000" dirty="0"/>
              <a:t>The Challenge </a:t>
            </a:r>
            <a:r>
              <a:rPr lang="it-IT" sz="4000" b="1" dirty="0"/>
              <a:t>of Human </a:t>
            </a:r>
            <a:r>
              <a:rPr lang="it-IT" sz="4000" b="1" dirty="0" err="1"/>
              <a:t>Dignity</a:t>
            </a:r>
            <a:r>
              <a:rPr lang="it-IT" sz="4000" b="1" dirty="0"/>
              <a:t> </a:t>
            </a:r>
            <a:r>
              <a:rPr lang="it-IT" sz="2400" b="1" dirty="0"/>
              <a:t>PAV/FIAMC (11 novembre 2025)</a:t>
            </a:r>
            <a:br>
              <a:rPr lang="it-IT" sz="2400" b="1" dirty="0"/>
            </a:b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4000" b="1" dirty="0"/>
              <a:t/>
            </a:r>
            <a:br>
              <a:rPr lang="it-IT" sz="4000" b="1" dirty="0"/>
            </a:br>
            <a:endParaRPr lang="it-IT" sz="2400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24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0F9121E-65F5-4469-A8DA-C4F12E09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64" y="2313984"/>
            <a:ext cx="11073301" cy="3398919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Accesso ed Equità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. L’IA non deve ampliare il divario tra contesti ricchi di risorse e contesti poveri di risorse. La sua diffusione deve essere equa, garantendo che tutti i pazienti—indipendentemente da geografia o condizione socio-economica—beneficino dei progressi tecnologici: “Ottimizzare le risorse significa utilizzarle in modo etico e fraterno, e non penalizzare i più fragili”.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2574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1" y="-58320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0" y="153706"/>
            <a:ext cx="11434027" cy="1820008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t-IT" sz="3200" b="1" dirty="0"/>
              <a:t>Dichiarazione</a:t>
            </a:r>
            <a:r>
              <a:rPr lang="it-IT" sz="4000" b="1" dirty="0"/>
              <a:t> </a:t>
            </a:r>
            <a:br>
              <a:rPr lang="it-IT" sz="4000" b="1" dirty="0"/>
            </a:br>
            <a:r>
              <a:rPr lang="it-IT" sz="4000" b="1" dirty="0"/>
              <a:t>AI and Medicine. </a:t>
            </a:r>
            <a:r>
              <a:rPr lang="it-IT" sz="4000" dirty="0"/>
              <a:t>The Challenge </a:t>
            </a:r>
            <a:r>
              <a:rPr lang="it-IT" sz="4000" b="1" dirty="0"/>
              <a:t>of Human </a:t>
            </a:r>
            <a:r>
              <a:rPr lang="it-IT" sz="4000" b="1" dirty="0" err="1"/>
              <a:t>Dignity</a:t>
            </a:r>
            <a:r>
              <a:rPr lang="it-IT" sz="4000" b="1" dirty="0"/>
              <a:t> </a:t>
            </a:r>
            <a:r>
              <a:rPr lang="it-IT" sz="2400" b="1" dirty="0"/>
              <a:t>PAV/FIAMC (11 novembre 2025)</a:t>
            </a:r>
            <a:br>
              <a:rPr lang="it-IT" sz="2400" b="1" dirty="0"/>
            </a:b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4000" b="1" dirty="0"/>
              <a:t/>
            </a:r>
            <a:br>
              <a:rPr lang="it-IT" sz="4000" b="1" dirty="0"/>
            </a:br>
            <a:endParaRPr lang="it-IT" sz="2400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25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0F9121E-65F5-4469-A8DA-C4F12E09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62" y="2022242"/>
            <a:ext cx="11073301" cy="3812571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«Come custodi della cura dei pazienti, i medici hanno un ruolo cruciale nel plasmare il modo in cui l’IA viene adottata. Insistendo sul rigore etico e sul design centrato sul paziente, possiamo garantire che l’IA rafforzi </a:t>
            </a:r>
            <a:r>
              <a:rPr lang="it-IT" dirty="0"/>
              <a:t>—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non comprometta </a:t>
            </a:r>
            <a:r>
              <a:rPr lang="it-IT" dirty="0"/>
              <a:t>—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l’integrità della pratica medica.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Siamo al contempo consapevoli che dobbiamo cooperare con altri attori del settore: il potere e gli interessi in gioco nella ricerca e nel controllo delle tecnologie digitali rendono essenziale un’alleanza tra tutti gli stakeholder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È questo il significato dell’“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Ethics by design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”».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4377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1" y="-58320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0" y="153706"/>
            <a:ext cx="11434027" cy="1820008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t-IT" sz="3200" b="1" dirty="0"/>
              <a:t>Dichiarazione</a:t>
            </a:r>
            <a:r>
              <a:rPr lang="it-IT" sz="4000" b="1" dirty="0"/>
              <a:t> </a:t>
            </a:r>
            <a:br>
              <a:rPr lang="it-IT" sz="4000" b="1" dirty="0"/>
            </a:br>
            <a:r>
              <a:rPr lang="it-IT" sz="4000" b="1" dirty="0"/>
              <a:t>AI and Medicine. </a:t>
            </a:r>
            <a:r>
              <a:rPr lang="it-IT" sz="4000" dirty="0"/>
              <a:t>The Challenge </a:t>
            </a:r>
            <a:r>
              <a:rPr lang="it-IT" sz="4000" b="1" dirty="0"/>
              <a:t>of Human </a:t>
            </a:r>
            <a:r>
              <a:rPr lang="it-IT" sz="4000" b="1" dirty="0" err="1"/>
              <a:t>Dignity</a:t>
            </a:r>
            <a:r>
              <a:rPr lang="it-IT" sz="4000" b="1" dirty="0"/>
              <a:t> </a:t>
            </a:r>
            <a:r>
              <a:rPr lang="it-IT" sz="2400" b="1" dirty="0"/>
              <a:t>PAV/FIAMC (11 novembre 2025)</a:t>
            </a:r>
            <a:br>
              <a:rPr lang="it-IT" sz="2400" b="1" dirty="0"/>
            </a:b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4000" b="1" dirty="0"/>
              <a:t/>
            </a:r>
            <a:br>
              <a:rPr lang="it-IT" sz="4000" b="1" dirty="0"/>
            </a:br>
            <a:endParaRPr lang="it-IT" sz="2400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26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0F9121E-65F5-4469-A8DA-C4F12E09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26" y="2196430"/>
            <a:ext cx="11073301" cy="418380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«Le tecniche numeriche basate su computazioni, per quanto efficaci, presentano molti limiti epistemologici e logici.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Pertanto, non possono sostituire tutte le sfaccettature del pensiero umano e tutte le dimensioni delle relazioni umane. Alcune dimensioni profonde della cura del paziente non possono essere sostituite da procedure numeriche ottimizzate o robot autonomi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Esse implicano gesti empatici, sguardi pieni di tenerezza e il dedicare tempo senza alcuna considerazione per l’efficienza o la redditività».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1035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1" y="-58320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4" y="392152"/>
            <a:ext cx="11434027" cy="1820008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t-IT" sz="3200" b="1" dirty="0"/>
              <a:t>Dichiarazione</a:t>
            </a:r>
            <a:r>
              <a:rPr lang="it-IT" sz="4000" b="1" dirty="0"/>
              <a:t> </a:t>
            </a:r>
            <a:br>
              <a:rPr lang="it-IT" sz="4000" b="1" dirty="0"/>
            </a:br>
            <a:r>
              <a:rPr lang="it-IT" sz="4000" b="1" dirty="0"/>
              <a:t>AI and Medicine. </a:t>
            </a:r>
            <a:r>
              <a:rPr lang="it-IT" sz="4000" dirty="0"/>
              <a:t>The Challenge </a:t>
            </a:r>
            <a:r>
              <a:rPr lang="it-IT" sz="4000" b="1" dirty="0"/>
              <a:t>of Human </a:t>
            </a:r>
            <a:r>
              <a:rPr lang="it-IT" sz="4000" b="1" dirty="0" err="1"/>
              <a:t>Dignity</a:t>
            </a:r>
            <a:r>
              <a:rPr lang="it-IT" sz="4000" b="1" dirty="0"/>
              <a:t> </a:t>
            </a:r>
            <a:r>
              <a:rPr lang="it-IT" sz="2400" b="1" dirty="0"/>
              <a:t>PAV/FIAMC (11 novembre 2025)</a:t>
            </a:r>
            <a:br>
              <a:rPr lang="it-IT" sz="2400" b="1" dirty="0"/>
            </a:b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4000" b="1" dirty="0"/>
              <a:t/>
            </a:r>
            <a:br>
              <a:rPr lang="it-IT" sz="4000" b="1" dirty="0"/>
            </a:br>
            <a:endParaRPr lang="it-IT" sz="2400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27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0F9121E-65F5-4469-A8DA-C4F12E09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351948"/>
            <a:ext cx="11073301" cy="3421283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L’IA non deve far dimenticare che la medicina non è solo una scienza o una tecnica, ma un modo umano di accompagnare il paziente nella sua sofferenza, anche quando ogni tecnologia è inutile. Il rischio maggiore dei successi dell’IA in medicina potrebbe essere proprio il modo subdolo in cui essa suggerisce progressivamente che la medicina sia solo una tecnica per curare e non una profonda relazione umana di cura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6628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1" y="-58320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4" y="392152"/>
            <a:ext cx="11434027" cy="1820008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t-IT" sz="6000" b="1" dirty="0"/>
              <a:t>ITALIA</a:t>
            </a: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4000" b="1" dirty="0"/>
              <a:t/>
            </a:r>
            <a:br>
              <a:rPr lang="it-IT" sz="4000" b="1" dirty="0"/>
            </a:br>
            <a:endParaRPr lang="it-IT" sz="2400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28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0F9121E-65F5-4469-A8DA-C4F12E09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49" y="1426128"/>
            <a:ext cx="11073301" cy="4672667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Legge 132/2025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Art. 7: Uso dell'intelligenza artificiale in ambito sanitario e di disabilità</a:t>
            </a:r>
          </a:p>
          <a:p>
            <a:pPr algn="just"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Art. 8: Ricerca e sperimentazione scientifica nella realizzazione di sistemi di intelligenza artificiale in ambito sanitario</a:t>
            </a:r>
          </a:p>
          <a:p>
            <a:pPr algn="just"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Art. 9: Disposizioni in materia di trattamento di dati personali</a:t>
            </a:r>
          </a:p>
          <a:p>
            <a:pPr algn="just"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Art. 10: Disposizioni in materia di fascicolo sanitario elettronico, sistemi di sorveglianza nel settore sanitario e governo della sanità digitale</a:t>
            </a:r>
          </a:p>
        </p:txBody>
      </p:sp>
    </p:spTree>
    <p:extLst>
      <p:ext uri="{BB962C8B-B14F-4D97-AF65-F5344CB8AC3E}">
        <p14:creationId xmlns:p14="http://schemas.microsoft.com/office/powerpoint/2010/main" val="1031533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5327" y="-58320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4" y="392152"/>
            <a:ext cx="11434027" cy="1820008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t-IT" sz="4000" b="1" dirty="0"/>
              <a:t>Società Italiana Intelligenza Artificiale in Medicina (SIIAM)</a:t>
            </a:r>
            <a:br>
              <a:rPr lang="it-IT" sz="4000" b="1" dirty="0"/>
            </a:br>
            <a:r>
              <a:rPr lang="it-IT" sz="1600" b="1" dirty="0"/>
              <a:t/>
            </a:r>
            <a:br>
              <a:rPr lang="it-IT" sz="1600" b="1" dirty="0"/>
            </a:b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4000" b="1" dirty="0"/>
              <a:t/>
            </a:r>
            <a:br>
              <a:rPr lang="it-IT" sz="4000" b="1" dirty="0"/>
            </a:br>
            <a:endParaRPr lang="it-IT" sz="2400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29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0F9121E-65F5-4469-A8DA-C4F12E09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49" y="1518407"/>
            <a:ext cx="11073301" cy="4580388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«La sanità cambia solo se e quando cambiano le persone che la fanno: professionisti sanitari, ricercatori, decisori e i pazienti stessi»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«Dai principi e dalle regole che rendono l’innovazione affidabile (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spiegabilità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tracciabilità, consenso informato, governance dei dati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), alla luce dell’AI Act, alla sanità pubblica di territorio, dove l’epidemiologia digitale e l’automazione della sorveglianza possono rendere i sistemi più predittivi e proattivi2; dai percorsi clinici, in cui modelli di machine learning e modelli linguistici di grandi dimensioni mostrano una complementarità concreta3 (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gli uni alimentano la predizione clinica e il triage, gli altri trasformano testi e flussi non strutturati in informazione utilizzabile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), alla prospettiva della medicina di precisione, con dati multimodali, imaging avanzato e digital twin che promettono diagnosi più precoci e terapie personalizzate.»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(cfr. F. Baglivo, D. Ferro,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ottobre 2025)</a:t>
            </a:r>
          </a:p>
        </p:txBody>
      </p:sp>
    </p:spTree>
    <p:extLst>
      <p:ext uri="{BB962C8B-B14F-4D97-AF65-F5344CB8AC3E}">
        <p14:creationId xmlns:p14="http://schemas.microsoft.com/office/powerpoint/2010/main" val="111613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4" y="331681"/>
            <a:ext cx="10515600" cy="62466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it-IT" b="1" dirty="0"/>
              <a:t>Nella sanità del futuro, siamo ancora noi a decidere? </a:t>
            </a:r>
            <a:br>
              <a:rPr lang="it-IT" b="1" dirty="0"/>
            </a:br>
            <a:r>
              <a:rPr lang="it-IT" sz="2400" dirty="0"/>
              <a:t>Francesco Breda, «Il Sole 24 Ore», 29/10/2025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8967-96E2-476F-B93B-EF7100FE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0031"/>
            <a:ext cx="10515600" cy="4419794"/>
          </a:xfrm>
        </p:spPr>
        <p:txBody>
          <a:bodyPr/>
          <a:lstStyle/>
          <a:p>
            <a:pPr marL="0" indent="0">
              <a:buNone/>
            </a:pP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Ma,</a:t>
            </a:r>
          </a:p>
          <a:p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Si crea un «monolinguismo medico algoritmico», persuasivo, con il rischio della compromissione della decisione clinica e dell’equità dell’accesso</a:t>
            </a:r>
          </a:p>
          <a:p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Si diventa «notaio del sapere sintetico» che approva senza senso critico, che difficilmente può penetrare e esercitare la propria competenza</a:t>
            </a:r>
          </a:p>
          <a:p>
            <a:endParaRPr lang="it-I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600" dirty="0">
                <a:latin typeface="Arial" panose="020B0604020202020204" pitchFamily="34" charset="0"/>
                <a:cs typeface="Arial" panose="020B0604020202020204" pitchFamily="34" charset="0"/>
              </a:rPr>
              <a:t>Rischio della deresponsabilizzazione morale e cognitiva</a:t>
            </a: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3</a:t>
            </a:fld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BA1182A-95F6-8DF7-97F7-5BF99C29438E}"/>
              </a:ext>
            </a:extLst>
          </p:cNvPr>
          <p:cNvSpPr/>
          <p:nvPr/>
        </p:nvSpPr>
        <p:spPr>
          <a:xfrm>
            <a:off x="624975" y="3732442"/>
            <a:ext cx="727260" cy="6567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51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5327" y="-58320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3" y="136525"/>
            <a:ext cx="11325137" cy="1820008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t-IT" sz="4000" b="1" dirty="0"/>
              <a:t>Società Italiana Intelligenza Artificiale in Medicina (SIIAM)</a:t>
            </a:r>
            <a:br>
              <a:rPr lang="it-IT" sz="4000" b="1" dirty="0"/>
            </a:br>
            <a:r>
              <a:rPr lang="it-IT" sz="1600" b="1" dirty="0"/>
              <a:t/>
            </a:r>
            <a:br>
              <a:rPr lang="it-IT" sz="1600" b="1" dirty="0"/>
            </a:b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4000" b="1" dirty="0"/>
              <a:t/>
            </a:r>
            <a:br>
              <a:rPr lang="it-IT" sz="4000" b="1" dirty="0"/>
            </a:br>
            <a:endParaRPr lang="it-IT" sz="2400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30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0F9121E-65F5-4469-A8DA-C4F12E09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646" y="1258349"/>
            <a:ext cx="10880004" cy="4840446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«I dati devono essere interoperabili e di qualità,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 standard e vocabolari condivisi e con una </a:t>
            </a:r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stewardship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responsabile lungo tutto il ciclo di vita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la valutazione dev’essere indipendente e prospettica, capace di misurare impatti reali su esiti, tempi, costi, equità e sicurezza,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anche dopo l’adozione;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le competenze vanno coltivate su scala,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 un’alfabetizzazione diffusa dei professionisti, la presenza costante dell’human-in-the-loop e la crescita di profili ibridi ponte tra clinica, dati e organizzazione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la governance e il procurement devono premiare trasparenza, interoperabilità e piani di monitoraggio;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l’equità e la partecipazione di tutti i portatori d’interesse non possono essere postille,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ma criteri di progettazione e di rendicontazione pubblica. È così che l’innovazione diventa servizio e non gadget.»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(cfr. F. Baglivo, D. Ferro,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ottobre 2025)</a:t>
            </a:r>
          </a:p>
        </p:txBody>
      </p:sp>
    </p:spTree>
    <p:extLst>
      <p:ext uri="{BB962C8B-B14F-4D97-AF65-F5344CB8AC3E}">
        <p14:creationId xmlns:p14="http://schemas.microsoft.com/office/powerpoint/2010/main" val="1027962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5327" y="-58320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it-IT" sz="1600" b="1" dirty="0"/>
              <a:t/>
            </a:r>
            <a:br>
              <a:rPr lang="it-IT" sz="1600" b="1" dirty="0"/>
            </a:b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4000" b="1" dirty="0"/>
              <a:t/>
            </a:r>
            <a:br>
              <a:rPr lang="it-IT" sz="4000" b="1" dirty="0"/>
            </a:br>
            <a:endParaRPr lang="it-IT" sz="2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334A66A-5EF3-477E-B993-233536E98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31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E00DDD5-A231-45EF-B25B-C794D6AB8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25" cy="6858000"/>
          </a:xfrm>
          <a:prstGeom prst="rect">
            <a:avLst/>
          </a:prstGeom>
        </p:spPr>
      </p:pic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35" y="5535842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50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57" y="331681"/>
            <a:ext cx="11502639" cy="624663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sz="3600" b="1" dirty="0"/>
              <a:t>ANALISI COMPARATIVA: I DIVERSI “MEDICI VIRTUALI”</a:t>
            </a:r>
            <a:br>
              <a:rPr lang="en-US" sz="3600" b="1" dirty="0"/>
            </a:br>
            <a:endParaRPr lang="it-IT" dirty="0"/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4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CE934D51-BD31-48F6-984E-A4C6779AF0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711763"/>
              </p:ext>
            </p:extLst>
          </p:nvPr>
        </p:nvGraphicFramePr>
        <p:xfrm>
          <a:off x="290556" y="1345056"/>
          <a:ext cx="5805443" cy="426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18EB1628-A532-46EE-B126-BB9931ECA5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653892"/>
              </p:ext>
            </p:extLst>
          </p:nvPr>
        </p:nvGraphicFramePr>
        <p:xfrm>
          <a:off x="6096000" y="1568312"/>
          <a:ext cx="6012542" cy="4344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2067BC-B329-420F-9A88-3C6661921C61}"/>
              </a:ext>
            </a:extLst>
          </p:cNvPr>
          <p:cNvSpPr txBox="1"/>
          <p:nvPr/>
        </p:nvSpPr>
        <p:spPr>
          <a:xfrm>
            <a:off x="1008404" y="5837843"/>
            <a:ext cx="107847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Franklin Gothic Demi" panose="020B0603020102020204" pitchFamily="34" charset="0"/>
                <a:ea typeface="+mj-ea"/>
                <a:cs typeface="+mj-cs"/>
              </a:rPr>
              <a:t>2025 Ana Maria Ganev,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  <a:latin typeface="Franklin Gothic Demi" panose="020B0603020102020204" pitchFamily="34" charset="0"/>
                <a:ea typeface="+mj-ea"/>
                <a:cs typeface="+mj-cs"/>
              </a:rPr>
              <a:t>MPharm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Franklin Gothic Demi" panose="020B0603020102020204" pitchFamily="34" charset="0"/>
                <a:ea typeface="+mj-ea"/>
                <a:cs typeface="+mj-cs"/>
              </a:rPr>
              <a:t>, PhD Candidate -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  <a:latin typeface="Franklin Gothic Demi" panose="020B0603020102020204" pitchFamily="34" charset="0"/>
                <a:ea typeface="+mj-ea"/>
                <a:cs typeface="+mj-cs"/>
              </a:rPr>
              <a:t>Anticipazione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Franklin Gothic Demi" panose="020B0603020102020204" pitchFamily="34" charset="0"/>
                <a:ea typeface="+mj-ea"/>
                <a:cs typeface="+mj-cs"/>
              </a:rPr>
              <a:t> da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  <a:latin typeface="Franklin Gothic Demi" panose="020B0603020102020204" pitchFamily="34" charset="0"/>
                <a:ea typeface="+mj-ea"/>
                <a:cs typeface="+mj-cs"/>
              </a:rPr>
              <a:t>articolo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Franklin Gothic Demi" panose="020B0603020102020204" pitchFamily="34" charset="0"/>
                <a:ea typeface="+mj-ea"/>
                <a:cs typeface="+mj-cs"/>
              </a:rPr>
              <a:t> in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  <a:latin typeface="Franklin Gothic Demi" panose="020B0603020102020204" pitchFamily="34" charset="0"/>
                <a:ea typeface="+mj-ea"/>
                <a:cs typeface="+mj-cs"/>
              </a:rPr>
              <a:t>corso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Franklin Gothic Demi" panose="020B0603020102020204" pitchFamily="34" charset="0"/>
                <a:ea typeface="+mj-ea"/>
                <a:cs typeface="+mj-cs"/>
              </a:rPr>
              <a:t> di </a:t>
            </a:r>
            <a:r>
              <a:rPr lang="en-GB" sz="2000" b="1" dirty="0" err="1">
                <a:solidFill>
                  <a:schemeClr val="accent1">
                    <a:lumMod val="50000"/>
                  </a:schemeClr>
                </a:solidFill>
                <a:latin typeface="Franklin Gothic Demi" panose="020B0603020102020204" pitchFamily="34" charset="0"/>
                <a:ea typeface="+mj-ea"/>
                <a:cs typeface="+mj-cs"/>
              </a:rPr>
              <a:t>pubblicazione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Franklin Gothic Demi" panose="020B0603020102020204" pitchFamily="34" charset="0"/>
                <a:ea typeface="+mj-ea"/>
                <a:cs typeface="+mj-cs"/>
              </a:rPr>
              <a:t> (forthcoming)</a:t>
            </a:r>
            <a:r>
              <a:rPr lang="en-GB" sz="1800" dirty="0"/>
              <a:t/>
            </a:r>
            <a:br>
              <a:rPr lang="en-GB" sz="1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4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6525"/>
            <a:ext cx="10515600" cy="19671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it-IT" sz="3600" b="1" dirty="0"/>
              <a:t>Impatto dell’AI sulla pratica medica</a:t>
            </a:r>
            <a:br>
              <a:rPr lang="it-IT" sz="3600" b="1" dirty="0"/>
            </a:br>
            <a:r>
              <a:rPr lang="it-IT" sz="3200" b="1" dirty="0"/>
              <a:t>sul ruolo e responsabilità di medici e altri operatori</a:t>
            </a:r>
            <a:br>
              <a:rPr lang="it-IT" sz="3200" b="1" dirty="0"/>
            </a:br>
            <a:r>
              <a:rPr lang="it-IT" sz="3200" b="1" dirty="0"/>
              <a:t>sanitari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8967-96E2-476F-B93B-EF7100FE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570"/>
            <a:ext cx="10515600" cy="3954111"/>
          </a:xfrm>
        </p:spPr>
        <p:txBody>
          <a:bodyPr/>
          <a:lstStyle/>
          <a:p>
            <a:pPr algn="just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Più veloce e accurata diagnosi</a:t>
            </a:r>
          </a:p>
          <a:p>
            <a:pPr algn="just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Indicazioni rapide su possibili trattamenti</a:t>
            </a:r>
          </a:p>
          <a:p>
            <a:pPr algn="just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Interventi medici più calibrati («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tailored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») sul singolo paziente</a:t>
            </a:r>
          </a:p>
          <a:p>
            <a:pPr algn="just"/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Riduzione di possibili danni e effetti collaterali</a:t>
            </a:r>
          </a:p>
          <a:p>
            <a:pPr algn="just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Riduzione dei costi (?)</a:t>
            </a:r>
          </a:p>
          <a:p>
            <a:pPr algn="just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Alleggerimento dei compiti burocratici del personale sanitario: aumento del tempo dedicato al paziente (?)</a:t>
            </a: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5</a:t>
            </a:fld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BA1182A-95F6-8DF7-97F7-5BF99C29438E}"/>
              </a:ext>
            </a:extLst>
          </p:cNvPr>
          <p:cNvSpPr/>
          <p:nvPr/>
        </p:nvSpPr>
        <p:spPr>
          <a:xfrm>
            <a:off x="624268" y="3830302"/>
            <a:ext cx="727260" cy="6567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26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8967-96E2-476F-B93B-EF7100FE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430" y="1532262"/>
            <a:ext cx="10491369" cy="4824087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Ma,</a:t>
            </a:r>
          </a:p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Vi è una «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opacità sistemica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», perché le ragioni e giustificazioni delle «raccomandazioni», non sono sempre chiare, trasparenti</a:t>
            </a:r>
          </a:p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Non «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include» aspetti emotivi, ideali, morali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, che riguardano paziente, famiglia, operatori sanitari, vari soggetti coinvolti</a:t>
            </a:r>
          </a:p>
          <a:p>
            <a:pPr algn="just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Non vi è adeguata e completa valutazione del contesto socioeconomico, culturale, ambientale.</a:t>
            </a:r>
          </a:p>
          <a:p>
            <a:pPr algn="just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Rischio di accentuare disuguaglianze</a:t>
            </a:r>
          </a:p>
          <a:p>
            <a:pPr algn="just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Consumo energetico e sostenibilità ecologica</a:t>
            </a:r>
          </a:p>
          <a:p>
            <a:pPr algn="just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Diverso impatto tra Nord e Sud del mondo</a:t>
            </a: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6</a:t>
            </a:fld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BA1182A-95F6-8DF7-97F7-5BF99C29438E}"/>
              </a:ext>
            </a:extLst>
          </p:cNvPr>
          <p:cNvSpPr/>
          <p:nvPr/>
        </p:nvSpPr>
        <p:spPr>
          <a:xfrm flipV="1">
            <a:off x="650220" y="3741556"/>
            <a:ext cx="727260" cy="4571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5022A01D-3C7B-4639-A214-E76D0638F74B}"/>
              </a:ext>
            </a:extLst>
          </p:cNvPr>
          <p:cNvSpPr txBox="1">
            <a:spLocks/>
          </p:cNvSpPr>
          <p:nvPr/>
        </p:nvSpPr>
        <p:spPr>
          <a:xfrm>
            <a:off x="145279" y="474613"/>
            <a:ext cx="11442818" cy="13957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50000"/>
                  </a:schemeClr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it-IT" dirty="0"/>
              <a:t>Impatto dell’AI sulla pratica medica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791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16" y="857489"/>
            <a:ext cx="10515600" cy="62466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it-IT" b="1" dirty="0"/>
              <a:t>Questioni aperte in medicina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8967-96E2-476F-B93B-EF7100FE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431" y="1935663"/>
            <a:ext cx="10491369" cy="3352518"/>
          </a:xfrm>
        </p:spPr>
        <p:txBody>
          <a:bodyPr/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Impatto sugli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equilibri della relazione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medico-paziente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Rischio di dequalificazione del medico («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deskilling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più in generale: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assuefazione deresponsabilizzante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alle prestazioni degli algoritmi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Chiarimento sulla responsabilità in caso di errore («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liability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lvl="1"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7</a:t>
            </a:fld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BA1182A-95F6-8DF7-97F7-5BF99C29438E}"/>
              </a:ext>
            </a:extLst>
          </p:cNvPr>
          <p:cNvSpPr/>
          <p:nvPr/>
        </p:nvSpPr>
        <p:spPr>
          <a:xfrm flipV="1">
            <a:off x="704774" y="3674726"/>
            <a:ext cx="727260" cy="4571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7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4" y="331681"/>
            <a:ext cx="10515600" cy="116383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it-IT" b="1" dirty="0"/>
              <a:t>E il «fattore umano»? Quale umanesimo? Quale etica?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8967-96E2-476F-B93B-EF7100FE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07" y="1481655"/>
            <a:ext cx="10746461" cy="4646978"/>
          </a:xfrm>
        </p:spPr>
        <p:txBody>
          <a:bodyPr/>
          <a:lstStyle/>
          <a:p>
            <a:pPr algn="just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Realtà e dignità della persona umana</a:t>
            </a:r>
          </a:p>
          <a:p>
            <a:pPr algn="just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Significato e valore della relazione, in particolare la relazione medico-paziente</a:t>
            </a:r>
          </a:p>
          <a:p>
            <a:pPr algn="just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Autoriflessione e discernimento morale = coscienza morale</a:t>
            </a:r>
          </a:p>
          <a:p>
            <a:pPr algn="just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Autonomia, libertà, responsabilità</a:t>
            </a:r>
          </a:p>
          <a:p>
            <a:pPr algn="just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Questione del limite, della vulnerabilità (intrinseca e sociale)</a:t>
            </a:r>
          </a:p>
          <a:p>
            <a:pPr algn="just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Giustizia e solidarietà</a:t>
            </a:r>
          </a:p>
          <a:p>
            <a:pPr algn="just"/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Cuore e spirito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8</a:t>
            </a:fld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BA1182A-95F6-8DF7-97F7-5BF99C29438E}"/>
              </a:ext>
            </a:extLst>
          </p:cNvPr>
          <p:cNvSpPr/>
          <p:nvPr/>
        </p:nvSpPr>
        <p:spPr>
          <a:xfrm flipV="1">
            <a:off x="498801" y="4274927"/>
            <a:ext cx="727260" cy="4571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188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44EC3-F781-9C5B-0A15-47099135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6CE936DC-8CF0-9D82-C15D-50E0350325A2}"/>
              </a:ext>
            </a:extLst>
          </p:cNvPr>
          <p:cNvSpPr/>
          <p:nvPr/>
        </p:nvSpPr>
        <p:spPr>
          <a:xfrm>
            <a:off x="0" y="-1"/>
            <a:ext cx="121919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83B56A-CCFD-4A83-A49E-4224754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3" y="331681"/>
            <a:ext cx="10897565" cy="1140164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Magnifica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Humanitas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</a:br>
            <a:r>
              <a:rPr lang="en-US" dirty="0" err="1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Lettera</a:t>
            </a:r>
            <a:r>
              <a:rPr lang="en-US" dirty="0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lang="en-US" dirty="0" err="1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Enciclica</a:t>
            </a:r>
            <a:r>
              <a:rPr lang="en-US" dirty="0">
                <a:latin typeface="Franklin Gothic Demi" panose="020B0703020102020204" pitchFamily="34" charset="0"/>
                <a:ea typeface="Verdana" panose="020B0604030504040204" pitchFamily="34" charset="0"/>
                <a:cs typeface="Calibri"/>
              </a:rPr>
              <a:t> di Papa Leone XIV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678967-96E2-476F-B93B-EF7100FE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430" y="1888621"/>
            <a:ext cx="10491369" cy="4265529"/>
          </a:xfrm>
        </p:spPr>
        <p:txBody>
          <a:bodyPr/>
          <a:lstStyle/>
          <a:p>
            <a:pPr marL="0" indent="0" algn="just">
              <a:buNone/>
            </a:pP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«E tuttavia, questa potenza resta legata esclusivamente al trattamento dei dati: le cosiddette intelligenze artificiali </a:t>
            </a:r>
            <a:r>
              <a:rPr lang="it-IT" sz="3400" b="1" dirty="0">
                <a:latin typeface="Arial" panose="020B0604020202020204" pitchFamily="34" charset="0"/>
                <a:cs typeface="Arial" panose="020B0604020202020204" pitchFamily="34" charset="0"/>
              </a:rPr>
              <a:t>non vivono una esperienza, non possiedono un corpo, non attraversano la gioia e il dolore, non maturano nella relazione, non conoscono dall’interno ciò che significa amore, lavoro, amicizia, responsabilità</a:t>
            </a:r>
            <a:r>
              <a:rPr lang="it-IT" sz="3400" dirty="0">
                <a:latin typeface="Arial" panose="020B0604020202020204" pitchFamily="34" charset="0"/>
                <a:cs typeface="Arial" panose="020B0604020202020204" pitchFamily="34" charset="0"/>
              </a:rPr>
              <a:t>» (n. 99)</a:t>
            </a:r>
          </a:p>
          <a:p>
            <a:pPr lvl="1" algn="just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9010617E-4D68-6F71-EBD6-2F19312A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3CD0-963D-B74D-9094-92F9AF340B42}" type="slidenum">
              <a:rPr lang="en-US" smtClean="0"/>
              <a:t>9</a:t>
            </a:fld>
            <a:endParaRPr lang="en-US"/>
          </a:p>
        </p:txBody>
      </p:sp>
      <p:pic>
        <p:nvPicPr>
          <p:cNvPr id="15" name="Picture 2" descr="Pontifical Academy for Life (@PontAcadLife) / Posts / X">
            <a:extLst>
              <a:ext uri="{FF2B5EF4-FFF2-40B4-BE49-F238E27FC236}">
                <a16:creationId xmlns:a16="http://schemas.microsoft.com/office/drawing/2014/main" id="{5E53A156-1AAF-41E6-8FB6-8F70B386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31" y="5913019"/>
            <a:ext cx="886662" cy="88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6338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ew ARM colour palette">
      <a:dk1>
        <a:srgbClr val="000000"/>
      </a:dk1>
      <a:lt1>
        <a:srgbClr val="FFFFFF"/>
      </a:lt1>
      <a:dk2>
        <a:srgbClr val="707070"/>
      </a:dk2>
      <a:lt2>
        <a:srgbClr val="505050"/>
      </a:lt2>
      <a:accent1>
        <a:srgbClr val="373AF9"/>
      </a:accent1>
      <a:accent2>
        <a:srgbClr val="4C4FFF"/>
      </a:accent2>
      <a:accent3>
        <a:srgbClr val="93AEF8"/>
      </a:accent3>
      <a:accent4>
        <a:srgbClr val="FF6FB1"/>
      </a:accent4>
      <a:accent5>
        <a:srgbClr val="AAAAAA"/>
      </a:accent5>
      <a:accent6>
        <a:srgbClr val="33333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12704</TotalTime>
  <Words>2829</Words>
  <Application>Microsoft Office PowerPoint</Application>
  <PresentationFormat>Widescreen</PresentationFormat>
  <Paragraphs>189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Aptos</vt:lpstr>
      <vt:lpstr>Arial</vt:lpstr>
      <vt:lpstr>Calibri</vt:lpstr>
      <vt:lpstr>Franklin Gothic Demi</vt:lpstr>
      <vt:lpstr>Verdana</vt:lpstr>
      <vt:lpstr>1_Office Theme</vt:lpstr>
      <vt:lpstr>Presentazione standard di PowerPoint</vt:lpstr>
      <vt:lpstr>Nella sanità del futuro, siamo ancora noi a decidere?  Francesco Breda, «Il Sole 24 Ore», 29/10/2025</vt:lpstr>
      <vt:lpstr>Nella sanità del futuro, siamo ancora noi a decidere?  Francesco Breda, «Il Sole 24 Ore», 29/10/2025</vt:lpstr>
      <vt:lpstr>ANALISI COMPARATIVA: I DIVERSI “MEDICI VIRTUALI” </vt:lpstr>
      <vt:lpstr>Impatto dell’AI sulla pratica medica sul ruolo e responsabilità di medici e altri operatori sanitari </vt:lpstr>
      <vt:lpstr>Presentazione standard di PowerPoint</vt:lpstr>
      <vt:lpstr>Questioni aperte in medicina </vt:lpstr>
      <vt:lpstr>E il «fattore umano»? Quale umanesimo? Quale etica? </vt:lpstr>
      <vt:lpstr>Magnifica Humanitas Lettera Enciclica di Papa Leone XIV</vt:lpstr>
      <vt:lpstr>Magnifica Humanitas Lettera Enciclica di Papa Leone XIV</vt:lpstr>
      <vt:lpstr>Magnifica Humanitas Lettera Enciclica di Papa Leone XIV</vt:lpstr>
      <vt:lpstr>Magnifica Humanitas Lettera Enciclica di Papa Leone XIV</vt:lpstr>
      <vt:lpstr>Magnifica Humanitas Lettera Enciclica di Papa Leone XIV</vt:lpstr>
      <vt:lpstr>Magnifica Humanitas Lettera Enciclica di Papa Leone XIV</vt:lpstr>
      <vt:lpstr>Magnifica Humanitas Lettera Enciclica di Papa Leone XIV</vt:lpstr>
      <vt:lpstr>Magnifica Humanitas Lettera Enciclica di Papa Leone XIV</vt:lpstr>
      <vt:lpstr>Prospettiva di una «algor-etica»</vt:lpstr>
      <vt:lpstr>«Rome Call for AI ethics»</vt:lpstr>
      <vt:lpstr>«Rome Call for AI ethics»</vt:lpstr>
      <vt:lpstr>«Rome Call for AI ethics»</vt:lpstr>
      <vt:lpstr>Dichiarazione  AI and Medicine. The Challenge of Human Dignity PAV/FIAMC (11 novembre 2025)   </vt:lpstr>
      <vt:lpstr>Dichiarazione  AI and Medicine. The Challenge of Human Dignity PAV/FIAMC (11 novembre 2025)   </vt:lpstr>
      <vt:lpstr>Dichiarazione  AI and Medicine. The Challenge of Human Dignity PAV/FIAMC (11 novembre 2025)   </vt:lpstr>
      <vt:lpstr>Dichiarazione  AI and Medicine. The Challenge of Human Dignity PAV/FIAMC (11 novembre 2025)   </vt:lpstr>
      <vt:lpstr>Dichiarazione  AI and Medicine. The Challenge of Human Dignity PAV/FIAMC (11 novembre 2025)   </vt:lpstr>
      <vt:lpstr>Dichiarazione  AI and Medicine. The Challenge of Human Dignity PAV/FIAMC (11 novembre 2025)   </vt:lpstr>
      <vt:lpstr>Dichiarazione  AI and Medicine. The Challenge of Human Dignity PAV/FIAMC (11 novembre 2025)   </vt:lpstr>
      <vt:lpstr>ITALIA   </vt:lpstr>
      <vt:lpstr>Società Italiana Intelligenza Artificiale in Medicina (SIIAM)    </vt:lpstr>
      <vt:lpstr>Società Italiana Intelligenza Artificiale in Medicina (SIIAM)  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Wolf</dc:creator>
  <cp:lastModifiedBy>Gaetano Torlone</cp:lastModifiedBy>
  <cp:revision>108</cp:revision>
  <dcterms:created xsi:type="dcterms:W3CDTF">2025-12-18T20:31:59Z</dcterms:created>
  <dcterms:modified xsi:type="dcterms:W3CDTF">2026-07-03T08:47:56Z</dcterms:modified>
</cp:coreProperties>
</file>