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85" r:id="rId2"/>
    <p:sldId id="256" r:id="rId3"/>
    <p:sldId id="260" r:id="rId4"/>
    <p:sldId id="262" r:id="rId5"/>
    <p:sldId id="265" r:id="rId6"/>
    <p:sldId id="261" r:id="rId7"/>
    <p:sldId id="280" r:id="rId8"/>
    <p:sldId id="266" r:id="rId9"/>
    <p:sldId id="267" r:id="rId10"/>
    <p:sldId id="281" r:id="rId11"/>
    <p:sldId id="268" r:id="rId12"/>
    <p:sldId id="269" r:id="rId13"/>
    <p:sldId id="278" r:id="rId14"/>
    <p:sldId id="258" r:id="rId15"/>
    <p:sldId id="259" r:id="rId16"/>
    <p:sldId id="283" r:id="rId1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3D1"/>
    <a:srgbClr val="F9FC8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9" autoAdjust="0"/>
    <p:restoredTop sz="94660"/>
  </p:normalViewPr>
  <p:slideViewPr>
    <p:cSldViewPr>
      <p:cViewPr varScale="1">
        <p:scale>
          <a:sx n="91" d="100"/>
          <a:sy n="91" d="100"/>
        </p:scale>
        <p:origin x="-73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dici%20in%20attesa%20di%20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plotArea>
      <c:layout>
        <c:manualLayout>
          <c:layoutTarget val="inner"/>
          <c:xMode val="edge"/>
          <c:yMode val="edge"/>
          <c:x val="0"/>
          <c:y val="3.1784841075794663E-2"/>
          <c:w val="0.77860757846287687"/>
          <c:h val="0.93643031784841102"/>
        </c:manualLayout>
      </c:layout>
      <c:barChart>
        <c:barDir val="col"/>
        <c:grouping val="clustered"/>
        <c:ser>
          <c:idx val="0"/>
          <c:order val="0"/>
          <c:tx>
            <c:strRef>
              <c:f>grafico!$B$2</c:f>
              <c:strCache>
                <c:ptCount val="1"/>
                <c:pt idx="0">
                  <c:v>riserva RESIDENTI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grafico!$A$3:$A$22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FVG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Sicilia</c:v>
                </c:pt>
                <c:pt idx="14">
                  <c:v>Sardegna</c:v>
                </c:pt>
                <c:pt idx="15">
                  <c:v>Toscana</c:v>
                </c:pt>
                <c:pt idx="16">
                  <c:v>Trento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grafico!$B$3:$B$22</c:f>
              <c:numCache>
                <c:formatCode>0</c:formatCode>
                <c:ptCount val="20"/>
                <c:pt idx="0">
                  <c:v>258</c:v>
                </c:pt>
                <c:pt idx="1">
                  <c:v>218</c:v>
                </c:pt>
                <c:pt idx="2">
                  <c:v>832</c:v>
                </c:pt>
                <c:pt idx="3">
                  <c:v>2442</c:v>
                </c:pt>
                <c:pt idx="4">
                  <c:v>441</c:v>
                </c:pt>
                <c:pt idx="5">
                  <c:v>180</c:v>
                </c:pt>
                <c:pt idx="6">
                  <c:v>1020</c:v>
                </c:pt>
                <c:pt idx="7">
                  <c:v>336</c:v>
                </c:pt>
                <c:pt idx="8">
                  <c:v>226</c:v>
                </c:pt>
                <c:pt idx="9">
                  <c:v>201</c:v>
                </c:pt>
                <c:pt idx="10">
                  <c:v>167</c:v>
                </c:pt>
                <c:pt idx="11">
                  <c:v>261</c:v>
                </c:pt>
                <c:pt idx="12">
                  <c:v>635</c:v>
                </c:pt>
                <c:pt idx="13">
                  <c:v>1216</c:v>
                </c:pt>
                <c:pt idx="14">
                  <c:v>649</c:v>
                </c:pt>
                <c:pt idx="15">
                  <c:v>816</c:v>
                </c:pt>
                <c:pt idx="16">
                  <c:v>95</c:v>
                </c:pt>
                <c:pt idx="17">
                  <c:v>269</c:v>
                </c:pt>
                <c:pt idx="18">
                  <c:v>37</c:v>
                </c:pt>
                <c:pt idx="19">
                  <c:v>653</c:v>
                </c:pt>
              </c:numCache>
            </c:numRef>
          </c:val>
        </c:ser>
        <c:ser>
          <c:idx val="1"/>
          <c:order val="1"/>
          <c:tx>
            <c:strRef>
              <c:f>grafico!$C$2</c:f>
              <c:strCache>
                <c:ptCount val="1"/>
                <c:pt idx="0">
                  <c:v>pensioni 68aa dal 2014 al 2023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grafico!$A$3:$A$22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FVG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Sicilia</c:v>
                </c:pt>
                <c:pt idx="14">
                  <c:v>Sardegna</c:v>
                </c:pt>
                <c:pt idx="15">
                  <c:v>Toscana</c:v>
                </c:pt>
                <c:pt idx="16">
                  <c:v>Trento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grafico!$C$3:$C$22</c:f>
              <c:numCache>
                <c:formatCode>General</c:formatCode>
                <c:ptCount val="20"/>
                <c:pt idx="0">
                  <c:v>-890</c:v>
                </c:pt>
                <c:pt idx="1">
                  <c:v>-382</c:v>
                </c:pt>
                <c:pt idx="2">
                  <c:v>-1224</c:v>
                </c:pt>
                <c:pt idx="3">
                  <c:v>-3392</c:v>
                </c:pt>
                <c:pt idx="4">
                  <c:v>-2247</c:v>
                </c:pt>
                <c:pt idx="5">
                  <c:v>-583</c:v>
                </c:pt>
                <c:pt idx="6">
                  <c:v>-2840</c:v>
                </c:pt>
                <c:pt idx="7">
                  <c:v>-781</c:v>
                </c:pt>
                <c:pt idx="8">
                  <c:v>-3700</c:v>
                </c:pt>
                <c:pt idx="9">
                  <c:v>-838</c:v>
                </c:pt>
                <c:pt idx="10">
                  <c:v>-252</c:v>
                </c:pt>
                <c:pt idx="11">
                  <c:v>-1688</c:v>
                </c:pt>
                <c:pt idx="12">
                  <c:v>-2139</c:v>
                </c:pt>
                <c:pt idx="13">
                  <c:v>-2898</c:v>
                </c:pt>
                <c:pt idx="14">
                  <c:v>-1051</c:v>
                </c:pt>
                <c:pt idx="15">
                  <c:v>-2285</c:v>
                </c:pt>
                <c:pt idx="16">
                  <c:v>-385</c:v>
                </c:pt>
                <c:pt idx="17">
                  <c:v>-570</c:v>
                </c:pt>
                <c:pt idx="18">
                  <c:v>-55</c:v>
                </c:pt>
                <c:pt idx="19">
                  <c:v>-2149</c:v>
                </c:pt>
              </c:numCache>
            </c:numRef>
          </c:val>
        </c:ser>
        <c:ser>
          <c:idx val="2"/>
          <c:order val="2"/>
          <c:tx>
            <c:strRef>
              <c:f>grafico!$D$2</c:f>
              <c:strCache>
                <c:ptCount val="1"/>
                <c:pt idx="0">
                  <c:v>stima ingressi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grafico!$A$3:$A$22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FVG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Sicilia</c:v>
                </c:pt>
                <c:pt idx="14">
                  <c:v>Sardegna</c:v>
                </c:pt>
                <c:pt idx="15">
                  <c:v>Toscana</c:v>
                </c:pt>
                <c:pt idx="16">
                  <c:v>Trento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grafico!$D$3:$D$22</c:f>
              <c:numCache>
                <c:formatCode>General</c:formatCode>
                <c:ptCount val="20"/>
                <c:pt idx="0">
                  <c:v>220</c:v>
                </c:pt>
                <c:pt idx="1">
                  <c:v>250</c:v>
                </c:pt>
                <c:pt idx="2">
                  <c:v>260</c:v>
                </c:pt>
                <c:pt idx="3">
                  <c:v>800</c:v>
                </c:pt>
                <c:pt idx="4">
                  <c:v>665</c:v>
                </c:pt>
                <c:pt idx="5">
                  <c:v>205</c:v>
                </c:pt>
                <c:pt idx="6">
                  <c:v>850</c:v>
                </c:pt>
                <c:pt idx="7">
                  <c:v>375</c:v>
                </c:pt>
                <c:pt idx="8">
                  <c:v>890</c:v>
                </c:pt>
                <c:pt idx="9">
                  <c:v>270</c:v>
                </c:pt>
                <c:pt idx="10">
                  <c:v>200</c:v>
                </c:pt>
                <c:pt idx="11">
                  <c:v>836</c:v>
                </c:pt>
                <c:pt idx="12">
                  <c:v>1260</c:v>
                </c:pt>
                <c:pt idx="13">
                  <c:v>940</c:v>
                </c:pt>
                <c:pt idx="14">
                  <c:v>315</c:v>
                </c:pt>
                <c:pt idx="15">
                  <c:v>875</c:v>
                </c:pt>
                <c:pt idx="16">
                  <c:v>195</c:v>
                </c:pt>
                <c:pt idx="17">
                  <c:v>268</c:v>
                </c:pt>
                <c:pt idx="18">
                  <c:v>27</c:v>
                </c:pt>
                <c:pt idx="19">
                  <c:v>470</c:v>
                </c:pt>
              </c:numCache>
            </c:numRef>
          </c:val>
        </c:ser>
        <c:axId val="108526976"/>
        <c:axId val="108762240"/>
      </c:barChart>
      <c:catAx>
        <c:axId val="108526976"/>
        <c:scaling>
          <c:orientation val="minMax"/>
        </c:scaling>
        <c:axPos val="b"/>
        <c:tickLblPos val="low"/>
        <c:spPr>
          <a:effectLst>
            <a:outerShdw blurRad="606425" dist="38100" dir="2700000" sx="87000" sy="87000" algn="tl" rotWithShape="0">
              <a:schemeClr val="bg1">
                <a:lumMod val="75000"/>
                <a:alpha val="95000"/>
              </a:schemeClr>
            </a:outerShdw>
          </a:effectLst>
        </c:spPr>
        <c:txPr>
          <a:bodyPr rot="-5400000" vert="horz"/>
          <a:lstStyle/>
          <a:p>
            <a:pPr>
              <a:defRPr/>
            </a:pPr>
            <a:endParaRPr lang="it-IT"/>
          </a:p>
        </c:txPr>
        <c:crossAx val="108762240"/>
        <c:crosses val="autoZero"/>
        <c:auto val="1"/>
        <c:lblAlgn val="ctr"/>
        <c:lblOffset val="1"/>
        <c:tickLblSkip val="1"/>
        <c:tickMarkSkip val="1"/>
      </c:catAx>
      <c:valAx>
        <c:axId val="108762240"/>
        <c:scaling>
          <c:orientation val="minMax"/>
          <c:min val="-4000"/>
        </c:scaling>
        <c:axPos val="r"/>
        <c:majorGridlines/>
        <c:numFmt formatCode="0" sourceLinked="1"/>
        <c:tickLblPos val="nextTo"/>
        <c:crossAx val="10852697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42958271042613633"/>
          <c:y val="3.6058520462719942E-2"/>
          <c:w val="0.3283523796011239"/>
          <c:h val="0.12101623408185089"/>
        </c:manualLayout>
      </c:layout>
      <c:spPr>
        <a:gradFill flip="none" rotWithShape="1">
          <a:gsLst>
            <a:gs pos="99000">
              <a:srgbClr val="EFD052">
                <a:alpha val="49000"/>
              </a:srgbClr>
            </a:gs>
            <a:gs pos="0">
              <a:schemeClr val="bg2"/>
            </a:gs>
          </a:gsLst>
          <a:lin ang="0" scaled="1"/>
          <a:tileRect/>
        </a:gradFill>
      </c:spPr>
    </c:legend>
    <c:plotVisOnly val="1"/>
    <c:dispBlanksAs val="gap"/>
  </c:chart>
  <c:spPr>
    <a:ln w="11430"/>
  </c:spPr>
  <c:txPr>
    <a:bodyPr/>
    <a:lstStyle/>
    <a:p>
      <a:pPr>
        <a:defRPr sz="1400" b="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CCB82-685F-4449-BE1D-8746E26398EC}" type="doc">
      <dgm:prSet loTypeId="urn:microsoft.com/office/officeart/2005/8/layout/radial6" loCatId="relationship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it-IT"/>
        </a:p>
      </dgm:t>
    </dgm:pt>
    <dgm:pt modelId="{839EA9F8-63D1-4834-B5CF-30223BE7994E}">
      <dgm:prSet phldrT="[Testo]" custT="1"/>
      <dgm:spPr/>
      <dgm:t>
        <a:bodyPr/>
        <a:lstStyle/>
        <a:p>
          <a:r>
            <a:rPr lang="it-IT" sz="1000" b="1" dirty="0" smtClean="0">
              <a:latin typeface="Comic Sans MS" pitchFamily="66" charset="0"/>
            </a:rPr>
            <a:t>PROGRAMMAZIONE</a:t>
          </a:r>
          <a:endParaRPr lang="it-IT" sz="1000" b="1" dirty="0">
            <a:latin typeface="Comic Sans MS" pitchFamily="66" charset="0"/>
          </a:endParaRPr>
        </a:p>
      </dgm:t>
    </dgm:pt>
    <dgm:pt modelId="{720269B3-79B0-43FA-9282-C12511F93A8E}" type="parTrans" cxnId="{5D022C12-80EE-4B43-B04A-C5612A20B4C2}">
      <dgm:prSet/>
      <dgm:spPr/>
      <dgm:t>
        <a:bodyPr/>
        <a:lstStyle/>
        <a:p>
          <a:endParaRPr lang="it-IT"/>
        </a:p>
      </dgm:t>
    </dgm:pt>
    <dgm:pt modelId="{BC3BB7EB-3184-48AE-87EC-6CD0CA29A891}" type="sibTrans" cxnId="{5D022C12-80EE-4B43-B04A-C5612A20B4C2}">
      <dgm:prSet/>
      <dgm:spPr/>
      <dgm:t>
        <a:bodyPr/>
        <a:lstStyle/>
        <a:p>
          <a:endParaRPr lang="it-IT"/>
        </a:p>
      </dgm:t>
    </dgm:pt>
    <dgm:pt modelId="{C0EB49BA-5F94-4C2D-8C2C-F74E694AA48E}">
      <dgm:prSet phldrT="[Testo]" custT="1"/>
      <dgm:spPr/>
      <dgm:t>
        <a:bodyPr/>
        <a:lstStyle/>
        <a:p>
          <a:r>
            <a:rPr lang="it-IT" sz="1000" b="1" dirty="0" smtClean="0">
              <a:latin typeface="Comic Sans MS" pitchFamily="66" charset="0"/>
            </a:rPr>
            <a:t>MEDICI IN </a:t>
          </a:r>
          <a:r>
            <a:rPr lang="it-IT" sz="900" b="1" dirty="0" smtClean="0">
              <a:latin typeface="Comic Sans MS" pitchFamily="66" charset="0"/>
            </a:rPr>
            <a:t>GRADUATORIA</a:t>
          </a:r>
          <a:endParaRPr lang="it-IT" sz="900" b="1" dirty="0">
            <a:latin typeface="Comic Sans MS" pitchFamily="66" charset="0"/>
          </a:endParaRPr>
        </a:p>
      </dgm:t>
    </dgm:pt>
    <dgm:pt modelId="{42FE9BD9-BDD6-4F0A-B813-B97D949A605E}" type="parTrans" cxnId="{1E56C10A-7837-49B2-847C-811BAC255EA4}">
      <dgm:prSet/>
      <dgm:spPr/>
      <dgm:t>
        <a:bodyPr/>
        <a:lstStyle/>
        <a:p>
          <a:endParaRPr lang="it-IT"/>
        </a:p>
      </dgm:t>
    </dgm:pt>
    <dgm:pt modelId="{C8B57A01-2A29-4ADB-A0AF-D5845393C2AA}" type="sibTrans" cxnId="{1E56C10A-7837-49B2-847C-811BAC255EA4}">
      <dgm:prSet/>
      <dgm:spPr/>
      <dgm:t>
        <a:bodyPr/>
        <a:lstStyle/>
        <a:p>
          <a:endParaRPr lang="it-IT"/>
        </a:p>
      </dgm:t>
    </dgm:pt>
    <dgm:pt modelId="{1548F929-0539-4E5B-8A33-466B3854D84D}">
      <dgm:prSet phldrT="[Testo]" custT="1"/>
      <dgm:spPr/>
      <dgm:t>
        <a:bodyPr/>
        <a:lstStyle/>
        <a:p>
          <a:r>
            <a:rPr lang="it-IT" sz="900" b="1" dirty="0" smtClean="0">
              <a:latin typeface="Comic Sans MS" pitchFamily="66" charset="0"/>
            </a:rPr>
            <a:t>BORSE </a:t>
          </a:r>
          <a:r>
            <a:rPr lang="it-IT" sz="900" b="1" dirty="0" err="1" smtClean="0">
              <a:latin typeface="Comic Sans MS" pitchFamily="66" charset="0"/>
            </a:rPr>
            <a:t>DI</a:t>
          </a:r>
          <a:r>
            <a:rPr lang="it-IT" sz="900" b="1" dirty="0" smtClean="0">
              <a:latin typeface="Comic Sans MS" pitchFamily="66" charset="0"/>
            </a:rPr>
            <a:t> STUDIO</a:t>
          </a:r>
          <a:endParaRPr lang="it-IT" sz="900" b="1" dirty="0">
            <a:latin typeface="Comic Sans MS" pitchFamily="66" charset="0"/>
          </a:endParaRPr>
        </a:p>
      </dgm:t>
    </dgm:pt>
    <dgm:pt modelId="{8DE5C344-C932-434C-A5CE-C639ABBB56CF}" type="parTrans" cxnId="{516EF7C2-C391-45A8-846C-79DA85F53F61}">
      <dgm:prSet/>
      <dgm:spPr/>
      <dgm:t>
        <a:bodyPr/>
        <a:lstStyle/>
        <a:p>
          <a:endParaRPr lang="it-IT"/>
        </a:p>
      </dgm:t>
    </dgm:pt>
    <dgm:pt modelId="{D7B53AE0-3E3F-4EA4-8324-20EA14D0A01C}" type="sibTrans" cxnId="{516EF7C2-C391-45A8-846C-79DA85F53F61}">
      <dgm:prSet/>
      <dgm:spPr/>
      <dgm:t>
        <a:bodyPr/>
        <a:lstStyle/>
        <a:p>
          <a:endParaRPr lang="it-IT"/>
        </a:p>
      </dgm:t>
    </dgm:pt>
    <dgm:pt modelId="{1CDD281A-3E83-4E72-960E-AC78260D0CA8}">
      <dgm:prSet phldrT="[Testo]" custT="1"/>
      <dgm:spPr/>
      <dgm:t>
        <a:bodyPr/>
        <a:lstStyle/>
        <a:p>
          <a:r>
            <a:rPr lang="it-IT" sz="900" b="1" dirty="0" smtClean="0">
              <a:latin typeface="Comic Sans MS" pitchFamily="66" charset="0"/>
            </a:rPr>
            <a:t>NUOVI MODELLI ORGANIZZATIVI</a:t>
          </a:r>
          <a:endParaRPr lang="it-IT" sz="900" b="1" dirty="0">
            <a:latin typeface="Comic Sans MS" pitchFamily="66" charset="0"/>
          </a:endParaRPr>
        </a:p>
      </dgm:t>
    </dgm:pt>
    <dgm:pt modelId="{739051CB-0E77-4643-81F5-2534E8846690}" type="parTrans" cxnId="{6DEB1243-2732-41E0-A5E3-46E742692527}">
      <dgm:prSet/>
      <dgm:spPr/>
      <dgm:t>
        <a:bodyPr/>
        <a:lstStyle/>
        <a:p>
          <a:endParaRPr lang="it-IT"/>
        </a:p>
      </dgm:t>
    </dgm:pt>
    <dgm:pt modelId="{57D60422-0D1E-4312-A0D6-3CD50EA575D1}" type="sibTrans" cxnId="{6DEB1243-2732-41E0-A5E3-46E742692527}">
      <dgm:prSet/>
      <dgm:spPr/>
      <dgm:t>
        <a:bodyPr/>
        <a:lstStyle/>
        <a:p>
          <a:endParaRPr lang="it-IT"/>
        </a:p>
      </dgm:t>
    </dgm:pt>
    <dgm:pt modelId="{AB757A3A-56F6-4DB6-A457-A62AA89581D0}">
      <dgm:prSet phldrT="[Testo]" custT="1"/>
      <dgm:spPr/>
      <dgm:t>
        <a:bodyPr/>
        <a:lstStyle/>
        <a:p>
          <a:r>
            <a:rPr lang="it-IT" sz="950" b="1" dirty="0" smtClean="0">
              <a:latin typeface="Comic Sans MS" pitchFamily="66" charset="0"/>
            </a:rPr>
            <a:t>POPOLAZIONE RESIDENTE</a:t>
          </a:r>
          <a:endParaRPr lang="it-IT" sz="950" b="1" dirty="0">
            <a:latin typeface="Comic Sans MS" pitchFamily="66" charset="0"/>
          </a:endParaRPr>
        </a:p>
      </dgm:t>
    </dgm:pt>
    <dgm:pt modelId="{CE8B0D5D-2AFA-42F1-9840-D854434551B3}" type="parTrans" cxnId="{90323D2B-7756-4872-9266-2BD2ED2D64C2}">
      <dgm:prSet/>
      <dgm:spPr/>
      <dgm:t>
        <a:bodyPr/>
        <a:lstStyle/>
        <a:p>
          <a:endParaRPr lang="it-IT"/>
        </a:p>
      </dgm:t>
    </dgm:pt>
    <dgm:pt modelId="{3725B994-BCC7-4FDC-8D56-729FD265771B}" type="sibTrans" cxnId="{90323D2B-7756-4872-9266-2BD2ED2D64C2}">
      <dgm:prSet/>
      <dgm:spPr/>
      <dgm:t>
        <a:bodyPr/>
        <a:lstStyle/>
        <a:p>
          <a:endParaRPr lang="it-IT"/>
        </a:p>
      </dgm:t>
    </dgm:pt>
    <dgm:pt modelId="{FE2C90FD-063E-42B4-89AC-9FF06DA43EF3}">
      <dgm:prSet phldrT="[Testo]" custT="1"/>
      <dgm:spPr/>
      <dgm:t>
        <a:bodyPr/>
        <a:lstStyle/>
        <a:p>
          <a:r>
            <a:rPr lang="it-IT" sz="850" b="1" dirty="0" smtClean="0">
              <a:latin typeface="Comic Sans MS" pitchFamily="66" charset="0"/>
            </a:rPr>
            <a:t>PENSIONAMENTI/</a:t>
          </a:r>
        </a:p>
        <a:p>
          <a:r>
            <a:rPr lang="it-IT" sz="850" b="1" dirty="0" smtClean="0">
              <a:latin typeface="Comic Sans MS" pitchFamily="66" charset="0"/>
            </a:rPr>
            <a:t>PIANTE ORGANICHE</a:t>
          </a:r>
          <a:endParaRPr lang="it-IT" sz="850" b="1" dirty="0">
            <a:latin typeface="Comic Sans MS" pitchFamily="66" charset="0"/>
          </a:endParaRPr>
        </a:p>
      </dgm:t>
    </dgm:pt>
    <dgm:pt modelId="{189E57FA-1435-432C-9704-817CFA3C0FF9}" type="parTrans" cxnId="{AC89E516-F8CA-4273-9689-ED4286FB58C9}">
      <dgm:prSet/>
      <dgm:spPr/>
      <dgm:t>
        <a:bodyPr/>
        <a:lstStyle/>
        <a:p>
          <a:endParaRPr lang="it-IT"/>
        </a:p>
      </dgm:t>
    </dgm:pt>
    <dgm:pt modelId="{BC00F9B9-CAFA-4FB0-941E-5E15E23BC986}" type="sibTrans" cxnId="{AC89E516-F8CA-4273-9689-ED4286FB58C9}">
      <dgm:prSet/>
      <dgm:spPr/>
      <dgm:t>
        <a:bodyPr/>
        <a:lstStyle/>
        <a:p>
          <a:endParaRPr lang="it-IT"/>
        </a:p>
      </dgm:t>
    </dgm:pt>
    <dgm:pt modelId="{94992B2F-F60C-45A4-B4BE-456591147F5F}" type="pres">
      <dgm:prSet presAssocID="{925CCB82-685F-4449-BE1D-8746E26398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51D4D23-B994-4A69-A934-58D2039345E6}" type="pres">
      <dgm:prSet presAssocID="{839EA9F8-63D1-4834-B5CF-30223BE7994E}" presName="centerShape" presStyleLbl="node0" presStyleIdx="0" presStyleCnt="1" custScaleX="103465" custScaleY="102458"/>
      <dgm:spPr/>
      <dgm:t>
        <a:bodyPr/>
        <a:lstStyle/>
        <a:p>
          <a:endParaRPr lang="it-IT"/>
        </a:p>
      </dgm:t>
    </dgm:pt>
    <dgm:pt modelId="{311DE559-4B8D-4CCB-84B5-14C9D809240F}" type="pres">
      <dgm:prSet presAssocID="{C0EB49BA-5F94-4C2D-8C2C-F74E694AA48E}" presName="node" presStyleLbl="node1" presStyleIdx="0" presStyleCnt="5" custScaleX="122846" custScaleY="1148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F1DE2B-0B3E-49D7-A58C-202CB087A584}" type="pres">
      <dgm:prSet presAssocID="{C0EB49BA-5F94-4C2D-8C2C-F74E694AA48E}" presName="dummy" presStyleCnt="0"/>
      <dgm:spPr/>
      <dgm:t>
        <a:bodyPr/>
        <a:lstStyle/>
        <a:p>
          <a:endParaRPr lang="it-IT"/>
        </a:p>
      </dgm:t>
    </dgm:pt>
    <dgm:pt modelId="{B6DF1223-DD37-4DC0-8018-7EA0E9B6582A}" type="pres">
      <dgm:prSet presAssocID="{C8B57A01-2A29-4ADB-A0AF-D5845393C2AA}" presName="sibTrans" presStyleLbl="sibTrans2D1" presStyleIdx="0" presStyleCnt="5"/>
      <dgm:spPr/>
      <dgm:t>
        <a:bodyPr/>
        <a:lstStyle/>
        <a:p>
          <a:endParaRPr lang="it-IT"/>
        </a:p>
      </dgm:t>
    </dgm:pt>
    <dgm:pt modelId="{4E5074F1-F743-495B-97FC-5512B05A02FF}" type="pres">
      <dgm:prSet presAssocID="{1548F929-0539-4E5B-8A33-466B3854D84D}" presName="node" presStyleLbl="node1" presStyleIdx="1" presStyleCnt="5" custScaleX="112701" custScaleY="1163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271ADD-23DF-4A96-9D62-8C75325F92E3}" type="pres">
      <dgm:prSet presAssocID="{1548F929-0539-4E5B-8A33-466B3854D84D}" presName="dummy" presStyleCnt="0"/>
      <dgm:spPr/>
      <dgm:t>
        <a:bodyPr/>
        <a:lstStyle/>
        <a:p>
          <a:endParaRPr lang="it-IT"/>
        </a:p>
      </dgm:t>
    </dgm:pt>
    <dgm:pt modelId="{29782F5B-7A04-4641-9D44-C3AFA8D82569}" type="pres">
      <dgm:prSet presAssocID="{D7B53AE0-3E3F-4EA4-8324-20EA14D0A01C}" presName="sibTrans" presStyleLbl="sibTrans2D1" presStyleIdx="1" presStyleCnt="5"/>
      <dgm:spPr/>
      <dgm:t>
        <a:bodyPr/>
        <a:lstStyle/>
        <a:p>
          <a:endParaRPr lang="it-IT"/>
        </a:p>
      </dgm:t>
    </dgm:pt>
    <dgm:pt modelId="{5E050481-180E-460E-9DC7-952A9CD03958}" type="pres">
      <dgm:prSet presAssocID="{1CDD281A-3E83-4E72-960E-AC78260D0CA8}" presName="node" presStyleLbl="node1" presStyleIdx="2" presStyleCnt="5" custScaleX="120576" custScaleY="1146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A407D7-051C-43C8-9EB4-876AD7A9617C}" type="pres">
      <dgm:prSet presAssocID="{1CDD281A-3E83-4E72-960E-AC78260D0CA8}" presName="dummy" presStyleCnt="0"/>
      <dgm:spPr/>
      <dgm:t>
        <a:bodyPr/>
        <a:lstStyle/>
        <a:p>
          <a:endParaRPr lang="it-IT"/>
        </a:p>
      </dgm:t>
    </dgm:pt>
    <dgm:pt modelId="{A10AF703-9D20-4D53-A8AD-5030D771A571}" type="pres">
      <dgm:prSet presAssocID="{57D60422-0D1E-4312-A0D6-3CD50EA575D1}" presName="sibTrans" presStyleLbl="sibTrans2D1" presStyleIdx="2" presStyleCnt="5"/>
      <dgm:spPr/>
      <dgm:t>
        <a:bodyPr/>
        <a:lstStyle/>
        <a:p>
          <a:endParaRPr lang="it-IT"/>
        </a:p>
      </dgm:t>
    </dgm:pt>
    <dgm:pt modelId="{598912F4-60E4-4C93-895B-672786BAC3F9}" type="pres">
      <dgm:prSet presAssocID="{AB757A3A-56F6-4DB6-A457-A62AA89581D0}" presName="node" presStyleLbl="node1" presStyleIdx="3" presStyleCnt="5" custScaleX="106884" custScaleY="1099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C6AB29-889B-48F9-9DBC-B45327F8948E}" type="pres">
      <dgm:prSet presAssocID="{AB757A3A-56F6-4DB6-A457-A62AA89581D0}" presName="dummy" presStyleCnt="0"/>
      <dgm:spPr/>
      <dgm:t>
        <a:bodyPr/>
        <a:lstStyle/>
        <a:p>
          <a:endParaRPr lang="it-IT"/>
        </a:p>
      </dgm:t>
    </dgm:pt>
    <dgm:pt modelId="{D161BC26-BD98-48B3-8A92-2A6892F6238E}" type="pres">
      <dgm:prSet presAssocID="{3725B994-BCC7-4FDC-8D56-729FD265771B}" presName="sibTrans" presStyleLbl="sibTrans2D1" presStyleIdx="3" presStyleCnt="5"/>
      <dgm:spPr/>
      <dgm:t>
        <a:bodyPr/>
        <a:lstStyle/>
        <a:p>
          <a:endParaRPr lang="it-IT"/>
        </a:p>
      </dgm:t>
    </dgm:pt>
    <dgm:pt modelId="{28C3B587-F81B-4A82-B790-005177372113}" type="pres">
      <dgm:prSet presAssocID="{FE2C90FD-063E-42B4-89AC-9FF06DA43EF3}" presName="node" presStyleLbl="node1" presStyleIdx="4" presStyleCnt="5" custScaleX="114729" custScaleY="1151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AAAA49-0B3E-4C52-8F77-43A9AAF3197E}" type="pres">
      <dgm:prSet presAssocID="{FE2C90FD-063E-42B4-89AC-9FF06DA43EF3}" presName="dummy" presStyleCnt="0"/>
      <dgm:spPr/>
      <dgm:t>
        <a:bodyPr/>
        <a:lstStyle/>
        <a:p>
          <a:endParaRPr lang="it-IT"/>
        </a:p>
      </dgm:t>
    </dgm:pt>
    <dgm:pt modelId="{84CBB2F8-018D-4015-BBCD-5D8FCEE5BCD9}" type="pres">
      <dgm:prSet presAssocID="{BC00F9B9-CAFA-4FB0-941E-5E15E23BC986}" presName="sibTrans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90323D2B-7756-4872-9266-2BD2ED2D64C2}" srcId="{839EA9F8-63D1-4834-B5CF-30223BE7994E}" destId="{AB757A3A-56F6-4DB6-A457-A62AA89581D0}" srcOrd="3" destOrd="0" parTransId="{CE8B0D5D-2AFA-42F1-9840-D854434551B3}" sibTransId="{3725B994-BCC7-4FDC-8D56-729FD265771B}"/>
    <dgm:cxn modelId="{88D0405C-2FA2-47A2-85A5-04C56C4B4D10}" type="presOf" srcId="{3725B994-BCC7-4FDC-8D56-729FD265771B}" destId="{D161BC26-BD98-48B3-8A92-2A6892F6238E}" srcOrd="0" destOrd="0" presId="urn:microsoft.com/office/officeart/2005/8/layout/radial6"/>
    <dgm:cxn modelId="{56401513-9857-4E84-BCB1-88016EAD51FF}" type="presOf" srcId="{1548F929-0539-4E5B-8A33-466B3854D84D}" destId="{4E5074F1-F743-495B-97FC-5512B05A02FF}" srcOrd="0" destOrd="0" presId="urn:microsoft.com/office/officeart/2005/8/layout/radial6"/>
    <dgm:cxn modelId="{5D022C12-80EE-4B43-B04A-C5612A20B4C2}" srcId="{925CCB82-685F-4449-BE1D-8746E26398EC}" destId="{839EA9F8-63D1-4834-B5CF-30223BE7994E}" srcOrd="0" destOrd="0" parTransId="{720269B3-79B0-43FA-9282-C12511F93A8E}" sibTransId="{BC3BB7EB-3184-48AE-87EC-6CD0CA29A891}"/>
    <dgm:cxn modelId="{E1356F87-0B49-4AFE-9437-D5FAFB808F3D}" type="presOf" srcId="{C8B57A01-2A29-4ADB-A0AF-D5845393C2AA}" destId="{B6DF1223-DD37-4DC0-8018-7EA0E9B6582A}" srcOrd="0" destOrd="0" presId="urn:microsoft.com/office/officeart/2005/8/layout/radial6"/>
    <dgm:cxn modelId="{543015E1-BECA-4959-B030-CC9988502D84}" type="presOf" srcId="{57D60422-0D1E-4312-A0D6-3CD50EA575D1}" destId="{A10AF703-9D20-4D53-A8AD-5030D771A571}" srcOrd="0" destOrd="0" presId="urn:microsoft.com/office/officeart/2005/8/layout/radial6"/>
    <dgm:cxn modelId="{4A0BA426-AF9E-4579-B887-AF0CFEA5AB3E}" type="presOf" srcId="{FE2C90FD-063E-42B4-89AC-9FF06DA43EF3}" destId="{28C3B587-F81B-4A82-B790-005177372113}" srcOrd="0" destOrd="0" presId="urn:microsoft.com/office/officeart/2005/8/layout/radial6"/>
    <dgm:cxn modelId="{AC89E516-F8CA-4273-9689-ED4286FB58C9}" srcId="{839EA9F8-63D1-4834-B5CF-30223BE7994E}" destId="{FE2C90FD-063E-42B4-89AC-9FF06DA43EF3}" srcOrd="4" destOrd="0" parTransId="{189E57FA-1435-432C-9704-817CFA3C0FF9}" sibTransId="{BC00F9B9-CAFA-4FB0-941E-5E15E23BC986}"/>
    <dgm:cxn modelId="{6DEB1243-2732-41E0-A5E3-46E742692527}" srcId="{839EA9F8-63D1-4834-B5CF-30223BE7994E}" destId="{1CDD281A-3E83-4E72-960E-AC78260D0CA8}" srcOrd="2" destOrd="0" parTransId="{739051CB-0E77-4643-81F5-2534E8846690}" sibTransId="{57D60422-0D1E-4312-A0D6-3CD50EA575D1}"/>
    <dgm:cxn modelId="{1E56C10A-7837-49B2-847C-811BAC255EA4}" srcId="{839EA9F8-63D1-4834-B5CF-30223BE7994E}" destId="{C0EB49BA-5F94-4C2D-8C2C-F74E694AA48E}" srcOrd="0" destOrd="0" parTransId="{42FE9BD9-BDD6-4F0A-B813-B97D949A605E}" sibTransId="{C8B57A01-2A29-4ADB-A0AF-D5845393C2AA}"/>
    <dgm:cxn modelId="{AD1A0076-12CE-4BCB-ACF2-EEC596F6A3C5}" type="presOf" srcId="{1CDD281A-3E83-4E72-960E-AC78260D0CA8}" destId="{5E050481-180E-460E-9DC7-952A9CD03958}" srcOrd="0" destOrd="0" presId="urn:microsoft.com/office/officeart/2005/8/layout/radial6"/>
    <dgm:cxn modelId="{84F13F59-15FD-4182-BF2A-523227896BC6}" type="presOf" srcId="{AB757A3A-56F6-4DB6-A457-A62AA89581D0}" destId="{598912F4-60E4-4C93-895B-672786BAC3F9}" srcOrd="0" destOrd="0" presId="urn:microsoft.com/office/officeart/2005/8/layout/radial6"/>
    <dgm:cxn modelId="{4DD27555-B442-4EF5-BC7C-6B40C9D7A9FA}" type="presOf" srcId="{D7B53AE0-3E3F-4EA4-8324-20EA14D0A01C}" destId="{29782F5B-7A04-4641-9D44-C3AFA8D82569}" srcOrd="0" destOrd="0" presId="urn:microsoft.com/office/officeart/2005/8/layout/radial6"/>
    <dgm:cxn modelId="{42E2B400-341F-484C-8CE8-406E7057562A}" type="presOf" srcId="{925CCB82-685F-4449-BE1D-8746E26398EC}" destId="{94992B2F-F60C-45A4-B4BE-456591147F5F}" srcOrd="0" destOrd="0" presId="urn:microsoft.com/office/officeart/2005/8/layout/radial6"/>
    <dgm:cxn modelId="{516EF7C2-C391-45A8-846C-79DA85F53F61}" srcId="{839EA9F8-63D1-4834-B5CF-30223BE7994E}" destId="{1548F929-0539-4E5B-8A33-466B3854D84D}" srcOrd="1" destOrd="0" parTransId="{8DE5C344-C932-434C-A5CE-C639ABBB56CF}" sibTransId="{D7B53AE0-3E3F-4EA4-8324-20EA14D0A01C}"/>
    <dgm:cxn modelId="{2EBFAC81-4783-419D-A642-A0888906E964}" type="presOf" srcId="{839EA9F8-63D1-4834-B5CF-30223BE7994E}" destId="{951D4D23-B994-4A69-A934-58D2039345E6}" srcOrd="0" destOrd="0" presId="urn:microsoft.com/office/officeart/2005/8/layout/radial6"/>
    <dgm:cxn modelId="{796842CB-BD26-4185-9E78-86DBC15AE3FC}" type="presOf" srcId="{C0EB49BA-5F94-4C2D-8C2C-F74E694AA48E}" destId="{311DE559-4B8D-4CCB-84B5-14C9D809240F}" srcOrd="0" destOrd="0" presId="urn:microsoft.com/office/officeart/2005/8/layout/radial6"/>
    <dgm:cxn modelId="{9D9851AC-8324-4BC7-BC52-DB3296683F1E}" type="presOf" srcId="{BC00F9B9-CAFA-4FB0-941E-5E15E23BC986}" destId="{84CBB2F8-018D-4015-BBCD-5D8FCEE5BCD9}" srcOrd="0" destOrd="0" presId="urn:microsoft.com/office/officeart/2005/8/layout/radial6"/>
    <dgm:cxn modelId="{C032B59A-96D8-42EB-9479-E61407F1BA98}" type="presParOf" srcId="{94992B2F-F60C-45A4-B4BE-456591147F5F}" destId="{951D4D23-B994-4A69-A934-58D2039345E6}" srcOrd="0" destOrd="0" presId="urn:microsoft.com/office/officeart/2005/8/layout/radial6"/>
    <dgm:cxn modelId="{0D622DD0-7DE7-407A-A3BB-52955900F42B}" type="presParOf" srcId="{94992B2F-F60C-45A4-B4BE-456591147F5F}" destId="{311DE559-4B8D-4CCB-84B5-14C9D809240F}" srcOrd="1" destOrd="0" presId="urn:microsoft.com/office/officeart/2005/8/layout/radial6"/>
    <dgm:cxn modelId="{569E2D55-7681-4225-BC20-41CB793F6101}" type="presParOf" srcId="{94992B2F-F60C-45A4-B4BE-456591147F5F}" destId="{4FF1DE2B-0B3E-49D7-A58C-202CB087A584}" srcOrd="2" destOrd="0" presId="urn:microsoft.com/office/officeart/2005/8/layout/radial6"/>
    <dgm:cxn modelId="{E7CA0E8A-2AF8-4F9C-BF2A-4501F0CDECAF}" type="presParOf" srcId="{94992B2F-F60C-45A4-B4BE-456591147F5F}" destId="{B6DF1223-DD37-4DC0-8018-7EA0E9B6582A}" srcOrd="3" destOrd="0" presId="urn:microsoft.com/office/officeart/2005/8/layout/radial6"/>
    <dgm:cxn modelId="{7079E72A-58FE-439E-A45B-F94DAA57722A}" type="presParOf" srcId="{94992B2F-F60C-45A4-B4BE-456591147F5F}" destId="{4E5074F1-F743-495B-97FC-5512B05A02FF}" srcOrd="4" destOrd="0" presId="urn:microsoft.com/office/officeart/2005/8/layout/radial6"/>
    <dgm:cxn modelId="{246454AC-2E45-4EAD-B1D5-52D14153562A}" type="presParOf" srcId="{94992B2F-F60C-45A4-B4BE-456591147F5F}" destId="{42271ADD-23DF-4A96-9D62-8C75325F92E3}" srcOrd="5" destOrd="0" presId="urn:microsoft.com/office/officeart/2005/8/layout/radial6"/>
    <dgm:cxn modelId="{C2822C24-581F-42B4-98CB-413A133F85E5}" type="presParOf" srcId="{94992B2F-F60C-45A4-B4BE-456591147F5F}" destId="{29782F5B-7A04-4641-9D44-C3AFA8D82569}" srcOrd="6" destOrd="0" presId="urn:microsoft.com/office/officeart/2005/8/layout/radial6"/>
    <dgm:cxn modelId="{F2C166C3-ECA2-4F34-BCAD-89EF788B5C88}" type="presParOf" srcId="{94992B2F-F60C-45A4-B4BE-456591147F5F}" destId="{5E050481-180E-460E-9DC7-952A9CD03958}" srcOrd="7" destOrd="0" presId="urn:microsoft.com/office/officeart/2005/8/layout/radial6"/>
    <dgm:cxn modelId="{E358E2A0-B9ED-41D4-9E70-2DEF3453A020}" type="presParOf" srcId="{94992B2F-F60C-45A4-B4BE-456591147F5F}" destId="{0FA407D7-051C-43C8-9EB4-876AD7A9617C}" srcOrd="8" destOrd="0" presId="urn:microsoft.com/office/officeart/2005/8/layout/radial6"/>
    <dgm:cxn modelId="{A95BFD32-4548-40A4-A2B2-FD539E32B80B}" type="presParOf" srcId="{94992B2F-F60C-45A4-B4BE-456591147F5F}" destId="{A10AF703-9D20-4D53-A8AD-5030D771A571}" srcOrd="9" destOrd="0" presId="urn:microsoft.com/office/officeart/2005/8/layout/radial6"/>
    <dgm:cxn modelId="{3AC3795F-4BAC-4023-B2FB-DE61ADFCC86E}" type="presParOf" srcId="{94992B2F-F60C-45A4-B4BE-456591147F5F}" destId="{598912F4-60E4-4C93-895B-672786BAC3F9}" srcOrd="10" destOrd="0" presId="urn:microsoft.com/office/officeart/2005/8/layout/radial6"/>
    <dgm:cxn modelId="{7485672E-2781-4B62-8EA8-82B14E4FDEEC}" type="presParOf" srcId="{94992B2F-F60C-45A4-B4BE-456591147F5F}" destId="{FEC6AB29-889B-48F9-9DBC-B45327F8948E}" srcOrd="11" destOrd="0" presId="urn:microsoft.com/office/officeart/2005/8/layout/radial6"/>
    <dgm:cxn modelId="{4A5E4C2B-24F2-47E4-AEEE-39CB24D9C015}" type="presParOf" srcId="{94992B2F-F60C-45A4-B4BE-456591147F5F}" destId="{D161BC26-BD98-48B3-8A92-2A6892F6238E}" srcOrd="12" destOrd="0" presId="urn:microsoft.com/office/officeart/2005/8/layout/radial6"/>
    <dgm:cxn modelId="{B7438E1C-52E1-485F-B25A-9E9767EC74FF}" type="presParOf" srcId="{94992B2F-F60C-45A4-B4BE-456591147F5F}" destId="{28C3B587-F81B-4A82-B790-005177372113}" srcOrd="13" destOrd="0" presId="urn:microsoft.com/office/officeart/2005/8/layout/radial6"/>
    <dgm:cxn modelId="{63403FE0-E7EE-4894-BB2E-CD4D86243752}" type="presParOf" srcId="{94992B2F-F60C-45A4-B4BE-456591147F5F}" destId="{A9AAAA49-0B3E-4C52-8F77-43A9AAF3197E}" srcOrd="14" destOrd="0" presId="urn:microsoft.com/office/officeart/2005/8/layout/radial6"/>
    <dgm:cxn modelId="{BFE49466-B407-4D05-8B0B-B623B425F369}" type="presParOf" srcId="{94992B2F-F60C-45A4-B4BE-456591147F5F}" destId="{84CBB2F8-018D-4015-BBCD-5D8FCEE5BCD9}" srcOrd="15" destOrd="0" presId="urn:microsoft.com/office/officeart/2005/8/layout/radial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CBB2F8-018D-4015-BBCD-5D8FCEE5BCD9}">
      <dsp:nvSpPr>
        <dsp:cNvPr id="0" name=""/>
        <dsp:cNvSpPr/>
      </dsp:nvSpPr>
      <dsp:spPr>
        <a:xfrm>
          <a:off x="1380138" y="603054"/>
          <a:ext cx="3912744" cy="3912744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1BC26-BD98-48B3-8A92-2A6892F6238E}">
      <dsp:nvSpPr>
        <dsp:cNvPr id="0" name=""/>
        <dsp:cNvSpPr/>
      </dsp:nvSpPr>
      <dsp:spPr>
        <a:xfrm>
          <a:off x="1380138" y="603054"/>
          <a:ext cx="3912744" cy="3912744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AF703-9D20-4D53-A8AD-5030D771A571}">
      <dsp:nvSpPr>
        <dsp:cNvPr id="0" name=""/>
        <dsp:cNvSpPr/>
      </dsp:nvSpPr>
      <dsp:spPr>
        <a:xfrm>
          <a:off x="1380138" y="603054"/>
          <a:ext cx="3912744" cy="3912744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82F5B-7A04-4641-9D44-C3AFA8D82569}">
      <dsp:nvSpPr>
        <dsp:cNvPr id="0" name=""/>
        <dsp:cNvSpPr/>
      </dsp:nvSpPr>
      <dsp:spPr>
        <a:xfrm>
          <a:off x="1380138" y="603054"/>
          <a:ext cx="3912744" cy="3912744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F1223-DD37-4DC0-8018-7EA0E9B6582A}">
      <dsp:nvSpPr>
        <dsp:cNvPr id="0" name=""/>
        <dsp:cNvSpPr/>
      </dsp:nvSpPr>
      <dsp:spPr>
        <a:xfrm>
          <a:off x="1380138" y="603054"/>
          <a:ext cx="3912744" cy="3912744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D4D23-B994-4A69-A934-58D2039345E6}">
      <dsp:nvSpPr>
        <dsp:cNvPr id="0" name=""/>
        <dsp:cNvSpPr/>
      </dsp:nvSpPr>
      <dsp:spPr>
        <a:xfrm>
          <a:off x="2404474" y="1636461"/>
          <a:ext cx="1864071" cy="1845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latin typeface="Comic Sans MS" pitchFamily="66" charset="0"/>
            </a:rPr>
            <a:t>PROGRAMMAZIONE</a:t>
          </a:r>
          <a:endParaRPr lang="it-IT" sz="1000" b="1" kern="1200" dirty="0">
            <a:latin typeface="Comic Sans MS" pitchFamily="66" charset="0"/>
          </a:endParaRPr>
        </a:p>
      </dsp:txBody>
      <dsp:txXfrm>
        <a:off x="2404474" y="1636461"/>
        <a:ext cx="1864071" cy="1845929"/>
      </dsp:txXfrm>
    </dsp:sp>
    <dsp:sp modelId="{311DE559-4B8D-4CCB-84B5-14C9D809240F}">
      <dsp:nvSpPr>
        <dsp:cNvPr id="0" name=""/>
        <dsp:cNvSpPr/>
      </dsp:nvSpPr>
      <dsp:spPr>
        <a:xfrm>
          <a:off x="2561873" y="-76056"/>
          <a:ext cx="1549273" cy="14490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 smtClean="0">
              <a:latin typeface="Comic Sans MS" pitchFamily="66" charset="0"/>
            </a:rPr>
            <a:t>MEDICI IN </a:t>
          </a:r>
          <a:r>
            <a:rPr lang="it-IT" sz="900" b="1" kern="1200" dirty="0" smtClean="0">
              <a:latin typeface="Comic Sans MS" pitchFamily="66" charset="0"/>
            </a:rPr>
            <a:t>GRADUATORIA</a:t>
          </a:r>
          <a:endParaRPr lang="it-IT" sz="900" b="1" kern="1200" dirty="0">
            <a:latin typeface="Comic Sans MS" pitchFamily="66" charset="0"/>
          </a:endParaRPr>
        </a:p>
      </dsp:txBody>
      <dsp:txXfrm>
        <a:off x="2561873" y="-76056"/>
        <a:ext cx="1549273" cy="1449025"/>
      </dsp:txXfrm>
    </dsp:sp>
    <dsp:sp modelId="{4E5074F1-F743-495B-97FC-5512B05A02FF}">
      <dsp:nvSpPr>
        <dsp:cNvPr id="0" name=""/>
        <dsp:cNvSpPr/>
      </dsp:nvSpPr>
      <dsp:spPr>
        <a:xfrm>
          <a:off x="4443285" y="1235494"/>
          <a:ext cx="1421330" cy="14668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latin typeface="Comic Sans MS" pitchFamily="66" charset="0"/>
            </a:rPr>
            <a:t>BORSE </a:t>
          </a:r>
          <a:r>
            <a:rPr lang="it-IT" sz="900" b="1" kern="1200" dirty="0" err="1" smtClean="0">
              <a:latin typeface="Comic Sans MS" pitchFamily="66" charset="0"/>
            </a:rPr>
            <a:t>DI</a:t>
          </a:r>
          <a:r>
            <a:rPr lang="it-IT" sz="900" b="1" kern="1200" dirty="0" smtClean="0">
              <a:latin typeface="Comic Sans MS" pitchFamily="66" charset="0"/>
            </a:rPr>
            <a:t> STUDIO</a:t>
          </a:r>
          <a:endParaRPr lang="it-IT" sz="900" b="1" kern="1200" dirty="0">
            <a:latin typeface="Comic Sans MS" pitchFamily="66" charset="0"/>
          </a:endParaRPr>
        </a:p>
      </dsp:txBody>
      <dsp:txXfrm>
        <a:off x="4443285" y="1235494"/>
        <a:ext cx="1421330" cy="1466819"/>
      </dsp:txXfrm>
    </dsp:sp>
    <dsp:sp modelId="{5E050481-180E-460E-9DC7-952A9CD03958}">
      <dsp:nvSpPr>
        <dsp:cNvPr id="0" name=""/>
        <dsp:cNvSpPr/>
      </dsp:nvSpPr>
      <dsp:spPr>
        <a:xfrm>
          <a:off x="3699427" y="3382283"/>
          <a:ext cx="1520645" cy="14463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latin typeface="Comic Sans MS" pitchFamily="66" charset="0"/>
            </a:rPr>
            <a:t>NUOVI MODELLI ORGANIZZATIVI</a:t>
          </a:r>
          <a:endParaRPr lang="it-IT" sz="900" b="1" kern="1200" dirty="0">
            <a:latin typeface="Comic Sans MS" pitchFamily="66" charset="0"/>
          </a:endParaRPr>
        </a:p>
      </dsp:txBody>
      <dsp:txXfrm>
        <a:off x="3699427" y="3382283"/>
        <a:ext cx="1520645" cy="1446300"/>
      </dsp:txXfrm>
    </dsp:sp>
    <dsp:sp modelId="{598912F4-60E4-4C93-895B-672786BAC3F9}">
      <dsp:nvSpPr>
        <dsp:cNvPr id="0" name=""/>
        <dsp:cNvSpPr/>
      </dsp:nvSpPr>
      <dsp:spPr>
        <a:xfrm>
          <a:off x="1539285" y="3412166"/>
          <a:ext cx="1347969" cy="13865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50" b="1" kern="1200" dirty="0" smtClean="0">
              <a:latin typeface="Comic Sans MS" pitchFamily="66" charset="0"/>
            </a:rPr>
            <a:t>POPOLAZIONE RESIDENTE</a:t>
          </a:r>
          <a:endParaRPr lang="it-IT" sz="950" b="1" kern="1200" dirty="0">
            <a:latin typeface="Comic Sans MS" pitchFamily="66" charset="0"/>
          </a:endParaRPr>
        </a:p>
      </dsp:txBody>
      <dsp:txXfrm>
        <a:off x="1539285" y="3412166"/>
        <a:ext cx="1347969" cy="1386535"/>
      </dsp:txXfrm>
    </dsp:sp>
    <dsp:sp modelId="{28C3B587-F81B-4A82-B790-005177372113}">
      <dsp:nvSpPr>
        <dsp:cNvPr id="0" name=""/>
        <dsp:cNvSpPr/>
      </dsp:nvSpPr>
      <dsp:spPr>
        <a:xfrm>
          <a:off x="795615" y="1243061"/>
          <a:ext cx="1446906" cy="14516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50" b="1" kern="1200" dirty="0" smtClean="0">
              <a:latin typeface="Comic Sans MS" pitchFamily="66" charset="0"/>
            </a:rPr>
            <a:t>PENSIONAMENTI/</a:t>
          </a:r>
        </a:p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50" b="1" kern="1200" dirty="0" smtClean="0">
              <a:latin typeface="Comic Sans MS" pitchFamily="66" charset="0"/>
            </a:rPr>
            <a:t>PIANTE ORGANICHE</a:t>
          </a:r>
          <a:endParaRPr lang="it-IT" sz="850" b="1" kern="1200" dirty="0">
            <a:latin typeface="Comic Sans MS" pitchFamily="66" charset="0"/>
          </a:endParaRPr>
        </a:p>
      </dsp:txBody>
      <dsp:txXfrm>
        <a:off x="795615" y="1243061"/>
        <a:ext cx="1446906" cy="1451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14340" name="Immagine 3" descr="fondale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67544" y="235572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chemeClr val="bg1"/>
                </a:solidFill>
              </a:rPr>
              <a:t>Formazione Specifica in Medicina Generale : </a:t>
            </a:r>
            <a:br>
              <a:rPr lang="it-IT" sz="2400" b="1" i="1" dirty="0" smtClean="0">
                <a:solidFill>
                  <a:schemeClr val="bg1"/>
                </a:solidFill>
              </a:rPr>
            </a:br>
            <a:r>
              <a:rPr lang="it-IT" sz="2400" b="1" i="1" dirty="0" smtClean="0">
                <a:solidFill>
                  <a:schemeClr val="bg1"/>
                </a:solidFill>
              </a:rPr>
              <a:t>Ci siamo anche noi !</a:t>
            </a:r>
            <a:endParaRPr lang="it-IT" sz="2400" b="1" i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56176" y="437195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</a:rPr>
              <a:t>Dott. Antonio Velluto</a:t>
            </a:r>
            <a:endParaRPr lang="it-IT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2409732"/>
            <a:ext cx="6876256" cy="800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64375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6  </a:t>
            </a:r>
            <a:r>
              <a:rPr lang="en-US" sz="1600" b="1" dirty="0" err="1" smtClean="0">
                <a:solidFill>
                  <a:schemeClr val="bg1"/>
                </a:solidFill>
                <a:latin typeface="Comic Sans MS" pitchFamily="66" charset="0"/>
              </a:rPr>
              <a:t>anni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64375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3 </a:t>
            </a:r>
            <a:r>
              <a:rPr lang="en-US" sz="1600" b="1" dirty="0" err="1" smtClean="0">
                <a:solidFill>
                  <a:schemeClr val="bg1"/>
                </a:solidFill>
                <a:latin typeface="Comic Sans MS" pitchFamily="66" charset="0"/>
              </a:rPr>
              <a:t>mesi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643758"/>
            <a:ext cx="1291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6-7 </a:t>
            </a:r>
            <a:r>
              <a:rPr lang="en-US" sz="1600" b="1" dirty="0" err="1" smtClean="0">
                <a:solidFill>
                  <a:schemeClr val="bg1"/>
                </a:solidFill>
                <a:latin typeface="Comic Sans MS" pitchFamily="66" charset="0"/>
              </a:rPr>
              <a:t>mesi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264375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3 </a:t>
            </a:r>
            <a:r>
              <a:rPr lang="en-US" sz="1600" b="1" dirty="0" err="1" smtClean="0">
                <a:solidFill>
                  <a:schemeClr val="bg1"/>
                </a:solidFill>
                <a:latin typeface="Comic Sans MS" pitchFamily="66" charset="0"/>
              </a:rPr>
              <a:t>anni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2643758"/>
            <a:ext cx="1146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1 anno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264375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mic Sans MS" pitchFamily="66" charset="0"/>
              </a:rPr>
              <a:t>da</a:t>
            </a:r>
            <a:r>
              <a:rPr lang="en-US" sz="1600" b="1" dirty="0" smtClean="0">
                <a:solidFill>
                  <a:schemeClr val="bg1"/>
                </a:solidFill>
                <a:latin typeface="Comic Sans MS" pitchFamily="66" charset="0"/>
              </a:rPr>
              <a:t> 1 anno a …?</a:t>
            </a:r>
            <a:endParaRPr lang="en-U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67544" y="1491630"/>
            <a:ext cx="1440160" cy="857250"/>
          </a:xfrm>
          <a:prstGeom prst="wedgeRectCallou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Laurea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475656" y="3219822"/>
            <a:ext cx="1584176" cy="857250"/>
          </a:xfrm>
          <a:prstGeom prst="wedgeRectCallout">
            <a:avLst>
              <a:gd name="adj1" fmla="val -34547"/>
              <a:gd name="adj2" fmla="val -67976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Abilitazione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275856" y="3219822"/>
            <a:ext cx="1905000" cy="857250"/>
          </a:xfrm>
          <a:prstGeom prst="wedgeRectCallout">
            <a:avLst>
              <a:gd name="adj1" fmla="val -17976"/>
              <a:gd name="adj2" fmla="val -68928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Corso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Formazione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Specifica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in MG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364088" y="3219822"/>
            <a:ext cx="1440160" cy="857250"/>
          </a:xfrm>
          <a:prstGeom prst="wedgeRectCallout">
            <a:avLst>
              <a:gd name="adj1" fmla="val -4833"/>
              <a:gd name="adj2" fmla="val -69881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Lavoro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123728" y="1491630"/>
            <a:ext cx="2160240" cy="857250"/>
          </a:xfrm>
          <a:prstGeom prst="wedgeRectCallou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Concorso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accesso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Formazione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in MG 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4427984" y="1491630"/>
            <a:ext cx="1584176" cy="857250"/>
          </a:xfrm>
          <a:prstGeom prst="wedgeRectCallou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Iscrizione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Comic Sans MS" pitchFamily="66" charset="0"/>
              </a:rPr>
              <a:t>Graduatoria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 MG</a:t>
            </a:r>
            <a:endParaRPr lang="en-US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2499742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>
                    <a:lumMod val="95000"/>
                  </a:schemeClr>
                </a:solidFill>
              </a:rPr>
              <a:t>PIU’ </a:t>
            </a:r>
            <a:r>
              <a:rPr lang="it-IT" sz="2800" b="1" dirty="0" err="1" smtClean="0">
                <a:solidFill>
                  <a:schemeClr val="bg1">
                    <a:lumMod val="95000"/>
                  </a:schemeClr>
                </a:solidFill>
              </a:rPr>
              <a:t>DI</a:t>
            </a:r>
            <a:r>
              <a:rPr lang="it-IT" sz="2800" b="1" dirty="0" smtClean="0">
                <a:solidFill>
                  <a:schemeClr val="bg1">
                    <a:lumMod val="95000"/>
                  </a:schemeClr>
                </a:solidFill>
              </a:rPr>
              <a:t> 10 ANNI</a:t>
            </a:r>
            <a:endParaRPr lang="it-IT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itolo 3"/>
          <p:cNvSpPr txBox="1">
            <a:spLocks/>
          </p:cNvSpPr>
          <p:nvPr/>
        </p:nvSpPr>
        <p:spPr>
          <a:xfrm>
            <a:off x="0" y="195486"/>
            <a:ext cx="6876256" cy="648072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b="1" noProof="0" dirty="0" smtClean="0">
                <a:solidFill>
                  <a:srgbClr val="4383D1"/>
                </a:solidFill>
                <a:ea typeface="+mj-ea"/>
                <a:cs typeface="+mj-cs"/>
              </a:rPr>
              <a:t>Percorso</a:t>
            </a:r>
            <a:r>
              <a:rPr lang="it-IT" sz="4400" b="1" noProof="0" dirty="0" smtClean="0">
                <a:solidFill>
                  <a:srgbClr val="4383D1"/>
                </a:solidFill>
                <a:latin typeface="+mj-lt"/>
                <a:ea typeface="+mj-ea"/>
                <a:cs typeface="+mj-cs"/>
              </a:rPr>
              <a:t> Formativo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rgbClr val="4383D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700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/>
          <a:lstStyle/>
          <a:p>
            <a:r>
              <a:rPr lang="it-IT" b="1" dirty="0" smtClean="0">
                <a:solidFill>
                  <a:srgbClr val="4383D1"/>
                </a:solidFill>
              </a:rPr>
              <a:t>Accesso alla professione</a:t>
            </a:r>
            <a:endParaRPr lang="it-IT" b="1" dirty="0">
              <a:solidFill>
                <a:srgbClr val="4383D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03598"/>
            <a:ext cx="6876256" cy="3939902"/>
          </a:xfrm>
        </p:spPr>
        <p:txBody>
          <a:bodyPr/>
          <a:lstStyle/>
          <a:p>
            <a:pPr marL="914400" lvl="1" indent="-514350">
              <a:buNone/>
            </a:pPr>
            <a:r>
              <a:rPr lang="it-IT" b="1" dirty="0" smtClean="0">
                <a:solidFill>
                  <a:srgbClr val="4383D1"/>
                </a:solidFill>
              </a:rPr>
              <a:t>Tempi di accesso alla professione dilatati da 3 fattori:</a:t>
            </a:r>
          </a:p>
          <a:p>
            <a:pPr marL="914400" lvl="1" indent="-514350">
              <a:buAutoNum type="arabicPeriod"/>
            </a:pPr>
            <a:r>
              <a:rPr lang="it-IT" b="1" dirty="0" smtClean="0">
                <a:solidFill>
                  <a:srgbClr val="4383D1"/>
                </a:solidFill>
              </a:rPr>
              <a:t>Procedura concorso di ammissione al corso</a:t>
            </a:r>
          </a:p>
          <a:p>
            <a:pPr marL="914400" lvl="1" indent="-514350">
              <a:buAutoNum type="arabicPeriod"/>
            </a:pPr>
            <a:r>
              <a:rPr lang="it-IT" b="1" dirty="0" smtClean="0">
                <a:solidFill>
                  <a:srgbClr val="4383D1"/>
                </a:solidFill>
              </a:rPr>
              <a:t>Iscrizione in graduatoria regionale</a:t>
            </a:r>
          </a:p>
          <a:p>
            <a:pPr marL="914400" lvl="1" indent="-514350">
              <a:buAutoNum type="arabicPeriod"/>
            </a:pPr>
            <a:r>
              <a:rPr lang="it-IT" b="1" dirty="0" smtClean="0">
                <a:solidFill>
                  <a:srgbClr val="4383D1"/>
                </a:solidFill>
              </a:rPr>
              <a:t>Perdita di un intero anno in caso di gravidanza o malattia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925612"/>
          </a:xfrm>
        </p:spPr>
        <p:txBody>
          <a:bodyPr>
            <a:noAutofit/>
          </a:bodyPr>
          <a:lstStyle/>
          <a:p>
            <a:r>
              <a:rPr lang="it-IT" sz="3800" b="1" dirty="0" smtClean="0">
                <a:solidFill>
                  <a:srgbClr val="4383D1"/>
                </a:solidFill>
              </a:rPr>
              <a:t>Concorso di ammissione al </a:t>
            </a:r>
            <a:r>
              <a:rPr lang="it-IT" sz="3800" b="1" dirty="0" smtClean="0">
                <a:solidFill>
                  <a:srgbClr val="4383D1"/>
                </a:solidFill>
              </a:rPr>
              <a:t>CFSMG</a:t>
            </a:r>
            <a:endParaRPr lang="it-IT" sz="3800" b="1" dirty="0">
              <a:solidFill>
                <a:srgbClr val="4383D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536" y="1419625"/>
          <a:ext cx="6096000" cy="32403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0"/>
                <a:gridCol w="3048000"/>
              </a:tblGrid>
              <a:tr h="6103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ESAME INGRESSO </a:t>
                      </a:r>
                      <a:r>
                        <a:rPr lang="it-IT" sz="1500" dirty="0" smtClean="0"/>
                        <a:t>CFSMG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Tipo di prova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Quiz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Numero domande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100 </a:t>
                      </a:r>
                      <a:r>
                        <a:rPr lang="it-IT" sz="1500" dirty="0" smtClean="0"/>
                        <a:t>(no </a:t>
                      </a:r>
                      <a:r>
                        <a:rPr lang="it-IT" sz="1500" dirty="0"/>
                        <a:t>database pubblico)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Punteggio massimo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100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Punteggio minimo idoneità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 smtClean="0"/>
                        <a:t>60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/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Periodo iscrizione concorso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500" dirty="0" smtClean="0"/>
                        <a:t>Aprile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Periodo concorso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500" dirty="0" smtClean="0"/>
                        <a:t>Settembre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</a:tr>
              <a:tr h="37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/>
                        <a:t>Inizio corso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500" dirty="0" smtClean="0"/>
                        <a:t>Dicembre</a:t>
                      </a:r>
                      <a:endParaRPr lang="it-IT" sz="1500" b="1" dirty="0">
                        <a:solidFill>
                          <a:srgbClr val="FF66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83922" marR="83922" marT="31471" marB="31471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139708" y="773186"/>
            <a:ext cx="2215662" cy="47982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DICEMBRE 2013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139708" y="2079247"/>
            <a:ext cx="2398542" cy="148132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1° anno di corso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2° anno di corso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3° anno di corso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Neodiplomati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23" name="Segnaposto contenuto 4"/>
          <p:cNvSpPr>
            <a:spLocks noGrp="1"/>
          </p:cNvSpPr>
          <p:nvPr>
            <p:ph type="body" sz="quarter" idx="3"/>
          </p:nvPr>
        </p:nvSpPr>
        <p:spPr>
          <a:xfrm>
            <a:off x="6372200" y="2031690"/>
            <a:ext cx="1102578" cy="35849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smtClean="0">
                <a:solidFill>
                  <a:schemeClr val="tx2"/>
                </a:solidFill>
              </a:rPr>
              <a:t>2013)</a:t>
            </a:r>
          </a:p>
        </p:txBody>
      </p:sp>
      <p:sp>
        <p:nvSpPr>
          <p:cNvPr id="16" name="Segnaposto contenuto 4"/>
          <p:cNvSpPr>
            <a:spLocks noGrp="1"/>
          </p:cNvSpPr>
          <p:nvPr>
            <p:ph sz="quarter" idx="4"/>
          </p:nvPr>
        </p:nvSpPr>
        <p:spPr>
          <a:xfrm>
            <a:off x="4446621" y="2051235"/>
            <a:ext cx="2286486" cy="148132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Neodiplomato 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Rossi                    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Bianchi                </a:t>
            </a:r>
          </a:p>
          <a:p>
            <a:pPr marL="457200" indent="-457200">
              <a:buNone/>
            </a:pPr>
            <a:r>
              <a:rPr lang="it-IT" dirty="0" smtClean="0">
                <a:solidFill>
                  <a:schemeClr val="tx2"/>
                </a:solidFill>
              </a:rPr>
              <a:t>Verdi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21" name="Segnaposto contenuto 4"/>
          <p:cNvSpPr>
            <a:spLocks noGrp="1"/>
          </p:cNvSpPr>
          <p:nvPr>
            <p:ph sz="half" idx="4294967295"/>
          </p:nvPr>
        </p:nvSpPr>
        <p:spPr>
          <a:xfrm>
            <a:off x="8040688" y="2051447"/>
            <a:ext cx="1103312" cy="148113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it-IT" dirty="0" err="1" smtClean="0">
                <a:solidFill>
                  <a:schemeClr val="tx2"/>
                </a:solidFill>
              </a:rPr>
              <a:t>pt</a:t>
            </a:r>
            <a:r>
              <a:rPr lang="it-IT" dirty="0" smtClean="0">
                <a:solidFill>
                  <a:schemeClr val="tx2"/>
                </a:solidFill>
              </a:rPr>
              <a:t> 7,2</a:t>
            </a:r>
          </a:p>
          <a:p>
            <a:pPr marL="457200" indent="-457200">
              <a:buNone/>
            </a:pPr>
            <a:r>
              <a:rPr lang="it-IT" dirty="0" err="1" smtClean="0">
                <a:solidFill>
                  <a:schemeClr val="tx2"/>
                </a:solidFill>
              </a:rPr>
              <a:t>pt</a:t>
            </a:r>
            <a:r>
              <a:rPr lang="it-IT" dirty="0" smtClean="0">
                <a:solidFill>
                  <a:schemeClr val="tx2"/>
                </a:solidFill>
              </a:rPr>
              <a:t> 8</a:t>
            </a:r>
          </a:p>
          <a:p>
            <a:pPr marL="457200" indent="-457200">
              <a:buNone/>
            </a:pPr>
            <a:r>
              <a:rPr lang="it-IT" dirty="0" err="1" smtClean="0">
                <a:solidFill>
                  <a:schemeClr val="tx2"/>
                </a:solidFill>
              </a:rPr>
              <a:t>pt</a:t>
            </a:r>
            <a:r>
              <a:rPr lang="it-IT" dirty="0" smtClean="0">
                <a:solidFill>
                  <a:schemeClr val="tx2"/>
                </a:solidFill>
              </a:rPr>
              <a:t> 9</a:t>
            </a:r>
          </a:p>
          <a:p>
            <a:pPr marL="457200" indent="-457200">
              <a:buNone/>
            </a:pPr>
            <a:r>
              <a:rPr lang="it-IT" dirty="0" err="1" smtClean="0">
                <a:solidFill>
                  <a:schemeClr val="tx2"/>
                </a:solidFill>
              </a:rPr>
              <a:t>pt</a:t>
            </a:r>
            <a:r>
              <a:rPr lang="it-IT" dirty="0" smtClean="0">
                <a:solidFill>
                  <a:schemeClr val="tx2"/>
                </a:solidFill>
              </a:rPr>
              <a:t> 9,2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Segnaposto testo 3"/>
          <p:cNvSpPr txBox="1">
            <a:spLocks/>
          </p:cNvSpPr>
          <p:nvPr/>
        </p:nvSpPr>
        <p:spPr>
          <a:xfrm>
            <a:off x="2390828" y="773186"/>
            <a:ext cx="2215662" cy="4798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2400" b="1" dirty="0" smtClean="0">
                <a:solidFill>
                  <a:schemeClr val="tx2"/>
                </a:solidFill>
              </a:rPr>
              <a:t>GENNAIO 2014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55370" y="1253008"/>
            <a:ext cx="194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ISCRIZIONE GRADUATORIA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4" name="Segnaposto testo 3"/>
          <p:cNvSpPr txBox="1">
            <a:spLocks/>
          </p:cNvSpPr>
          <p:nvPr/>
        </p:nvSpPr>
        <p:spPr>
          <a:xfrm>
            <a:off x="5317914" y="773186"/>
            <a:ext cx="2215662" cy="4798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2400" b="1" dirty="0" smtClean="0">
                <a:solidFill>
                  <a:schemeClr val="tx2"/>
                </a:solidFill>
              </a:rPr>
              <a:t>2015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06994" y="1253008"/>
            <a:ext cx="194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CORSO </a:t>
            </a:r>
            <a:r>
              <a:rPr lang="it-IT" dirty="0" err="1" smtClean="0">
                <a:solidFill>
                  <a:schemeClr val="tx2"/>
                </a:solidFill>
              </a:rPr>
              <a:t>DI</a:t>
            </a:r>
            <a:r>
              <a:rPr lang="it-IT" dirty="0" smtClean="0">
                <a:solidFill>
                  <a:schemeClr val="tx2"/>
                </a:solidFill>
              </a:rPr>
              <a:t> FORMAZIONE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317914" y="1253008"/>
            <a:ext cx="194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PUBBLICAZIONE GRADUATORIA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65003" y="3017356"/>
            <a:ext cx="2032539" cy="543213"/>
          </a:xfrm>
          <a:prstGeom prst="ellipse">
            <a:avLst/>
          </a:prstGeom>
          <a:solidFill>
            <a:srgbClr val="4F81BD">
              <a:alpha val="0"/>
            </a:srgbClr>
          </a:solidFill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sp>
        <p:nvSpPr>
          <p:cNvPr id="22" name="Freccia a destra 17"/>
          <p:cNvSpPr/>
          <p:nvPr/>
        </p:nvSpPr>
        <p:spPr>
          <a:xfrm rot="19500468">
            <a:off x="2149015" y="2536392"/>
            <a:ext cx="2319512" cy="363474"/>
          </a:xfrm>
          <a:prstGeom prst="rightArrow">
            <a:avLst>
              <a:gd name="adj1" fmla="val 46661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446622" y="2051235"/>
            <a:ext cx="4697379" cy="371707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reccia destra 1"/>
          <p:cNvSpPr/>
          <p:nvPr/>
        </p:nvSpPr>
        <p:spPr>
          <a:xfrm>
            <a:off x="139708" y="658256"/>
            <a:ext cx="8451030" cy="1317594"/>
          </a:xfrm>
          <a:prstGeom prst="rightArrow">
            <a:avLst>
              <a:gd name="adj1" fmla="val 61105"/>
              <a:gd name="adj2" fmla="val 50000"/>
            </a:avLst>
          </a:prstGeom>
          <a:gradFill>
            <a:gsLst>
              <a:gs pos="0">
                <a:schemeClr val="accent3">
                  <a:lumMod val="40000"/>
                  <a:lumOff val="60000"/>
                  <a:alpha val="13000"/>
                </a:schemeClr>
              </a:gs>
              <a:gs pos="100000">
                <a:schemeClr val="accent3">
                  <a:lumMod val="60000"/>
                  <a:lumOff val="40000"/>
                  <a:alpha val="21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4383D1"/>
                </a:solidFill>
              </a:rPr>
              <a:t>Iscrizione in Graduatoria Regionale</a:t>
            </a:r>
            <a:endParaRPr lang="it-IT" b="1" dirty="0">
              <a:solidFill>
                <a:srgbClr val="4383D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/>
        </p:nvGraphicFramePr>
        <p:xfrm>
          <a:off x="0" y="195486"/>
          <a:ext cx="66602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60516160"/>
              </p:ext>
            </p:extLst>
          </p:nvPr>
        </p:nvGraphicFramePr>
        <p:xfrm>
          <a:off x="179512" y="123478"/>
          <a:ext cx="7596336" cy="502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/>
          <a:lstStyle/>
          <a:p>
            <a:r>
              <a:rPr lang="it-IT" b="1" dirty="0" smtClean="0">
                <a:solidFill>
                  <a:srgbClr val="4383D1"/>
                </a:solidFill>
                <a:effectLst>
                  <a:outerShdw blurRad="12700" dist="114300" dir="2700000" algn="tl" rotWithShape="0">
                    <a:schemeClr val="bg1">
                      <a:alpha val="43000"/>
                    </a:schemeClr>
                  </a:outerShdw>
                </a:effectLst>
              </a:rPr>
              <a:t>Come intervenire ?</a:t>
            </a:r>
            <a:endParaRPr lang="it-IT" b="1" dirty="0">
              <a:solidFill>
                <a:srgbClr val="4383D1"/>
              </a:solidFill>
              <a:effectLst>
                <a:outerShdw blurRad="12700" dist="1143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00150"/>
            <a:ext cx="6696744" cy="3943350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rgbClr val="C9399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3000"/>
                    </a:schemeClr>
                  </a:outerShdw>
                </a:effectLst>
              </a:rPr>
              <a:t>professionalizzare</a:t>
            </a:r>
            <a:r>
              <a:rPr lang="it-IT" b="1" dirty="0" smtClean="0">
                <a:solidFill>
                  <a:srgbClr val="FF00FF"/>
                </a:solidFill>
              </a:rPr>
              <a:t> </a:t>
            </a:r>
            <a:r>
              <a:rPr lang="it-IT" b="1" dirty="0" smtClean="0">
                <a:solidFill>
                  <a:srgbClr val="4383D1"/>
                </a:solidFill>
              </a:rPr>
              <a:t>maggiormente il corso? </a:t>
            </a:r>
            <a:r>
              <a:rPr lang="it-IT" sz="3000" b="1" dirty="0" smtClean="0">
                <a:solidFill>
                  <a:srgbClr val="4383D1"/>
                </a:solidFill>
              </a:rPr>
              <a:t>(</a:t>
            </a:r>
            <a:r>
              <a:rPr lang="it-IT" sz="3000" b="1" dirty="0" err="1">
                <a:solidFill>
                  <a:srgbClr val="4383D1"/>
                </a:solidFill>
              </a:rPr>
              <a:t>territorializzazione</a:t>
            </a:r>
            <a:r>
              <a:rPr lang="it-IT" sz="3000" b="1" dirty="0">
                <a:solidFill>
                  <a:srgbClr val="4383D1"/>
                </a:solidFill>
              </a:rPr>
              <a:t>, attività integrative professionalizzanti)</a:t>
            </a:r>
          </a:p>
          <a:p>
            <a:endParaRPr lang="it-IT" b="1" dirty="0" smtClean="0">
              <a:solidFill>
                <a:srgbClr val="376092"/>
              </a:solidFill>
            </a:endParaRPr>
          </a:p>
          <a:p>
            <a:r>
              <a:rPr lang="it-IT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uniformare</a:t>
            </a:r>
            <a:r>
              <a:rPr lang="it-IT" b="1" dirty="0" smtClean="0">
                <a:solidFill>
                  <a:srgbClr val="558ED5"/>
                </a:solidFill>
              </a:rPr>
              <a:t> </a:t>
            </a:r>
            <a:r>
              <a:rPr lang="it-IT" b="1" dirty="0" smtClean="0">
                <a:solidFill>
                  <a:srgbClr val="4383D1"/>
                </a:solidFill>
              </a:rPr>
              <a:t>in tutte le regioni gli standard formativi?</a:t>
            </a:r>
            <a:r>
              <a:rPr lang="it-IT" b="1" dirty="0">
                <a:solidFill>
                  <a:srgbClr val="4383D1"/>
                </a:solidFill>
              </a:rPr>
              <a:t> </a:t>
            </a:r>
            <a:r>
              <a:rPr lang="it-IT" sz="3000" b="1" dirty="0" smtClean="0">
                <a:solidFill>
                  <a:srgbClr val="4383D1"/>
                </a:solidFill>
              </a:rPr>
              <a:t>(core </a:t>
            </a:r>
            <a:r>
              <a:rPr lang="it-IT" sz="3000" b="1" dirty="0">
                <a:solidFill>
                  <a:srgbClr val="4383D1"/>
                </a:solidFill>
              </a:rPr>
              <a:t>curriculum nazionale, introduzione dei </a:t>
            </a:r>
            <a:r>
              <a:rPr lang="it-IT" sz="3000" b="1" dirty="0" smtClean="0">
                <a:solidFill>
                  <a:srgbClr val="4383D1"/>
                </a:solidFill>
              </a:rPr>
              <a:t>CF)</a:t>
            </a:r>
            <a:endParaRPr lang="it-IT" sz="3000" b="1" dirty="0">
              <a:solidFill>
                <a:srgbClr val="4383D1"/>
              </a:solidFill>
            </a:endParaRPr>
          </a:p>
          <a:p>
            <a:endParaRPr lang="it-IT" b="1" dirty="0" smtClean="0">
              <a:solidFill>
                <a:srgbClr val="376092"/>
              </a:solidFill>
            </a:endParaRPr>
          </a:p>
          <a:p>
            <a:r>
              <a:rPr lang="it-IT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ridurre</a:t>
            </a:r>
            <a:r>
              <a:rPr lang="it-IT" b="1" dirty="0" smtClean="0">
                <a:solidFill>
                  <a:srgbClr val="376092"/>
                </a:solidFill>
              </a:rPr>
              <a:t> </a:t>
            </a:r>
            <a:r>
              <a:rPr lang="it-IT" b="1" dirty="0" smtClean="0">
                <a:solidFill>
                  <a:srgbClr val="4383D1"/>
                </a:solidFill>
              </a:rPr>
              <a:t>i tempi morti? </a:t>
            </a:r>
            <a:r>
              <a:rPr lang="it-IT" sz="2800" b="1" dirty="0">
                <a:solidFill>
                  <a:srgbClr val="4383D1"/>
                </a:solidFill>
              </a:rPr>
              <a:t>(</a:t>
            </a:r>
            <a:r>
              <a:rPr lang="it-IT" sz="2800" b="1" dirty="0" err="1">
                <a:solidFill>
                  <a:srgbClr val="4383D1"/>
                </a:solidFill>
              </a:rPr>
              <a:t>pre</a:t>
            </a:r>
            <a:r>
              <a:rPr lang="it-IT" sz="2800" b="1" dirty="0">
                <a:solidFill>
                  <a:srgbClr val="4383D1"/>
                </a:solidFill>
              </a:rPr>
              <a:t>-post corso, gravidanza)</a:t>
            </a:r>
          </a:p>
          <a:p>
            <a:endParaRPr lang="it-IT" b="1" dirty="0" smtClean="0">
              <a:solidFill>
                <a:srgbClr val="376092"/>
              </a:solidFill>
            </a:endParaRPr>
          </a:p>
          <a:p>
            <a:r>
              <a:rPr lang="it-IT" b="1" dirty="0">
                <a:solidFill>
                  <a:srgbClr val="FC9D0D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a</a:t>
            </a:r>
            <a:r>
              <a:rPr lang="it-IT" b="1" dirty="0" smtClean="0">
                <a:solidFill>
                  <a:srgbClr val="FC9D0D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ssicurare l’accesso </a:t>
            </a:r>
            <a:r>
              <a:rPr lang="it-IT" b="1" dirty="0" smtClean="0">
                <a:solidFill>
                  <a:srgbClr val="4383D1"/>
                </a:solidFill>
              </a:rPr>
              <a:t>alla Professione a chi sceglie di formarsi in MG?</a:t>
            </a:r>
            <a:r>
              <a:rPr lang="it-IT" b="1" dirty="0">
                <a:solidFill>
                  <a:srgbClr val="4383D1"/>
                </a:solidFill>
              </a:rPr>
              <a:t> </a:t>
            </a:r>
            <a:r>
              <a:rPr lang="it-IT" sz="2800" b="1" dirty="0">
                <a:solidFill>
                  <a:srgbClr val="4383D1"/>
                </a:solidFill>
              </a:rPr>
              <a:t>(</a:t>
            </a:r>
            <a:r>
              <a:rPr lang="it-IT" sz="2800" b="1" dirty="0" err="1">
                <a:solidFill>
                  <a:srgbClr val="4383D1"/>
                </a:solidFill>
              </a:rPr>
              <a:t>signature</a:t>
            </a:r>
            <a:r>
              <a:rPr lang="it-IT" sz="2800" b="1" dirty="0">
                <a:solidFill>
                  <a:srgbClr val="4383D1"/>
                </a:solidFill>
              </a:rPr>
              <a:t> </a:t>
            </a:r>
            <a:r>
              <a:rPr lang="it-IT" sz="2800" b="1" dirty="0" err="1">
                <a:solidFill>
                  <a:srgbClr val="4383D1"/>
                </a:solidFill>
              </a:rPr>
              <a:t>day</a:t>
            </a:r>
            <a:r>
              <a:rPr lang="it-IT" sz="2800" b="1" dirty="0">
                <a:solidFill>
                  <a:srgbClr val="4383D1"/>
                </a:solidFill>
              </a:rPr>
              <a:t>, distribuzione e aumento borse)</a:t>
            </a:r>
            <a:endParaRPr lang="it-IT" sz="2800" b="1" dirty="0" smtClean="0">
              <a:solidFill>
                <a:srgbClr val="4383D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9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 smtClean="0">
                <a:solidFill>
                  <a:srgbClr val="4383D1"/>
                </a:solidFill>
              </a:rPr>
              <a:t>Aree critiche</a:t>
            </a:r>
            <a:endParaRPr lang="it-IT" b="1" dirty="0">
              <a:solidFill>
                <a:srgbClr val="4383D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7504" y="1200150"/>
            <a:ext cx="6696744" cy="3747863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Triennio Formativo</a:t>
            </a:r>
          </a:p>
          <a:p>
            <a:pPr>
              <a:lnSpc>
                <a:spcPct val="25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Tempi di accesso alla professione </a:t>
            </a:r>
          </a:p>
          <a:p>
            <a:pPr>
              <a:lnSpc>
                <a:spcPct val="25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Programmazione fabbisogni</a:t>
            </a:r>
            <a:br>
              <a:rPr lang="it-IT" sz="2400" b="1" dirty="0" smtClean="0">
                <a:solidFill>
                  <a:srgbClr val="4383D1"/>
                </a:solidFill>
              </a:rPr>
            </a:br>
            <a:endParaRPr lang="it-IT" sz="2400" b="1" dirty="0">
              <a:solidFill>
                <a:srgbClr val="4383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 smtClean="0">
                <a:solidFill>
                  <a:srgbClr val="4383D1"/>
                </a:solidFill>
              </a:rPr>
              <a:t>Triennio Formativo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7614"/>
            <a:ext cx="6696744" cy="29917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4383D1"/>
                </a:solidFill>
              </a:rPr>
              <a:t>Organizzazione della didattica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4383D1"/>
                </a:solidFill>
              </a:rPr>
              <a:t>Retribuzione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4383D1"/>
                </a:solidFill>
              </a:rPr>
              <a:t>Tutela diritti   </a:t>
            </a:r>
            <a:r>
              <a:rPr lang="it-IT" sz="2800" b="1" dirty="0" smtClean="0">
                <a:solidFill>
                  <a:srgbClr val="4383D1"/>
                </a:solidFill>
              </a:rPr>
              <a:t> </a:t>
            </a:r>
            <a:r>
              <a:rPr lang="it-IT" sz="2800" b="1" dirty="0" smtClean="0">
                <a:solidFill>
                  <a:srgbClr val="4383D1"/>
                </a:solidFill>
              </a:rPr>
              <a:t/>
            </a:r>
            <a:br>
              <a:rPr lang="it-IT" sz="2800" b="1" dirty="0" smtClean="0">
                <a:solidFill>
                  <a:srgbClr val="4383D1"/>
                </a:solidFill>
              </a:rPr>
            </a:br>
            <a:endParaRPr lang="it-IT" sz="2800" b="1" dirty="0">
              <a:solidFill>
                <a:srgbClr val="4383D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300379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alibri" pitchFamily="34" charset="0"/>
              <a:buChar char="‐"/>
            </a:pPr>
            <a:r>
              <a:rPr lang="it-IT" dirty="0" smtClean="0">
                <a:solidFill>
                  <a:srgbClr val="4383D1"/>
                </a:solidFill>
              </a:rPr>
              <a:t> Gravidanza</a:t>
            </a:r>
            <a:br>
              <a:rPr lang="it-IT" dirty="0" smtClean="0">
                <a:solidFill>
                  <a:srgbClr val="4383D1"/>
                </a:solidFill>
              </a:rPr>
            </a:br>
            <a:r>
              <a:rPr lang="it-IT" dirty="0" smtClean="0">
                <a:solidFill>
                  <a:srgbClr val="4383D1"/>
                </a:solidFill>
              </a:rPr>
              <a:t>- Polizza RCP</a:t>
            </a:r>
            <a:endParaRPr lang="it-IT" dirty="0">
              <a:solidFill>
                <a:srgbClr val="4383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0" y="195486"/>
            <a:ext cx="6876256" cy="91756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000" b="1" dirty="0" smtClean="0">
                <a:solidFill>
                  <a:srgbClr val="4383D1"/>
                </a:solidFill>
              </a:rPr>
              <a:t>Organizzazione della didattica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107504" y="1419622"/>
            <a:ext cx="6696744" cy="3394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sz="2400" dirty="0" smtClean="0"/>
              <a:t>    </a:t>
            </a:r>
            <a:r>
              <a:rPr lang="it-IT" sz="2400" b="1" dirty="0" smtClean="0">
                <a:solidFill>
                  <a:srgbClr val="4383D1"/>
                </a:solidFill>
              </a:rPr>
              <a:t>Art 26.1 :  Il corso di formazione specifica in medicina generale si articola in  attività didattiche pratiche e attività didattiche teoriche (…)</a:t>
            </a:r>
            <a:br>
              <a:rPr lang="it-IT" sz="2400" b="1" dirty="0" smtClean="0">
                <a:solidFill>
                  <a:srgbClr val="4383D1"/>
                </a:solidFill>
              </a:rPr>
            </a:br>
            <a:r>
              <a:rPr lang="it-IT" sz="2400" b="1" dirty="0" smtClean="0">
                <a:solidFill>
                  <a:srgbClr val="4383D1"/>
                </a:solidFill>
              </a:rPr>
              <a:t>La formazione prevede un totale </a:t>
            </a:r>
            <a:r>
              <a:rPr lang="it-IT" sz="2400" b="1" dirty="0" smtClean="0">
                <a:solidFill>
                  <a:schemeClr val="accent6"/>
                </a:solidFill>
              </a:rPr>
              <a:t>di almeno 4800 ore, di cui 2/3 rivolti  all'attività formativa di natura pratica.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solidFill>
                  <a:srgbClr val="4383D1"/>
                </a:solidFill>
              </a:rPr>
              <a:t>(</a:t>
            </a:r>
            <a:r>
              <a:rPr lang="it-IT" sz="2400" dirty="0" err="1" smtClean="0">
                <a:solidFill>
                  <a:srgbClr val="4383D1"/>
                </a:solidFill>
              </a:rPr>
              <a:t>D.Lgs</a:t>
            </a:r>
            <a:r>
              <a:rPr lang="it-IT" sz="2400" dirty="0" smtClean="0">
                <a:solidFill>
                  <a:srgbClr val="4383D1"/>
                </a:solidFill>
              </a:rPr>
              <a:t> 368 del 17 agosto 1999 e </a:t>
            </a:r>
            <a:r>
              <a:rPr lang="it-IT" sz="2400" dirty="0" err="1" smtClean="0">
                <a:solidFill>
                  <a:srgbClr val="4383D1"/>
                </a:solidFill>
              </a:rPr>
              <a:t>sm</a:t>
            </a:r>
            <a:r>
              <a:rPr lang="it-IT" sz="2400" dirty="0" smtClean="0">
                <a:solidFill>
                  <a:srgbClr val="4383D1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000" b="1" dirty="0" smtClean="0">
                <a:solidFill>
                  <a:srgbClr val="4383D1"/>
                </a:solidFill>
              </a:rPr>
              <a:t>Organizzazione della didattica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0" y="1168004"/>
            <a:ext cx="6876256" cy="39754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2000" b="1" dirty="0" smtClean="0">
                <a:solidFill>
                  <a:srgbClr val="4383D1"/>
                </a:solidFill>
              </a:rPr>
              <a:t>      Art. 13.      Principi generali per l'organizzazione dei programmi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4383D1"/>
                </a:solidFill>
              </a:rPr>
              <a:t>       Rinvio </a:t>
            </a:r>
            <a:br>
              <a:rPr lang="it-IT" sz="2000" b="1" dirty="0" smtClean="0">
                <a:solidFill>
                  <a:srgbClr val="4383D1"/>
                </a:solidFill>
              </a:rPr>
            </a:br>
            <a:r>
              <a:rPr lang="it-IT" sz="2000" b="1" dirty="0" smtClean="0">
                <a:solidFill>
                  <a:srgbClr val="4383D1"/>
                </a:solidFill>
              </a:rPr>
              <a:t>1.  Per  tutto  quel  che  concerne l'articolazione degli obiettivi didattici,  le  metodologie  di  insegnamento  -  apprendimento  ed i programmi delle attività teoriche e pratiche del corso di formazione specifica  in  medicina generale, ai sensi dell'art. 26, comma 1, del decreto   legislativo  n.  368  del  17  agosto  1999,  e  successive modificazioni  ed integrazioni, si fa rinvio ad un successivo decreto del Ministero della salute, d'intesa con la Conferenza per i rapporti permanenti  tra lo Stato, le regioni e le province autonome di Trento e  Bolzano, da adottare sentito il Consiglio Superiore di </a:t>
            </a:r>
            <a:r>
              <a:rPr lang="it-IT" sz="2000" b="1" dirty="0" err="1" smtClean="0">
                <a:solidFill>
                  <a:srgbClr val="4383D1"/>
                </a:solidFill>
              </a:rPr>
              <a:t>Sanita'</a:t>
            </a:r>
            <a:r>
              <a:rPr lang="it-IT" sz="2000" b="1" dirty="0" smtClean="0">
                <a:solidFill>
                  <a:srgbClr val="4383D1"/>
                </a:solidFill>
              </a:rPr>
              <a:t>,la Federazione  nazionale  degli  ordini  dei  medici</a:t>
            </a:r>
            <a:br>
              <a:rPr lang="it-IT" sz="2000" b="1" dirty="0" smtClean="0">
                <a:solidFill>
                  <a:srgbClr val="4383D1"/>
                </a:solidFill>
              </a:rPr>
            </a:br>
            <a:r>
              <a:rPr lang="it-IT" sz="2000" b="1" dirty="0" smtClean="0">
                <a:solidFill>
                  <a:srgbClr val="4383D1"/>
                </a:solidFill>
              </a:rPr>
              <a:t>chirurghi e degli odontoiatri.</a:t>
            </a:r>
            <a:br>
              <a:rPr lang="it-IT" sz="2000" b="1" dirty="0" smtClean="0">
                <a:solidFill>
                  <a:srgbClr val="4383D1"/>
                </a:solidFill>
              </a:rPr>
            </a:br>
            <a:r>
              <a:rPr lang="it-IT" sz="2000" b="1" dirty="0" smtClean="0">
                <a:solidFill>
                  <a:srgbClr val="4383D1"/>
                </a:solidFill>
              </a:rPr>
              <a:t/>
            </a:r>
            <a:br>
              <a:rPr lang="it-IT" sz="2000" b="1" dirty="0" smtClean="0">
                <a:solidFill>
                  <a:srgbClr val="4383D1"/>
                </a:solidFill>
              </a:rPr>
            </a:br>
            <a:r>
              <a:rPr lang="it-IT" sz="1400" b="1" dirty="0" smtClean="0">
                <a:solidFill>
                  <a:srgbClr val="4383D1"/>
                </a:solidFill>
              </a:rPr>
              <a:t>DECRETO MS  7 marzo 2006  </a:t>
            </a:r>
            <a:br>
              <a:rPr lang="it-IT" sz="1400" b="1" dirty="0" smtClean="0">
                <a:solidFill>
                  <a:srgbClr val="4383D1"/>
                </a:solidFill>
              </a:rPr>
            </a:br>
            <a:r>
              <a:rPr lang="it-IT" sz="1400" b="1" i="1" dirty="0" smtClean="0">
                <a:solidFill>
                  <a:srgbClr val="4383D1"/>
                </a:solidFill>
              </a:rPr>
              <a:t>Principi  fondamentali  per  la  disciplina  unitaria  in  materia di formazione specifica in medicina generale.</a:t>
            </a:r>
            <a:endParaRPr lang="it-IT" sz="1400" b="1" dirty="0" smtClean="0">
              <a:solidFill>
                <a:srgbClr val="4383D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107504" y="1347614"/>
            <a:ext cx="1223962" cy="54054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11560" y="1131590"/>
          <a:ext cx="5616624" cy="373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4347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Area Formativa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Durata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aseline="0" dirty="0" smtClean="0"/>
                        <a:t>Ore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Ore</a:t>
                      </a:r>
                      <a:r>
                        <a:rPr lang="it-IT" sz="1200" baseline="0" dirty="0" smtClean="0"/>
                        <a:t> attività pratica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4347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Medicina Clinica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800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530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4347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Chirurgia Generale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400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Ginecologia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180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Pediatria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530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350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43474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Pronto Soccorso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400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62106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Medicina </a:t>
                      </a:r>
                      <a:r>
                        <a:rPr lang="it-IT" sz="1200" baseline="0" dirty="0" smtClean="0"/>
                        <a:t> dei Servizi e territoriale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800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530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62106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Ambulatorio Medicina</a:t>
                      </a:r>
                      <a:r>
                        <a:rPr lang="it-IT" sz="1200" baseline="0" dirty="0" smtClean="0"/>
                        <a:t> Generale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12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1600</a:t>
                      </a:r>
                      <a:endParaRPr lang="it-IT" sz="12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1070</a:t>
                      </a:r>
                      <a:endParaRPr lang="it-IT" sz="1200" dirty="0"/>
                    </a:p>
                  </a:txBody>
                  <a:tcPr marT="34290" marB="34290" anchor="ctr"/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TOTALE</a:t>
                      </a:r>
                      <a:endParaRPr lang="it-IT" sz="12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36</a:t>
                      </a:r>
                      <a:endParaRPr lang="it-IT" sz="12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4800</a:t>
                      </a:r>
                      <a:endParaRPr lang="it-IT" sz="12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3200</a:t>
                      </a:r>
                      <a:endParaRPr lang="it-IT" sz="1200" b="1" dirty="0"/>
                    </a:p>
                  </a:txBody>
                  <a:tcPr marT="34290" marB="34290" anchor="ctr"/>
                </a:tc>
              </a:tr>
            </a:tbl>
          </a:graphicData>
        </a:graphic>
      </p:graphicFrame>
      <p:sp>
        <p:nvSpPr>
          <p:cNvPr id="4" name="Titolo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000" b="1" dirty="0" smtClean="0">
                <a:solidFill>
                  <a:srgbClr val="4383D1"/>
                </a:solidFill>
              </a:rPr>
              <a:t>Organizzazione della didattica</a:t>
            </a:r>
          </a:p>
        </p:txBody>
      </p:sp>
      <p:sp>
        <p:nvSpPr>
          <p:cNvPr id="6" name="Ovale 5"/>
          <p:cNvSpPr/>
          <p:nvPr/>
        </p:nvSpPr>
        <p:spPr>
          <a:xfrm>
            <a:off x="2339752" y="1563638"/>
            <a:ext cx="792088" cy="1458162"/>
          </a:xfrm>
          <a:prstGeom prst="ellipse">
            <a:avLst/>
          </a:prstGeom>
          <a:solidFill>
            <a:srgbClr val="00B0F0">
              <a:alpha val="0"/>
            </a:srgb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76256" cy="1113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b="1" dirty="0" smtClean="0">
                <a:solidFill>
                  <a:srgbClr val="4383D1"/>
                </a:solidFill>
              </a:rPr>
              <a:t> Il </a:t>
            </a:r>
            <a:r>
              <a:rPr lang="en-US" sz="4000" b="1" dirty="0" err="1" smtClean="0">
                <a:solidFill>
                  <a:srgbClr val="4383D1"/>
                </a:solidFill>
              </a:rPr>
              <a:t>corso</a:t>
            </a:r>
            <a:r>
              <a:rPr lang="en-US" sz="4000" b="1" dirty="0" smtClean="0">
                <a:solidFill>
                  <a:srgbClr val="4383D1"/>
                </a:solidFill>
              </a:rPr>
              <a:t> </a:t>
            </a:r>
            <a:r>
              <a:rPr lang="en-US" sz="4000" b="1" dirty="0" err="1" smtClean="0">
                <a:solidFill>
                  <a:srgbClr val="4383D1"/>
                </a:solidFill>
              </a:rPr>
              <a:t>di</a:t>
            </a:r>
            <a:r>
              <a:rPr lang="en-US" sz="4000" b="1" dirty="0" smtClean="0">
                <a:solidFill>
                  <a:srgbClr val="4383D1"/>
                </a:solidFill>
              </a:rPr>
              <a:t> </a:t>
            </a:r>
            <a:r>
              <a:rPr lang="en-US" sz="4000" b="1" dirty="0" err="1" smtClean="0">
                <a:solidFill>
                  <a:srgbClr val="4383D1"/>
                </a:solidFill>
              </a:rPr>
              <a:t>Formazione</a:t>
            </a:r>
            <a:r>
              <a:rPr lang="en-US" sz="4000" b="1" dirty="0" smtClean="0">
                <a:solidFill>
                  <a:srgbClr val="4383D1"/>
                </a:solidFill>
              </a:rPr>
              <a:t> in MG </a:t>
            </a:r>
            <a:r>
              <a:rPr lang="en-US" sz="4000" b="1" dirty="0" err="1" smtClean="0">
                <a:solidFill>
                  <a:srgbClr val="4383D1"/>
                </a:solidFill>
              </a:rPr>
              <a:t>oggi</a:t>
            </a:r>
            <a:endParaRPr lang="en-US" sz="4000" b="1" dirty="0" smtClean="0">
              <a:solidFill>
                <a:srgbClr val="4383D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9582"/>
            <a:ext cx="6876256" cy="208823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b="1" dirty="0" err="1" smtClean="0">
                <a:solidFill>
                  <a:srgbClr val="4383D1"/>
                </a:solidFill>
              </a:rPr>
              <a:t>Disomogeneità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offerta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formativa</a:t>
            </a:r>
            <a:r>
              <a:rPr lang="en-US" sz="2200" b="1" dirty="0" smtClean="0">
                <a:solidFill>
                  <a:srgbClr val="4383D1"/>
                </a:solidFill>
              </a:rPr>
              <a:t> (</a:t>
            </a:r>
            <a:r>
              <a:rPr lang="en-US" sz="2200" b="1" dirty="0" err="1" smtClean="0">
                <a:solidFill>
                  <a:srgbClr val="4383D1"/>
                </a:solidFill>
              </a:rPr>
              <a:t>organizzazione</a:t>
            </a:r>
            <a:r>
              <a:rPr lang="en-US" sz="2200" b="1" dirty="0" smtClean="0">
                <a:solidFill>
                  <a:srgbClr val="4383D1"/>
                </a:solidFill>
              </a:rPr>
              <a:t>, </a:t>
            </a:r>
            <a:r>
              <a:rPr lang="en-US" sz="2200" b="1" dirty="0" err="1" smtClean="0">
                <a:solidFill>
                  <a:srgbClr val="4383D1"/>
                </a:solidFill>
              </a:rPr>
              <a:t>contenuti</a:t>
            </a:r>
            <a:r>
              <a:rPr lang="en-US" sz="2200" b="1" dirty="0" smtClean="0">
                <a:solidFill>
                  <a:srgbClr val="4383D1"/>
                </a:solidFill>
              </a:rPr>
              <a:t>)</a:t>
            </a:r>
          </a:p>
          <a:p>
            <a:pPr eaLnBrk="1" hangingPunct="1"/>
            <a:r>
              <a:rPr lang="en-US" sz="2200" b="1" dirty="0" err="1" smtClean="0">
                <a:solidFill>
                  <a:srgbClr val="4383D1"/>
                </a:solidFill>
              </a:rPr>
              <a:t>Frequenza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corso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conteggiata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esclusivamente</a:t>
            </a:r>
            <a:r>
              <a:rPr lang="en-US" sz="2200" b="1" dirty="0" smtClean="0">
                <a:solidFill>
                  <a:srgbClr val="4383D1"/>
                </a:solidFill>
              </a:rPr>
              <a:t> in ore</a:t>
            </a:r>
          </a:p>
          <a:p>
            <a:r>
              <a:rPr lang="en-US" sz="2200" b="1" dirty="0" err="1" smtClean="0">
                <a:solidFill>
                  <a:srgbClr val="4383D1"/>
                </a:solidFill>
              </a:rPr>
              <a:t>Fase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ospedaliera</a:t>
            </a:r>
            <a:r>
              <a:rPr lang="en-US" sz="2200" b="1" dirty="0" smtClean="0">
                <a:solidFill>
                  <a:srgbClr val="4383D1"/>
                </a:solidFill>
              </a:rPr>
              <a:t>  </a:t>
            </a:r>
            <a:r>
              <a:rPr lang="en-US" sz="2200" b="1" dirty="0" err="1" smtClean="0">
                <a:solidFill>
                  <a:srgbClr val="4383D1"/>
                </a:solidFill>
              </a:rPr>
              <a:t>di</a:t>
            </a:r>
            <a:r>
              <a:rPr lang="en-US" sz="2200" b="1" dirty="0" smtClean="0">
                <a:solidFill>
                  <a:srgbClr val="4383D1"/>
                </a:solidFill>
              </a:rPr>
              <a:t> 15 </a:t>
            </a:r>
            <a:r>
              <a:rPr lang="en-US" sz="2200" b="1" dirty="0" err="1" smtClean="0">
                <a:solidFill>
                  <a:srgbClr val="4383D1"/>
                </a:solidFill>
              </a:rPr>
              <a:t>mesi</a:t>
            </a:r>
            <a:endParaRPr lang="en-US" sz="2200" b="1" dirty="0" smtClean="0">
              <a:solidFill>
                <a:srgbClr val="4383D1"/>
              </a:solidFill>
            </a:endParaRPr>
          </a:p>
          <a:p>
            <a:pPr eaLnBrk="1" hangingPunct="1"/>
            <a:r>
              <a:rPr lang="en-US" sz="2200" b="1" dirty="0" err="1" smtClean="0">
                <a:solidFill>
                  <a:srgbClr val="4383D1"/>
                </a:solidFill>
              </a:rPr>
              <a:t>Corso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sufficientemente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professionalizzante</a:t>
            </a:r>
            <a:r>
              <a:rPr lang="en-US" sz="2200" b="1" dirty="0" smtClean="0">
                <a:solidFill>
                  <a:srgbClr val="4383D1"/>
                </a:solidFill>
              </a:rPr>
              <a:t>?*</a:t>
            </a:r>
          </a:p>
          <a:p>
            <a:pPr eaLnBrk="1" hangingPunct="1"/>
            <a:r>
              <a:rPr lang="en-US" sz="2200" b="1" dirty="0" err="1" smtClean="0">
                <a:solidFill>
                  <a:srgbClr val="4383D1"/>
                </a:solidFill>
              </a:rPr>
              <a:t>Necessità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di</a:t>
            </a:r>
            <a:r>
              <a:rPr lang="en-US" sz="2200" b="1" dirty="0" smtClean="0">
                <a:solidFill>
                  <a:srgbClr val="4383D1"/>
                </a:solidFill>
              </a:rPr>
              <a:t> aggiornamento a </a:t>
            </a:r>
            <a:r>
              <a:rPr lang="en-US" sz="2200" b="1" dirty="0" err="1" smtClean="0">
                <a:solidFill>
                  <a:srgbClr val="4383D1"/>
                </a:solidFill>
              </a:rPr>
              <a:t>nuovi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modelli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  <a:r>
              <a:rPr lang="en-US" sz="2200" b="1" dirty="0" err="1" smtClean="0">
                <a:solidFill>
                  <a:srgbClr val="4383D1"/>
                </a:solidFill>
              </a:rPr>
              <a:t>organizzativi</a:t>
            </a:r>
            <a:r>
              <a:rPr lang="en-US" sz="2200" b="1" dirty="0" smtClean="0">
                <a:solidFill>
                  <a:srgbClr val="4383D1"/>
                </a:solidFill>
              </a:rPr>
              <a:t> </a:t>
            </a:r>
          </a:p>
          <a:p>
            <a:pPr eaLnBrk="1" hangingPunct="1">
              <a:buNone/>
            </a:pPr>
            <a:endParaRPr lang="en-US" sz="2200" b="1" dirty="0" smtClean="0">
              <a:solidFill>
                <a:srgbClr val="4383D1"/>
              </a:solidFill>
            </a:endParaRPr>
          </a:p>
          <a:p>
            <a:pPr eaLnBrk="1" hangingPunct="1">
              <a:buFontTx/>
              <a:buNone/>
            </a:pPr>
            <a:endParaRPr lang="en-US" sz="2200" b="1" dirty="0" smtClean="0">
              <a:solidFill>
                <a:srgbClr val="4383D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3723879"/>
            <a:ext cx="6876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 smtClean="0">
                <a:solidFill>
                  <a:srgbClr val="4383D1"/>
                </a:solidFill>
              </a:rPr>
              <a:t>*</a:t>
            </a:r>
            <a:r>
              <a:rPr lang="it-IT" sz="1400" i="1" dirty="0" smtClean="0">
                <a:solidFill>
                  <a:srgbClr val="4383D1"/>
                </a:solidFill>
              </a:rPr>
              <a:t>La formazione a tempo pieno, implica la partecipazione alla totalità delle </a:t>
            </a:r>
          </a:p>
          <a:p>
            <a:r>
              <a:rPr lang="it-IT" sz="1400" i="1" dirty="0" smtClean="0">
                <a:solidFill>
                  <a:srgbClr val="4383D1"/>
                </a:solidFill>
              </a:rPr>
              <a:t>attività mediche del servizio nel quale si effettua la formazione, comprese le guardie, in modo che il medico in formazione dedichi a tale formazione pratica e teorica tutta la sua attività professionale per l'intera durata della normale settimana lavorativa e per tutta la durata dell'anno </a:t>
            </a:r>
            <a:r>
              <a:rPr lang="it-IT" sz="1400" dirty="0" smtClean="0">
                <a:solidFill>
                  <a:srgbClr val="4383D1"/>
                </a:solidFill>
              </a:rPr>
              <a:t/>
            </a:r>
            <a:br>
              <a:rPr lang="it-IT" sz="1400" dirty="0" smtClean="0">
                <a:solidFill>
                  <a:srgbClr val="4383D1"/>
                </a:solidFill>
              </a:rPr>
            </a:br>
            <a:r>
              <a:rPr lang="it-IT" sz="1400" dirty="0" smtClean="0">
                <a:solidFill>
                  <a:srgbClr val="4383D1"/>
                </a:solidFill>
              </a:rPr>
              <a:t>(</a:t>
            </a:r>
            <a:r>
              <a:rPr lang="pt-BR" sz="1400" dirty="0" smtClean="0">
                <a:solidFill>
                  <a:srgbClr val="4383D1"/>
                </a:solidFill>
              </a:rPr>
              <a:t>D.Lgs. 17 agosto 1999, n. 368 art.24,comma 3)</a:t>
            </a:r>
            <a:endParaRPr lang="it-IT" sz="1400" dirty="0">
              <a:solidFill>
                <a:srgbClr val="4383D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4383D1"/>
                </a:solidFill>
              </a:rPr>
              <a:t>Attività professionalizzanti</a:t>
            </a:r>
            <a:endParaRPr lang="it-IT" b="1" dirty="0">
              <a:solidFill>
                <a:srgbClr val="4383D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79512" y="1437624"/>
            <a:ext cx="6696744" cy="3705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it-IT" sz="2400" b="1" dirty="0" smtClean="0">
                <a:solidFill>
                  <a:srgbClr val="4383D1"/>
                </a:solidFill>
                <a:latin typeface="+mn-lt"/>
              </a:rPr>
              <a:t>Decreto </a:t>
            </a:r>
            <a:r>
              <a:rPr lang="it-IT" sz="2400" b="1" dirty="0" err="1" smtClean="0">
                <a:solidFill>
                  <a:srgbClr val="4383D1"/>
                </a:solidFill>
                <a:latin typeface="+mn-lt"/>
              </a:rPr>
              <a:t>Balduzzi</a:t>
            </a:r>
            <a:r>
              <a:rPr lang="it-IT" sz="2400" b="1" dirty="0" smtClean="0">
                <a:solidFill>
                  <a:srgbClr val="4383D1"/>
                </a:solidFill>
                <a:latin typeface="+mn-lt"/>
              </a:rPr>
              <a:t> art.1, comma 5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2400" b="1" dirty="0" smtClean="0">
                <a:solidFill>
                  <a:srgbClr val="4383D1"/>
                </a:solidFill>
                <a:latin typeface="+mn-lt"/>
              </a:rPr>
              <a:t>Nell'ambito del patto della salute, senza nuovi o maggiori oneri a carico della finanza pubblica, vengono definite modalità, criteri e procedure per valorizzare, ai fini della formazione specifica in medicina generale, l'attività remunerata svolta dai medici in formazione presso i servizi dell'azienda e della medicina convenzionata. </a:t>
            </a:r>
          </a:p>
          <a:p>
            <a:pPr marL="0" indent="0" algn="just">
              <a:buFont typeface="Arial" pitchFamily="34" charset="0"/>
              <a:buNone/>
            </a:pPr>
            <a:endParaRPr lang="it-IT" sz="2400" b="1" dirty="0" smtClean="0">
              <a:solidFill>
                <a:srgbClr val="4383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5978"/>
            <a:ext cx="6876256" cy="85725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4383D1"/>
                </a:solidFill>
              </a:rPr>
              <a:t>Attività professionalizzanti</a:t>
            </a:r>
            <a:endParaRPr lang="it-IT" b="1" dirty="0">
              <a:solidFill>
                <a:srgbClr val="4383D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31590"/>
            <a:ext cx="6696744" cy="401191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 Compatibili con il corso</a:t>
            </a:r>
          </a:p>
          <a:p>
            <a:pPr marL="0" indent="0">
              <a:lnSpc>
                <a:spcPct val="20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 Integrazione borsa di studio</a:t>
            </a:r>
          </a:p>
          <a:p>
            <a:pPr marL="0" indent="0">
              <a:lnSpc>
                <a:spcPct val="200000"/>
              </a:lnSpc>
            </a:pPr>
            <a:r>
              <a:rPr lang="it-IT" sz="2400" b="1" dirty="0" smtClean="0">
                <a:solidFill>
                  <a:srgbClr val="4383D1"/>
                </a:solidFill>
              </a:rPr>
              <a:t> Valore formativo riconosciuto all’interno del corso</a:t>
            </a:r>
          </a:p>
          <a:p>
            <a:pPr marL="0" indent="0"/>
            <a:r>
              <a:rPr lang="it-IT" sz="2400" b="1" dirty="0" smtClean="0">
                <a:solidFill>
                  <a:srgbClr val="4383D1"/>
                </a:solidFill>
              </a:rPr>
              <a:t> Riduzione abbandoni corso e “fidelizzazione”medici in formazione</a:t>
            </a:r>
          </a:p>
          <a:p>
            <a:pPr>
              <a:lnSpc>
                <a:spcPct val="200000"/>
              </a:lnSpc>
            </a:pPr>
            <a:endParaRPr lang="it-IT" sz="2400" b="1" dirty="0">
              <a:solidFill>
                <a:srgbClr val="4383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549</Words>
  <Application>Microsoft Office PowerPoint</Application>
  <PresentationFormat>Presentazione su schermo (16:9)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Aree critiche</vt:lpstr>
      <vt:lpstr>Triennio Formativo</vt:lpstr>
      <vt:lpstr>Organizzazione della didattica</vt:lpstr>
      <vt:lpstr>Organizzazione della didattica</vt:lpstr>
      <vt:lpstr>Organizzazione della didattica</vt:lpstr>
      <vt:lpstr> Il corso di Formazione in MG oggi</vt:lpstr>
      <vt:lpstr>Attività professionalizzanti</vt:lpstr>
      <vt:lpstr>Attività professionalizzanti</vt:lpstr>
      <vt:lpstr>Diapositiva 10</vt:lpstr>
      <vt:lpstr>Accesso alla professione</vt:lpstr>
      <vt:lpstr>Concorso di ammissione al CFSMG</vt:lpstr>
      <vt:lpstr>Iscrizione in Graduatoria Regionale</vt:lpstr>
      <vt:lpstr>Diapositiva 14</vt:lpstr>
      <vt:lpstr>Diapositiva 15</vt:lpstr>
      <vt:lpstr>Come intervenire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Aree di intervento</dc:title>
  <dc:creator>Anto Ve</dc:creator>
  <cp:lastModifiedBy>Antonio</cp:lastModifiedBy>
  <cp:revision>111</cp:revision>
  <dcterms:created xsi:type="dcterms:W3CDTF">2014-05-15T14:19:35Z</dcterms:created>
  <dcterms:modified xsi:type="dcterms:W3CDTF">2014-06-12T14:35:46Z</dcterms:modified>
</cp:coreProperties>
</file>