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56" r:id="rId2"/>
    <p:sldId id="278" r:id="rId3"/>
    <p:sldId id="259" r:id="rId4"/>
    <p:sldId id="292" r:id="rId5"/>
    <p:sldId id="293" r:id="rId6"/>
    <p:sldId id="294" r:id="rId7"/>
    <p:sldId id="286" r:id="rId8"/>
    <p:sldId id="265" r:id="rId9"/>
    <p:sldId id="257" r:id="rId10"/>
    <p:sldId id="305" r:id="rId11"/>
    <p:sldId id="307" r:id="rId12"/>
    <p:sldId id="258" r:id="rId13"/>
    <p:sldId id="327" r:id="rId14"/>
    <p:sldId id="332" r:id="rId15"/>
    <p:sldId id="302" r:id="rId16"/>
    <p:sldId id="267" r:id="rId17"/>
    <p:sldId id="329" r:id="rId18"/>
    <p:sldId id="330" r:id="rId19"/>
    <p:sldId id="297" r:id="rId20"/>
    <p:sldId id="268" r:id="rId21"/>
    <p:sldId id="287" r:id="rId22"/>
    <p:sldId id="289" r:id="rId23"/>
    <p:sldId id="290" r:id="rId24"/>
    <p:sldId id="311" r:id="rId25"/>
    <p:sldId id="328" r:id="rId26"/>
    <p:sldId id="291" r:id="rId27"/>
    <p:sldId id="325" r:id="rId28"/>
    <p:sldId id="331" r:id="rId29"/>
    <p:sldId id="312" r:id="rId30"/>
    <p:sldId id="322" r:id="rId31"/>
    <p:sldId id="323" r:id="rId32"/>
    <p:sldId id="324" r:id="rId33"/>
    <p:sldId id="313" r:id="rId34"/>
    <p:sldId id="314" r:id="rId35"/>
    <p:sldId id="315" r:id="rId36"/>
    <p:sldId id="316" r:id="rId37"/>
    <p:sldId id="317" r:id="rId38"/>
    <p:sldId id="318" r:id="rId39"/>
    <p:sldId id="319" r:id="rId40"/>
    <p:sldId id="320" r:id="rId41"/>
    <p:sldId id="321" r:id="rId42"/>
    <p:sldId id="295" r:id="rId43"/>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74" d="100"/>
          <a:sy n="74" d="100"/>
        </p:scale>
        <p:origin x="-1992"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6928"/>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090EEA-D385-8141-8290-43589D9747E2}" type="datetimeFigureOut">
              <a:rPr lang="it-IT" smtClean="0"/>
              <a:t>28/05/15</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C70745-357E-7740-ACF3-408DF9621FBB}" type="slidenum">
              <a:rPr lang="it-IT" smtClean="0"/>
              <a:t>‹n.›</a:t>
            </a:fld>
            <a:endParaRPr lang="it-IT"/>
          </a:p>
        </p:txBody>
      </p:sp>
    </p:spTree>
    <p:extLst>
      <p:ext uri="{BB962C8B-B14F-4D97-AF65-F5344CB8AC3E}">
        <p14:creationId xmlns:p14="http://schemas.microsoft.com/office/powerpoint/2010/main" val="1541118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843DAD-1297-FB4C-96AC-30AEA1DB88B1}" type="datetimeFigureOut">
              <a:rPr lang="it-IT" smtClean="0"/>
              <a:t>28/05/15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04070A-1D20-E841-B779-12325582E1E6}" type="slidenum">
              <a:rPr lang="it-IT" smtClean="0"/>
              <a:t>‹n.›</a:t>
            </a:fld>
            <a:endParaRPr lang="it-IT"/>
          </a:p>
        </p:txBody>
      </p:sp>
    </p:spTree>
    <p:extLst>
      <p:ext uri="{BB962C8B-B14F-4D97-AF65-F5344CB8AC3E}">
        <p14:creationId xmlns:p14="http://schemas.microsoft.com/office/powerpoint/2010/main" val="1247662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Lettera di Stella</a:t>
            </a:r>
            <a:endParaRPr lang="it-IT" dirty="0"/>
          </a:p>
        </p:txBody>
      </p:sp>
      <p:sp>
        <p:nvSpPr>
          <p:cNvPr id="4" name="Segnaposto numero diapositiva 3"/>
          <p:cNvSpPr>
            <a:spLocks noGrp="1"/>
          </p:cNvSpPr>
          <p:nvPr>
            <p:ph type="sldNum" sz="quarter" idx="10"/>
          </p:nvPr>
        </p:nvSpPr>
        <p:spPr/>
        <p:txBody>
          <a:bodyPr/>
          <a:lstStyle/>
          <a:p>
            <a:fld id="{0904070A-1D20-E841-B779-12325582E1E6}" type="slidenum">
              <a:rPr lang="it-IT" smtClean="0"/>
              <a:t>7</a:t>
            </a:fld>
            <a:endParaRPr lang="it-IT"/>
          </a:p>
        </p:txBody>
      </p:sp>
    </p:spTree>
    <p:extLst>
      <p:ext uri="{BB962C8B-B14F-4D97-AF65-F5344CB8AC3E}">
        <p14:creationId xmlns:p14="http://schemas.microsoft.com/office/powerpoint/2010/main" val="3540533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Diffusione dei dati, </a:t>
            </a:r>
            <a:endParaRPr lang="it-IT" dirty="0"/>
          </a:p>
        </p:txBody>
      </p:sp>
      <p:sp>
        <p:nvSpPr>
          <p:cNvPr id="4" name="Segnaposto numero diapositiva 3"/>
          <p:cNvSpPr>
            <a:spLocks noGrp="1"/>
          </p:cNvSpPr>
          <p:nvPr>
            <p:ph type="sldNum" sz="quarter" idx="10"/>
          </p:nvPr>
        </p:nvSpPr>
        <p:spPr/>
        <p:txBody>
          <a:bodyPr/>
          <a:lstStyle/>
          <a:p>
            <a:fld id="{0904070A-1D20-E841-B779-12325582E1E6}" type="slidenum">
              <a:rPr lang="it-IT" smtClean="0"/>
              <a:t>9</a:t>
            </a:fld>
            <a:endParaRPr lang="it-IT"/>
          </a:p>
        </p:txBody>
      </p:sp>
    </p:spTree>
    <p:extLst>
      <p:ext uri="{BB962C8B-B14F-4D97-AF65-F5344CB8AC3E}">
        <p14:creationId xmlns:p14="http://schemas.microsoft.com/office/powerpoint/2010/main" val="3751054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Circa 400.000. Abbiamo risposto in via interlocutoria. Hanno risposto 54 OM.</a:t>
            </a:r>
            <a:endParaRPr lang="it-IT" dirty="0"/>
          </a:p>
        </p:txBody>
      </p:sp>
      <p:sp>
        <p:nvSpPr>
          <p:cNvPr id="4" name="Segnaposto numero diapositiva 3"/>
          <p:cNvSpPr>
            <a:spLocks noGrp="1"/>
          </p:cNvSpPr>
          <p:nvPr>
            <p:ph type="sldNum" sz="quarter" idx="10"/>
          </p:nvPr>
        </p:nvSpPr>
        <p:spPr/>
        <p:txBody>
          <a:bodyPr/>
          <a:lstStyle/>
          <a:p>
            <a:fld id="{0904070A-1D20-E841-B779-12325582E1E6}" type="slidenum">
              <a:rPr lang="it-IT" smtClean="0"/>
              <a:t>10</a:t>
            </a:fld>
            <a:endParaRPr lang="it-IT"/>
          </a:p>
        </p:txBody>
      </p:sp>
    </p:spTree>
    <p:extLst>
      <p:ext uri="{BB962C8B-B14F-4D97-AF65-F5344CB8AC3E}">
        <p14:creationId xmlns:p14="http://schemas.microsoft.com/office/powerpoint/2010/main" val="96686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 Federazione l’aveva</a:t>
            </a:r>
            <a:r>
              <a:rPr lang="it-IT" baseline="0" dirty="0" smtClean="0"/>
              <a:t> già detto</a:t>
            </a:r>
            <a:endParaRPr lang="it-IT" dirty="0"/>
          </a:p>
        </p:txBody>
      </p:sp>
      <p:sp>
        <p:nvSpPr>
          <p:cNvPr id="4" name="Segnaposto numero diapositiva 3"/>
          <p:cNvSpPr>
            <a:spLocks noGrp="1"/>
          </p:cNvSpPr>
          <p:nvPr>
            <p:ph type="sldNum" sz="quarter" idx="10"/>
          </p:nvPr>
        </p:nvSpPr>
        <p:spPr/>
        <p:txBody>
          <a:bodyPr/>
          <a:lstStyle/>
          <a:p>
            <a:fld id="{0904070A-1D20-E841-B779-12325582E1E6}" type="slidenum">
              <a:rPr lang="it-IT" smtClean="0"/>
              <a:t>21</a:t>
            </a:fld>
            <a:endParaRPr lang="it-IT"/>
          </a:p>
        </p:txBody>
      </p:sp>
    </p:spTree>
    <p:extLst>
      <p:ext uri="{BB962C8B-B14F-4D97-AF65-F5344CB8AC3E}">
        <p14:creationId xmlns:p14="http://schemas.microsoft.com/office/powerpoint/2010/main" val="1611053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Disciplinare è pronto. Si tratta di procedere ad assegnazione.</a:t>
            </a:r>
            <a:endParaRPr lang="it-IT" dirty="0"/>
          </a:p>
        </p:txBody>
      </p:sp>
      <p:sp>
        <p:nvSpPr>
          <p:cNvPr id="4" name="Segnaposto numero diapositiva 3"/>
          <p:cNvSpPr>
            <a:spLocks noGrp="1"/>
          </p:cNvSpPr>
          <p:nvPr>
            <p:ph type="sldNum" sz="quarter" idx="10"/>
          </p:nvPr>
        </p:nvSpPr>
        <p:spPr/>
        <p:txBody>
          <a:bodyPr/>
          <a:lstStyle/>
          <a:p>
            <a:fld id="{0904070A-1D20-E841-B779-12325582E1E6}" type="slidenum">
              <a:rPr lang="it-IT" smtClean="0"/>
              <a:t>22</a:t>
            </a:fld>
            <a:endParaRPr lang="it-IT"/>
          </a:p>
        </p:txBody>
      </p:sp>
    </p:spTree>
    <p:extLst>
      <p:ext uri="{BB962C8B-B14F-4D97-AF65-F5344CB8AC3E}">
        <p14:creationId xmlns:p14="http://schemas.microsoft.com/office/powerpoint/2010/main" val="561425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Messo a disposizione</a:t>
            </a:r>
            <a:r>
              <a:rPr lang="it-IT" baseline="0" dirty="0" smtClean="0"/>
              <a:t> di un gruppo di lavoro tra </a:t>
            </a:r>
            <a:r>
              <a:rPr lang="it-IT" baseline="0" dirty="0" err="1" smtClean="0"/>
              <a:t>FNOMCeO</a:t>
            </a:r>
            <a:r>
              <a:rPr lang="it-IT" baseline="0" dirty="0" smtClean="0"/>
              <a:t> e ENPAM</a:t>
            </a:r>
            <a:endParaRPr lang="it-IT" dirty="0"/>
          </a:p>
        </p:txBody>
      </p:sp>
      <p:sp>
        <p:nvSpPr>
          <p:cNvPr id="4" name="Segnaposto numero diapositiva 3"/>
          <p:cNvSpPr>
            <a:spLocks noGrp="1"/>
          </p:cNvSpPr>
          <p:nvPr>
            <p:ph type="sldNum" sz="quarter" idx="10"/>
          </p:nvPr>
        </p:nvSpPr>
        <p:spPr/>
        <p:txBody>
          <a:bodyPr/>
          <a:lstStyle/>
          <a:p>
            <a:fld id="{0904070A-1D20-E841-B779-12325582E1E6}" type="slidenum">
              <a:rPr lang="it-IT" smtClean="0"/>
              <a:t>23</a:t>
            </a:fld>
            <a:endParaRPr lang="it-IT"/>
          </a:p>
        </p:txBody>
      </p:sp>
    </p:spTree>
    <p:extLst>
      <p:ext uri="{BB962C8B-B14F-4D97-AF65-F5344CB8AC3E}">
        <p14:creationId xmlns:p14="http://schemas.microsoft.com/office/powerpoint/2010/main" val="1496751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Calibri" charset="0"/>
              </a:rPr>
              <a:t>Gruppi di lavoro con cui coinvolgere presidenti e vicepresidenti nella vita della FNOM.</a:t>
            </a:r>
          </a:p>
        </p:txBody>
      </p:sp>
      <p:sp>
        <p:nvSpPr>
          <p:cNvPr id="2560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35043B3-9D07-594B-9B4D-54A6AF3F9432}" type="slidenum">
              <a:rPr lang="it-IT" sz="1200"/>
              <a:pPr eaLnBrk="1" hangingPunct="1"/>
              <a:t>29</a:t>
            </a:fld>
            <a:endParaRPr lang="it-IT"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Calibri" charset="0"/>
              </a:rPr>
              <a:t>Posizione privilegiata per l’osservazione di fenomeni</a:t>
            </a:r>
          </a:p>
        </p:txBody>
      </p:sp>
      <p:sp>
        <p:nvSpPr>
          <p:cNvPr id="18435"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C4A397BF-4B13-D740-8197-DEE384C6ABF2}" type="slidenum">
              <a:rPr lang="it-IT" sz="1200"/>
              <a:pPr eaLnBrk="1" hangingPunct="1"/>
              <a:t>35</a:t>
            </a:fld>
            <a:endParaRPr lang="it-IT"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Calibri" charset="0"/>
              </a:rPr>
              <a:t>Riprendiamo uno studio sulla figura del medico in futuro, convenzione AGENAS, documento guida.</a:t>
            </a:r>
          </a:p>
        </p:txBody>
      </p:sp>
      <p:sp>
        <p:nvSpPr>
          <p:cNvPr id="26627"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0E3A2AC-DAFE-AE4E-A771-0AE195CF2FF4}" type="slidenum">
              <a:rPr lang="it-IT" sz="1200"/>
              <a:pPr eaLnBrk="1" hangingPunct="1"/>
              <a:t>39</a:t>
            </a:fld>
            <a:endParaRPr lang="it-IT"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5B78C2F-4B08-C449-9460-FBE227097D19}" type="datetimeFigureOut">
              <a:rPr lang="it-IT" smtClean="0"/>
              <a:t>28/05/15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F94B0F-6260-ED4F-B346-DBB7CB1B4D8C}" type="slidenum">
              <a:rPr lang="it-IT" smtClean="0"/>
              <a:t>‹n.›</a:t>
            </a:fld>
            <a:endParaRPr lang="it-IT"/>
          </a:p>
        </p:txBody>
      </p:sp>
    </p:spTree>
    <p:extLst>
      <p:ext uri="{BB962C8B-B14F-4D97-AF65-F5344CB8AC3E}">
        <p14:creationId xmlns:p14="http://schemas.microsoft.com/office/powerpoint/2010/main" val="1849106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5B78C2F-4B08-C449-9460-FBE227097D19}" type="datetimeFigureOut">
              <a:rPr lang="it-IT" smtClean="0"/>
              <a:t>28/05/15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F94B0F-6260-ED4F-B346-DBB7CB1B4D8C}" type="slidenum">
              <a:rPr lang="it-IT" smtClean="0"/>
              <a:t>‹n.›</a:t>
            </a:fld>
            <a:endParaRPr lang="it-IT"/>
          </a:p>
        </p:txBody>
      </p:sp>
    </p:spTree>
    <p:extLst>
      <p:ext uri="{BB962C8B-B14F-4D97-AF65-F5344CB8AC3E}">
        <p14:creationId xmlns:p14="http://schemas.microsoft.com/office/powerpoint/2010/main" val="3101176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5B78C2F-4B08-C449-9460-FBE227097D19}" type="datetimeFigureOut">
              <a:rPr lang="it-IT" smtClean="0"/>
              <a:t>28/05/15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F94B0F-6260-ED4F-B346-DBB7CB1B4D8C}" type="slidenum">
              <a:rPr lang="it-IT" smtClean="0"/>
              <a:t>‹n.›</a:t>
            </a:fld>
            <a:endParaRPr lang="it-IT"/>
          </a:p>
        </p:txBody>
      </p:sp>
    </p:spTree>
    <p:extLst>
      <p:ext uri="{BB962C8B-B14F-4D97-AF65-F5344CB8AC3E}">
        <p14:creationId xmlns:p14="http://schemas.microsoft.com/office/powerpoint/2010/main" val="4099594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5B78C2F-4B08-C449-9460-FBE227097D19}" type="datetimeFigureOut">
              <a:rPr lang="it-IT" smtClean="0"/>
              <a:t>28/05/15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F94B0F-6260-ED4F-B346-DBB7CB1B4D8C}" type="slidenum">
              <a:rPr lang="it-IT" smtClean="0"/>
              <a:t>‹n.›</a:t>
            </a:fld>
            <a:endParaRPr lang="it-IT"/>
          </a:p>
        </p:txBody>
      </p:sp>
    </p:spTree>
    <p:extLst>
      <p:ext uri="{BB962C8B-B14F-4D97-AF65-F5344CB8AC3E}">
        <p14:creationId xmlns:p14="http://schemas.microsoft.com/office/powerpoint/2010/main" val="1142253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F5B78C2F-4B08-C449-9460-FBE227097D19}" type="datetimeFigureOut">
              <a:rPr lang="it-IT" smtClean="0"/>
              <a:t>28/05/15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F94B0F-6260-ED4F-B346-DBB7CB1B4D8C}" type="slidenum">
              <a:rPr lang="it-IT" smtClean="0"/>
              <a:t>‹n.›</a:t>
            </a:fld>
            <a:endParaRPr lang="it-IT"/>
          </a:p>
        </p:txBody>
      </p:sp>
    </p:spTree>
    <p:extLst>
      <p:ext uri="{BB962C8B-B14F-4D97-AF65-F5344CB8AC3E}">
        <p14:creationId xmlns:p14="http://schemas.microsoft.com/office/powerpoint/2010/main" val="3837292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5B78C2F-4B08-C449-9460-FBE227097D19}" type="datetimeFigureOut">
              <a:rPr lang="it-IT" smtClean="0"/>
              <a:t>28/05/15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FF94B0F-6260-ED4F-B346-DBB7CB1B4D8C}" type="slidenum">
              <a:rPr lang="it-IT" smtClean="0"/>
              <a:t>‹n.›</a:t>
            </a:fld>
            <a:endParaRPr lang="it-IT"/>
          </a:p>
        </p:txBody>
      </p:sp>
    </p:spTree>
    <p:extLst>
      <p:ext uri="{BB962C8B-B14F-4D97-AF65-F5344CB8AC3E}">
        <p14:creationId xmlns:p14="http://schemas.microsoft.com/office/powerpoint/2010/main" val="264205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5B78C2F-4B08-C449-9460-FBE227097D19}" type="datetimeFigureOut">
              <a:rPr lang="it-IT" smtClean="0"/>
              <a:t>28/05/15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FF94B0F-6260-ED4F-B346-DBB7CB1B4D8C}" type="slidenum">
              <a:rPr lang="it-IT" smtClean="0"/>
              <a:t>‹n.›</a:t>
            </a:fld>
            <a:endParaRPr lang="it-IT"/>
          </a:p>
        </p:txBody>
      </p:sp>
    </p:spTree>
    <p:extLst>
      <p:ext uri="{BB962C8B-B14F-4D97-AF65-F5344CB8AC3E}">
        <p14:creationId xmlns:p14="http://schemas.microsoft.com/office/powerpoint/2010/main" val="306223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F5B78C2F-4B08-C449-9460-FBE227097D19}" type="datetimeFigureOut">
              <a:rPr lang="it-IT" smtClean="0"/>
              <a:t>28/05/15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FF94B0F-6260-ED4F-B346-DBB7CB1B4D8C}" type="slidenum">
              <a:rPr lang="it-IT" smtClean="0"/>
              <a:t>‹n.›</a:t>
            </a:fld>
            <a:endParaRPr lang="it-IT"/>
          </a:p>
        </p:txBody>
      </p:sp>
    </p:spTree>
    <p:extLst>
      <p:ext uri="{BB962C8B-B14F-4D97-AF65-F5344CB8AC3E}">
        <p14:creationId xmlns:p14="http://schemas.microsoft.com/office/powerpoint/2010/main" val="658384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5B78C2F-4B08-C449-9460-FBE227097D19}" type="datetimeFigureOut">
              <a:rPr lang="it-IT" smtClean="0"/>
              <a:t>28/05/15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FF94B0F-6260-ED4F-B346-DBB7CB1B4D8C}" type="slidenum">
              <a:rPr lang="it-IT" smtClean="0"/>
              <a:t>‹n.›</a:t>
            </a:fld>
            <a:endParaRPr lang="it-IT"/>
          </a:p>
        </p:txBody>
      </p:sp>
    </p:spTree>
    <p:extLst>
      <p:ext uri="{BB962C8B-B14F-4D97-AF65-F5344CB8AC3E}">
        <p14:creationId xmlns:p14="http://schemas.microsoft.com/office/powerpoint/2010/main" val="430445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F5B78C2F-4B08-C449-9460-FBE227097D19}" type="datetimeFigureOut">
              <a:rPr lang="it-IT" smtClean="0"/>
              <a:t>28/05/15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FF94B0F-6260-ED4F-B346-DBB7CB1B4D8C}" type="slidenum">
              <a:rPr lang="it-IT" smtClean="0"/>
              <a:t>‹n.›</a:t>
            </a:fld>
            <a:endParaRPr lang="it-IT"/>
          </a:p>
        </p:txBody>
      </p:sp>
    </p:spTree>
    <p:extLst>
      <p:ext uri="{BB962C8B-B14F-4D97-AF65-F5344CB8AC3E}">
        <p14:creationId xmlns:p14="http://schemas.microsoft.com/office/powerpoint/2010/main" val="2701781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F5B78C2F-4B08-C449-9460-FBE227097D19}" type="datetimeFigureOut">
              <a:rPr lang="it-IT" smtClean="0"/>
              <a:t>28/05/15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FF94B0F-6260-ED4F-B346-DBB7CB1B4D8C}" type="slidenum">
              <a:rPr lang="it-IT" smtClean="0"/>
              <a:t>‹n.›</a:t>
            </a:fld>
            <a:endParaRPr lang="it-IT"/>
          </a:p>
        </p:txBody>
      </p:sp>
    </p:spTree>
    <p:extLst>
      <p:ext uri="{BB962C8B-B14F-4D97-AF65-F5344CB8AC3E}">
        <p14:creationId xmlns:p14="http://schemas.microsoft.com/office/powerpoint/2010/main" val="20577530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78C2F-4B08-C449-9460-FBE227097D19}" type="datetimeFigureOut">
              <a:rPr lang="it-IT" smtClean="0"/>
              <a:t>28/05/15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F94B0F-6260-ED4F-B346-DBB7CB1B4D8C}" type="slidenum">
              <a:rPr lang="it-IT" smtClean="0"/>
              <a:t>‹n.›</a:t>
            </a:fld>
            <a:endParaRPr lang="it-IT"/>
          </a:p>
        </p:txBody>
      </p:sp>
    </p:spTree>
    <p:extLst>
      <p:ext uri="{BB962C8B-B14F-4D97-AF65-F5344CB8AC3E}">
        <p14:creationId xmlns:p14="http://schemas.microsoft.com/office/powerpoint/2010/main" val="1400707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 Id="rId3"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tiff"/></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 Id="rId3" Type="http://schemas.openxmlformats.org/officeDocument/2006/relationships/image" Target="../media/image18.jpeg"/></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6.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3067050"/>
            <a:ext cx="7772400" cy="1470025"/>
          </a:xfrm>
        </p:spPr>
        <p:txBody>
          <a:bodyPr/>
          <a:lstStyle/>
          <a:p>
            <a:r>
              <a:rPr lang="it-IT" dirty="0" smtClean="0"/>
              <a:t>Consiglio Nazionale</a:t>
            </a:r>
            <a:br>
              <a:rPr lang="it-IT" dirty="0" smtClean="0"/>
            </a:br>
            <a:r>
              <a:rPr lang="it-IT" dirty="0" smtClean="0"/>
              <a:t>Roma, 29 Maggio 2015</a:t>
            </a:r>
            <a:endParaRPr lang="it-IT" dirty="0"/>
          </a:p>
        </p:txBody>
      </p:sp>
      <p:sp>
        <p:nvSpPr>
          <p:cNvPr id="3" name="Sottotitolo 2"/>
          <p:cNvSpPr>
            <a:spLocks noGrp="1"/>
          </p:cNvSpPr>
          <p:nvPr>
            <p:ph type="subTitle" idx="1"/>
          </p:nvPr>
        </p:nvSpPr>
        <p:spPr>
          <a:xfrm>
            <a:off x="1371600" y="5105400"/>
            <a:ext cx="6400800" cy="1752600"/>
          </a:xfrm>
        </p:spPr>
        <p:txBody>
          <a:bodyPr/>
          <a:lstStyle/>
          <a:p>
            <a:endParaRPr lang="it-IT" dirty="0"/>
          </a:p>
        </p:txBody>
      </p:sp>
      <p:pic>
        <p:nvPicPr>
          <p:cNvPr id="4" name="Immagine 3" descr="F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288925"/>
            <a:ext cx="1841500" cy="1841500"/>
          </a:xfrm>
          <a:prstGeom prst="rect">
            <a:avLst/>
          </a:prstGeom>
        </p:spPr>
      </p:pic>
      <p:pic>
        <p:nvPicPr>
          <p:cNvPr id="5" name="Immagine 4" descr="F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6775" y="688975"/>
            <a:ext cx="6743700" cy="1054100"/>
          </a:xfrm>
          <a:prstGeom prst="rect">
            <a:avLst/>
          </a:prstGeom>
        </p:spPr>
      </p:pic>
    </p:spTree>
    <p:extLst>
      <p:ext uri="{BB962C8B-B14F-4D97-AF65-F5344CB8AC3E}">
        <p14:creationId xmlns:p14="http://schemas.microsoft.com/office/powerpoint/2010/main" val="20935964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l"/>
            <a:r>
              <a:rPr lang="it-IT" sz="3600" dirty="0" smtClean="0"/>
              <a:t>Antitrust</a:t>
            </a:r>
            <a:endParaRPr lang="it-IT" sz="3600" dirty="0"/>
          </a:p>
        </p:txBody>
      </p:sp>
      <p:sp>
        <p:nvSpPr>
          <p:cNvPr id="7" name="Segnaposto contenuto 6"/>
          <p:cNvSpPr>
            <a:spLocks noGrp="1"/>
          </p:cNvSpPr>
          <p:nvPr>
            <p:ph idx="1"/>
          </p:nvPr>
        </p:nvSpPr>
        <p:spPr>
          <a:xfrm>
            <a:off x="457200" y="1239817"/>
            <a:ext cx="8229600" cy="4525963"/>
          </a:xfrm>
        </p:spPr>
        <p:txBody>
          <a:bodyPr/>
          <a:lstStyle/>
          <a:p>
            <a:r>
              <a:rPr lang="it-IT" dirty="0" smtClean="0"/>
              <a:t>Dimezzamento della sanzione a seguito della sentenza TAR Lazio n. 4943/2015</a:t>
            </a:r>
          </a:p>
          <a:p>
            <a:r>
              <a:rPr lang="it-IT" dirty="0" smtClean="0"/>
              <a:t>Ricorso al Consiglio di Stato in sede cautelare</a:t>
            </a:r>
          </a:p>
          <a:p>
            <a:pPr marL="0" indent="0">
              <a:buNone/>
            </a:pPr>
            <a:r>
              <a:rPr lang="it-IT" dirty="0" smtClean="0"/>
              <a:t>	(udienza 16/06/2015)</a:t>
            </a:r>
          </a:p>
          <a:p>
            <a:pPr marL="0" indent="0">
              <a:buNone/>
            </a:pPr>
            <a:endParaRPr lang="it-IT" dirty="0" smtClean="0"/>
          </a:p>
          <a:p>
            <a:r>
              <a:rPr lang="it-IT" dirty="0" smtClean="0"/>
              <a:t>Richiesta di ottemperanza</a:t>
            </a:r>
          </a:p>
        </p:txBody>
      </p:sp>
      <p:pic>
        <p:nvPicPr>
          <p:cNvPr id="8" name="Immagine 3" descr="FN.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940425"/>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4263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abbiamo raggiunto il fond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320675"/>
            <a:ext cx="7980218" cy="5733535"/>
          </a:xfrm>
          <a:prstGeom prst="rect">
            <a:avLst/>
          </a:prstGeom>
        </p:spPr>
      </p:pic>
      <p:sp>
        <p:nvSpPr>
          <p:cNvPr id="5" name="CasellaDiTesto 4"/>
          <p:cNvSpPr txBox="1"/>
          <p:nvPr/>
        </p:nvSpPr>
        <p:spPr>
          <a:xfrm>
            <a:off x="682625" y="6155293"/>
            <a:ext cx="4219274" cy="461665"/>
          </a:xfrm>
          <a:prstGeom prst="rect">
            <a:avLst/>
          </a:prstGeom>
          <a:noFill/>
        </p:spPr>
        <p:txBody>
          <a:bodyPr wrap="none" rtlCol="0">
            <a:spAutoFit/>
          </a:bodyPr>
          <a:lstStyle/>
          <a:p>
            <a:r>
              <a:rPr lang="it-IT" sz="2400" dirty="0" smtClean="0"/>
              <a:t>Abbiamo raggiunto il </a:t>
            </a:r>
            <a:r>
              <a:rPr lang="it-IT" sz="2400" dirty="0" err="1" smtClean="0"/>
              <a:t>fondo.jpeg</a:t>
            </a:r>
            <a:endParaRPr lang="it-IT" sz="2400" dirty="0"/>
          </a:p>
        </p:txBody>
      </p:sp>
    </p:spTree>
    <p:extLst>
      <p:ext uri="{BB962C8B-B14F-4D97-AF65-F5344CB8AC3E}">
        <p14:creationId xmlns:p14="http://schemas.microsoft.com/office/powerpoint/2010/main" val="14048607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l"/>
            <a:r>
              <a:rPr lang="it-IT" sz="3600" dirty="0" smtClean="0"/>
              <a:t>Medici Competenti</a:t>
            </a:r>
            <a:endParaRPr lang="it-IT" sz="3600" dirty="0"/>
          </a:p>
        </p:txBody>
      </p:sp>
      <p:sp>
        <p:nvSpPr>
          <p:cNvPr id="7" name="Segnaposto contenuto 6"/>
          <p:cNvSpPr>
            <a:spLocks noGrp="1"/>
          </p:cNvSpPr>
          <p:nvPr>
            <p:ph idx="1"/>
          </p:nvPr>
        </p:nvSpPr>
        <p:spPr>
          <a:xfrm>
            <a:off x="302726" y="1655902"/>
            <a:ext cx="8229600" cy="4525963"/>
          </a:xfrm>
        </p:spPr>
        <p:txBody>
          <a:bodyPr/>
          <a:lstStyle/>
          <a:p>
            <a:r>
              <a:rPr lang="it-IT" dirty="0" smtClean="0"/>
              <a:t>La </a:t>
            </a:r>
            <a:r>
              <a:rPr lang="it-IT" dirty="0" err="1" smtClean="0"/>
              <a:t>FNOMCeO</a:t>
            </a:r>
            <a:r>
              <a:rPr lang="it-IT" dirty="0" smtClean="0"/>
              <a:t>, Ente esponenziale di tutta la categoria medica, in spirito di una corretta collaborazione, chiede l’apertura di un tavolo tecnico al fine di individuare dei meccanismi di risoluzione della delicata questione sopra evidenziata.</a:t>
            </a:r>
            <a:endParaRPr lang="it-IT" dirty="0"/>
          </a:p>
        </p:txBody>
      </p:sp>
      <p:pic>
        <p:nvPicPr>
          <p:cNvPr id="8" name="Immagine 3" descr="FN.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940425"/>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487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l"/>
            <a:r>
              <a:rPr lang="it-IT" sz="3600" dirty="0" smtClean="0"/>
              <a:t>Medici Competenti (2)</a:t>
            </a:r>
            <a:endParaRPr lang="it-IT" sz="3600" dirty="0"/>
          </a:p>
        </p:txBody>
      </p:sp>
      <p:sp>
        <p:nvSpPr>
          <p:cNvPr id="7" name="Segnaposto contenuto 6"/>
          <p:cNvSpPr>
            <a:spLocks noGrp="1"/>
          </p:cNvSpPr>
          <p:nvPr>
            <p:ph idx="1"/>
          </p:nvPr>
        </p:nvSpPr>
        <p:spPr>
          <a:xfrm>
            <a:off x="302726" y="1278358"/>
            <a:ext cx="8229600" cy="4916795"/>
          </a:xfrm>
        </p:spPr>
        <p:txBody>
          <a:bodyPr>
            <a:normAutofit lnSpcReduction="10000"/>
          </a:bodyPr>
          <a:lstStyle/>
          <a:p>
            <a:r>
              <a:rPr lang="it-IT" dirty="0" smtClean="0"/>
              <a:t>Questa  Federazione rileva che si potrebbe valutare la possibilità di adottare una proroga, ovvero la sospensione delle cancellazioni, al fine di consentire, esclusivamente a quei medici competenti, che abbiano svolto un numero consistente di crediti, ma non siano riusciti a raggiungere la quota di crediti ECM prevista </a:t>
            </a:r>
            <a:r>
              <a:rPr lang="it-IT" dirty="0" err="1" smtClean="0"/>
              <a:t>dall.art</a:t>
            </a:r>
            <a:r>
              <a:rPr lang="it-IT" dirty="0" smtClean="0"/>
              <a:t> 38, comma 3, del </a:t>
            </a:r>
            <a:r>
              <a:rPr lang="it-IT" dirty="0" err="1" smtClean="0"/>
              <a:t>D.Lgs.</a:t>
            </a:r>
            <a:r>
              <a:rPr lang="it-IT" dirty="0" smtClean="0"/>
              <a:t> 81/08, di recuperare il debito pregresso entro la fine dell’anno in corso.</a:t>
            </a:r>
            <a:endParaRPr lang="it-IT" dirty="0"/>
          </a:p>
        </p:txBody>
      </p:sp>
      <p:pic>
        <p:nvPicPr>
          <p:cNvPr id="8" name="Immagine 3" descr="FN.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940425"/>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23573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l"/>
            <a:r>
              <a:rPr lang="it-IT" sz="3600" dirty="0" smtClean="0"/>
              <a:t>Medici Competenti </a:t>
            </a:r>
            <a:r>
              <a:rPr lang="it-IT" sz="3600" dirty="0" smtClean="0"/>
              <a:t>(3)</a:t>
            </a:r>
            <a:endParaRPr lang="it-IT" sz="3600" dirty="0"/>
          </a:p>
        </p:txBody>
      </p:sp>
      <p:sp>
        <p:nvSpPr>
          <p:cNvPr id="7" name="Segnaposto contenuto 6"/>
          <p:cNvSpPr>
            <a:spLocks noGrp="1"/>
          </p:cNvSpPr>
          <p:nvPr>
            <p:ph idx="1"/>
          </p:nvPr>
        </p:nvSpPr>
        <p:spPr>
          <a:xfrm>
            <a:off x="302726" y="1278358"/>
            <a:ext cx="8229600" cy="4916795"/>
          </a:xfrm>
        </p:spPr>
        <p:txBody>
          <a:bodyPr>
            <a:normAutofit/>
          </a:bodyPr>
          <a:lstStyle/>
          <a:p>
            <a:r>
              <a:rPr lang="it-IT" dirty="0" smtClean="0"/>
              <a:t>Protocollo d’intesa tra Ministero della </a:t>
            </a:r>
            <a:r>
              <a:rPr lang="it-IT" dirty="0" smtClean="0"/>
              <a:t>Salute e la </a:t>
            </a:r>
            <a:r>
              <a:rPr lang="it-IT" dirty="0" err="1" smtClean="0"/>
              <a:t>FNOMCeO</a:t>
            </a:r>
            <a:r>
              <a:rPr lang="it-IT" dirty="0" smtClean="0"/>
              <a:t> per lo scambio di dati finalizzati all’aggiornamento e revisione dell’elenco nazionale dei medici competenti istituito presso il Ministero, dell’Albo unico nazionale tenuto dalla </a:t>
            </a:r>
            <a:r>
              <a:rPr lang="it-IT" dirty="0" err="1" smtClean="0"/>
              <a:t>FNOMCeO</a:t>
            </a:r>
            <a:r>
              <a:rPr lang="it-IT" dirty="0" smtClean="0"/>
              <a:t> e degli elenchi provinciali dei medici competenti istituiti presso gli Ordini. </a:t>
            </a:r>
            <a:endParaRPr lang="it-IT" dirty="0"/>
          </a:p>
        </p:txBody>
      </p:sp>
      <p:pic>
        <p:nvPicPr>
          <p:cNvPr id="8" name="Immagine 3" descr="FN.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940425"/>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6268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l"/>
            <a:r>
              <a:rPr lang="it-IT" sz="3600" dirty="0" smtClean="0"/>
              <a:t>Medici INPS</a:t>
            </a:r>
            <a:endParaRPr lang="it-IT" sz="3600" dirty="0"/>
          </a:p>
        </p:txBody>
      </p:sp>
      <p:sp>
        <p:nvSpPr>
          <p:cNvPr id="7" name="Segnaposto contenuto 6"/>
          <p:cNvSpPr>
            <a:spLocks noGrp="1"/>
          </p:cNvSpPr>
          <p:nvPr>
            <p:ph idx="1"/>
          </p:nvPr>
        </p:nvSpPr>
        <p:spPr/>
        <p:txBody>
          <a:bodyPr/>
          <a:lstStyle/>
          <a:p>
            <a:r>
              <a:rPr lang="it-IT" dirty="0" smtClean="0"/>
              <a:t>Disegno di Legge n.3098, già approvato in prima lettura dal Senato</a:t>
            </a:r>
          </a:p>
          <a:p>
            <a:r>
              <a:rPr lang="it-IT" dirty="0" smtClean="0"/>
              <a:t>Istituzione del Polo unico della Medicina Fiscale (con la riorganizzazione delle funzioni di accertamento medico legale in caso di assenze per malattia, con attribuzione all’INPS delle relative competenze)</a:t>
            </a:r>
            <a:endParaRPr lang="it-IT" dirty="0"/>
          </a:p>
        </p:txBody>
      </p:sp>
      <p:pic>
        <p:nvPicPr>
          <p:cNvPr id="8" name="Immagine 3" descr="FN.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940425"/>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80138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l"/>
            <a:r>
              <a:rPr lang="it-IT" sz="3600" dirty="0" smtClean="0"/>
              <a:t>730</a:t>
            </a:r>
            <a:endParaRPr lang="it-IT" sz="3600" dirty="0"/>
          </a:p>
        </p:txBody>
      </p:sp>
      <p:sp>
        <p:nvSpPr>
          <p:cNvPr id="7" name="Segnaposto contenuto 6"/>
          <p:cNvSpPr>
            <a:spLocks noGrp="1"/>
          </p:cNvSpPr>
          <p:nvPr>
            <p:ph idx="1"/>
          </p:nvPr>
        </p:nvSpPr>
        <p:spPr/>
        <p:txBody>
          <a:bodyPr/>
          <a:lstStyle/>
          <a:p>
            <a:r>
              <a:rPr lang="it-IT" dirty="0" smtClean="0"/>
              <a:t>Sistema Tessera Sanitaria</a:t>
            </a:r>
          </a:p>
          <a:p>
            <a:r>
              <a:rPr lang="it-IT" dirty="0" smtClean="0"/>
              <a:t>Dichiarazione dei Redditi precompilata con rilevazione delle spese sanitarie</a:t>
            </a:r>
          </a:p>
          <a:p>
            <a:r>
              <a:rPr lang="it-IT" dirty="0" smtClean="0"/>
              <a:t>Tavolo tecnico tra </a:t>
            </a:r>
            <a:r>
              <a:rPr lang="it-IT" dirty="0" err="1" smtClean="0"/>
              <a:t>FNOMCeO</a:t>
            </a:r>
            <a:r>
              <a:rPr lang="it-IT" dirty="0" smtClean="0"/>
              <a:t> e Ragioneria Generale dello Stato</a:t>
            </a:r>
            <a:endParaRPr lang="it-IT" dirty="0"/>
          </a:p>
        </p:txBody>
      </p:sp>
      <p:pic>
        <p:nvPicPr>
          <p:cNvPr id="8" name="Immagine 3" descr="FN.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940425"/>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5512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Immagine 2" descr="1324.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875"/>
            <a:ext cx="9144000"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 name="Immagine 3" descr="1324a.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3814763"/>
            <a:ext cx="86995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74929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sz="3600" dirty="0" smtClean="0"/>
              <a:t>Disposizioni in materia di Professioni </a:t>
            </a:r>
            <a:r>
              <a:rPr lang="it-IT" sz="3600" smtClean="0"/>
              <a:t>Sanitarie - </a:t>
            </a:r>
            <a:r>
              <a:rPr lang="it-IT" sz="3600" dirty="0" smtClean="0"/>
              <a:t>DDL 1324</a:t>
            </a:r>
            <a:endParaRPr lang="it-IT" sz="3600" dirty="0"/>
          </a:p>
        </p:txBody>
      </p:sp>
      <p:sp>
        <p:nvSpPr>
          <p:cNvPr id="7" name="Segnaposto contenuto 6"/>
          <p:cNvSpPr>
            <a:spLocks noGrp="1"/>
          </p:cNvSpPr>
          <p:nvPr>
            <p:ph idx="1"/>
          </p:nvPr>
        </p:nvSpPr>
        <p:spPr/>
        <p:txBody>
          <a:bodyPr/>
          <a:lstStyle/>
          <a:p>
            <a:r>
              <a:rPr lang="it-IT" dirty="0" smtClean="0"/>
              <a:t>Disegno di Legge, presentato in data 21 Febbraio 2014</a:t>
            </a:r>
          </a:p>
          <a:p>
            <a:r>
              <a:rPr lang="it-IT" dirty="0" smtClean="0"/>
              <a:t>In </a:t>
            </a:r>
            <a:r>
              <a:rPr lang="it-IT" dirty="0" smtClean="0"/>
              <a:t>Commissione Bilancio il 20 Maggio </a:t>
            </a:r>
            <a:r>
              <a:rPr lang="it-IT" dirty="0" smtClean="0"/>
              <a:t>2015, approvato parere in sede consultiva</a:t>
            </a:r>
          </a:p>
          <a:p>
            <a:r>
              <a:rPr lang="it-IT" dirty="0" smtClean="0"/>
              <a:t>Calendarizzazione in Commissione Igiene e Sanità per l’approvazione in sede referente</a:t>
            </a:r>
          </a:p>
          <a:p>
            <a:r>
              <a:rPr lang="it-IT" dirty="0" smtClean="0"/>
              <a:t>………</a:t>
            </a:r>
            <a:endParaRPr lang="it-IT" dirty="0" smtClean="0"/>
          </a:p>
          <a:p>
            <a:endParaRPr lang="it-IT" dirty="0"/>
          </a:p>
          <a:p>
            <a:endParaRPr lang="it-IT" dirty="0" smtClean="0"/>
          </a:p>
          <a:p>
            <a:endParaRPr lang="it-IT" dirty="0"/>
          </a:p>
          <a:p>
            <a:endParaRPr lang="it-IT" dirty="0"/>
          </a:p>
        </p:txBody>
      </p:sp>
    </p:spTree>
    <p:extLst>
      <p:ext uri="{BB962C8B-B14F-4D97-AF65-F5344CB8AC3E}">
        <p14:creationId xmlns:p14="http://schemas.microsoft.com/office/powerpoint/2010/main" val="220475699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274638"/>
            <a:ext cx="3254942" cy="1143000"/>
          </a:xfrm>
        </p:spPr>
        <p:txBody>
          <a:bodyPr>
            <a:normAutofit/>
          </a:bodyPr>
          <a:lstStyle/>
          <a:p>
            <a:pPr algn="l"/>
            <a:r>
              <a:rPr lang="it-IT" sz="3600" dirty="0" smtClean="0"/>
              <a:t>Nuova Sede</a:t>
            </a:r>
            <a:endParaRPr lang="it-IT" sz="3600" dirty="0"/>
          </a:p>
        </p:txBody>
      </p:sp>
      <p:sp>
        <p:nvSpPr>
          <p:cNvPr id="7" name="Segnaposto contenuto 6"/>
          <p:cNvSpPr>
            <a:spLocks noGrp="1"/>
          </p:cNvSpPr>
          <p:nvPr>
            <p:ph idx="1"/>
          </p:nvPr>
        </p:nvSpPr>
        <p:spPr>
          <a:xfrm>
            <a:off x="180416" y="1438666"/>
            <a:ext cx="8506383" cy="5051425"/>
          </a:xfrm>
        </p:spPr>
        <p:txBody>
          <a:bodyPr>
            <a:normAutofit lnSpcReduction="10000"/>
          </a:bodyPr>
          <a:lstStyle/>
          <a:p>
            <a:r>
              <a:rPr lang="it-IT" dirty="0" smtClean="0"/>
              <a:t>Atto di acquisto 19/01/2015</a:t>
            </a:r>
          </a:p>
          <a:p>
            <a:r>
              <a:rPr lang="it-IT" dirty="0" smtClean="0"/>
              <a:t>Affidamento incarichi di attività</a:t>
            </a:r>
          </a:p>
          <a:p>
            <a:pPr marL="0" indent="0">
              <a:buNone/>
            </a:pPr>
            <a:r>
              <a:rPr lang="it-IT" dirty="0"/>
              <a:t>	</a:t>
            </a:r>
            <a:r>
              <a:rPr lang="it-IT" dirty="0" smtClean="0"/>
              <a:t>professionali per messa in funzione </a:t>
            </a:r>
          </a:p>
          <a:p>
            <a:pPr marL="0" indent="0">
              <a:buNone/>
            </a:pPr>
            <a:r>
              <a:rPr lang="it-IT" dirty="0"/>
              <a:t>	</a:t>
            </a:r>
            <a:r>
              <a:rPr lang="it-IT" dirty="0" smtClean="0"/>
              <a:t>impianti</a:t>
            </a:r>
          </a:p>
          <a:p>
            <a:r>
              <a:rPr lang="it-IT" dirty="0" smtClean="0"/>
              <a:t>Individuazione procedura fornitura arredi</a:t>
            </a:r>
          </a:p>
          <a:p>
            <a:r>
              <a:rPr lang="it-IT" dirty="0" smtClean="0"/>
              <a:t>Nomina assistente al RUP per procedura di gara completamento opere</a:t>
            </a:r>
          </a:p>
          <a:p>
            <a:r>
              <a:rPr lang="it-IT" dirty="0" smtClean="0"/>
              <a:t>Lavori completamento opere murarie, </a:t>
            </a:r>
          </a:p>
          <a:p>
            <a:pPr marL="457200" lvl="1" indent="0">
              <a:buNone/>
            </a:pPr>
            <a:r>
              <a:rPr lang="it-IT" sz="3200" dirty="0"/>
              <a:t>v</a:t>
            </a:r>
            <a:r>
              <a:rPr lang="it-IT" sz="3200" dirty="0" smtClean="0"/>
              <a:t>erniciatura e serramenti</a:t>
            </a:r>
            <a:endParaRPr lang="it-IT" sz="3200" dirty="0"/>
          </a:p>
        </p:txBody>
      </p:sp>
      <p:pic>
        <p:nvPicPr>
          <p:cNvPr id="8" name="Immagine 3" descr="FN.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940425"/>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egnaposto contenuto 1" descr="IMG_20150322_111407.jpg"/>
          <p:cNvPicPr>
            <a:picLocks noChangeAspect="1"/>
          </p:cNvPicPr>
          <p:nvPr/>
        </p:nvPicPr>
        <p:blipFill>
          <a:blip r:embed="rId3">
            <a:extLst>
              <a:ext uri="{28A0092B-C50C-407E-A947-70E740481C1C}">
                <a14:useLocalDpi xmlns:a14="http://schemas.microsoft.com/office/drawing/2010/main" val="0"/>
              </a:ext>
            </a:extLst>
          </a:blip>
          <a:srcRect t="1115" b="1115"/>
          <a:stretch>
            <a:fillRect/>
          </a:stretch>
        </p:blipFill>
        <p:spPr>
          <a:xfrm rot="5400000">
            <a:off x="6206261" y="924648"/>
            <a:ext cx="3474241" cy="1910699"/>
          </a:xfrm>
          <a:prstGeom prst="rect">
            <a:avLst/>
          </a:prstGeom>
        </p:spPr>
      </p:pic>
    </p:spTree>
    <p:extLst>
      <p:ext uri="{BB962C8B-B14F-4D97-AF65-F5344CB8AC3E}">
        <p14:creationId xmlns:p14="http://schemas.microsoft.com/office/powerpoint/2010/main" val="31493500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idx="1"/>
          </p:nvPr>
        </p:nvSpPr>
        <p:spPr>
          <a:xfrm>
            <a:off x="469900" y="3806824"/>
            <a:ext cx="8229600" cy="2170113"/>
          </a:xfrm>
        </p:spPr>
        <p:txBody>
          <a:bodyPr/>
          <a:lstStyle/>
          <a:p>
            <a:r>
              <a:rPr lang="it-IT" dirty="0"/>
              <a:t>p</a:t>
            </a:r>
            <a:r>
              <a:rPr lang="it-IT" dirty="0" smtClean="0"/>
              <a:t>er favorire dialogo tra istituzioni, il mondo scientifico, gli organi di stampa e i </a:t>
            </a:r>
            <a:r>
              <a:rPr lang="it-IT" dirty="0" err="1" smtClean="0"/>
              <a:t>cittadinini</a:t>
            </a:r>
            <a:endParaRPr lang="it-IT" dirty="0"/>
          </a:p>
        </p:txBody>
      </p:sp>
      <p:pic>
        <p:nvPicPr>
          <p:cNvPr id="8" name="Immagine 3" descr="FN.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940425"/>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descr="falsi miti.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00" y="279400"/>
            <a:ext cx="2730500" cy="2743200"/>
          </a:xfrm>
          <a:prstGeom prst="rect">
            <a:avLst/>
          </a:prstGeom>
        </p:spPr>
      </p:pic>
    </p:spTree>
    <p:extLst>
      <p:ext uri="{BB962C8B-B14F-4D97-AF65-F5344CB8AC3E}">
        <p14:creationId xmlns:p14="http://schemas.microsoft.com/office/powerpoint/2010/main" val="11731784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l"/>
            <a:r>
              <a:rPr lang="it-IT" sz="3600" dirty="0" smtClean="0"/>
              <a:t>Obbligo Assicurativo </a:t>
            </a:r>
            <a:endParaRPr lang="it-IT" sz="3600" dirty="0"/>
          </a:p>
        </p:txBody>
      </p:sp>
      <p:sp>
        <p:nvSpPr>
          <p:cNvPr id="7" name="Segnaposto contenuto 6"/>
          <p:cNvSpPr>
            <a:spLocks noGrp="1"/>
          </p:cNvSpPr>
          <p:nvPr>
            <p:ph idx="1"/>
          </p:nvPr>
        </p:nvSpPr>
        <p:spPr>
          <a:xfrm>
            <a:off x="326949" y="1414462"/>
            <a:ext cx="8229600" cy="4525963"/>
          </a:xfrm>
        </p:spPr>
        <p:txBody>
          <a:bodyPr>
            <a:normAutofit lnSpcReduction="10000"/>
          </a:bodyPr>
          <a:lstStyle/>
          <a:p>
            <a:r>
              <a:rPr lang="it-IT" dirty="0" smtClean="0"/>
              <a:t>D.L. n. 138 (13 Agosto 2011)…il professionista è tenuto a stipulare idonea assicurazione…</a:t>
            </a:r>
          </a:p>
          <a:p>
            <a:endParaRPr lang="it-IT" dirty="0"/>
          </a:p>
          <a:p>
            <a:r>
              <a:rPr lang="it-IT" dirty="0" smtClean="0"/>
              <a:t>Consiglio di Stato (parere 486/2015):l’obbligo di assicurazione per gli esercenti le professioni sanitarie non può ritenersi operante fino a quando non sarà adottato il DPR contenente i requisiti minimi e uniformi per l’idoneità dei contratti assicurativi”.</a:t>
            </a:r>
            <a:endParaRPr lang="it-IT" dirty="0"/>
          </a:p>
        </p:txBody>
      </p:sp>
      <p:pic>
        <p:nvPicPr>
          <p:cNvPr id="8" name="Immagine 3" descr="FN.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940425"/>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5512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l"/>
            <a:r>
              <a:rPr lang="it-IT" sz="3600" dirty="0" smtClean="0"/>
              <a:t>Obbligo Assicurativo (2) </a:t>
            </a:r>
            <a:endParaRPr lang="it-IT" sz="3600" dirty="0"/>
          </a:p>
        </p:txBody>
      </p:sp>
      <p:sp>
        <p:nvSpPr>
          <p:cNvPr id="7" name="Segnaposto contenuto 6"/>
          <p:cNvSpPr>
            <a:spLocks noGrp="1"/>
          </p:cNvSpPr>
          <p:nvPr>
            <p:ph idx="1"/>
          </p:nvPr>
        </p:nvSpPr>
        <p:spPr>
          <a:xfrm>
            <a:off x="326949" y="1414462"/>
            <a:ext cx="8229600" cy="4525963"/>
          </a:xfrm>
        </p:spPr>
        <p:txBody>
          <a:bodyPr>
            <a:normAutofit/>
          </a:bodyPr>
          <a:lstStyle/>
          <a:p>
            <a:pPr marL="0" indent="0">
              <a:buNone/>
            </a:pPr>
            <a:endParaRPr lang="it-IT" dirty="0"/>
          </a:p>
          <a:p>
            <a:r>
              <a:rPr lang="it-IT" dirty="0" smtClean="0"/>
              <a:t>Conseguentemente fino ad allora non potrà essere considerata quale illecito disciplinare la mancata stipula di una polizza assicurativa, da parte degli esercenti le professioni sanitarie.</a:t>
            </a:r>
            <a:endParaRPr lang="it-IT" dirty="0"/>
          </a:p>
        </p:txBody>
      </p:sp>
      <p:pic>
        <p:nvPicPr>
          <p:cNvPr id="8" name="Immagine 3" descr="FN.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940425"/>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747150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l"/>
            <a:r>
              <a:rPr lang="it-IT" sz="3600" dirty="0" smtClean="0"/>
              <a:t>Obbligo Assicurativo (3) </a:t>
            </a:r>
            <a:endParaRPr lang="it-IT" sz="3600" dirty="0"/>
          </a:p>
        </p:txBody>
      </p:sp>
      <p:sp>
        <p:nvSpPr>
          <p:cNvPr id="7" name="Segnaposto contenuto 6"/>
          <p:cNvSpPr>
            <a:spLocks noGrp="1"/>
          </p:cNvSpPr>
          <p:nvPr>
            <p:ph idx="1"/>
          </p:nvPr>
        </p:nvSpPr>
        <p:spPr>
          <a:xfrm>
            <a:off x="326949" y="1414462"/>
            <a:ext cx="8229600" cy="4525963"/>
          </a:xfrm>
        </p:spPr>
        <p:txBody>
          <a:bodyPr>
            <a:normAutofit/>
          </a:bodyPr>
          <a:lstStyle/>
          <a:p>
            <a:endParaRPr lang="it-IT" dirty="0"/>
          </a:p>
          <a:p>
            <a:r>
              <a:rPr lang="it-IT" dirty="0" smtClean="0"/>
              <a:t>FNOMCEO: disciplinare di gara per l’affidamento del servizio di brokeraggio assicurativo a supporto della preparazione di una gara europea, per aggiudicare il servizio assicurativo ai </a:t>
            </a:r>
            <a:r>
              <a:rPr lang="it-IT" u="sng" dirty="0" smtClean="0"/>
              <a:t>neoiscritti</a:t>
            </a:r>
            <a:r>
              <a:rPr lang="it-IT" dirty="0" smtClean="0"/>
              <a:t> con oneri in parte prevalente a carico della FNOM (2014)</a:t>
            </a:r>
            <a:endParaRPr lang="it-IT" dirty="0"/>
          </a:p>
        </p:txBody>
      </p:sp>
      <p:pic>
        <p:nvPicPr>
          <p:cNvPr id="8" name="Immagine 3" descr="FN.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940425"/>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022369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l"/>
            <a:r>
              <a:rPr lang="it-IT" sz="3600" dirty="0" smtClean="0"/>
              <a:t>Obbligo Assicurativo (4) </a:t>
            </a:r>
            <a:endParaRPr lang="it-IT" sz="3600" dirty="0"/>
          </a:p>
        </p:txBody>
      </p:sp>
      <p:sp>
        <p:nvSpPr>
          <p:cNvPr id="7" name="Segnaposto contenuto 6"/>
          <p:cNvSpPr>
            <a:spLocks noGrp="1"/>
          </p:cNvSpPr>
          <p:nvPr>
            <p:ph idx="1"/>
          </p:nvPr>
        </p:nvSpPr>
        <p:spPr>
          <a:xfrm>
            <a:off x="326949" y="1414462"/>
            <a:ext cx="8229600" cy="4525963"/>
          </a:xfrm>
        </p:spPr>
        <p:txBody>
          <a:bodyPr>
            <a:normAutofit/>
          </a:bodyPr>
          <a:lstStyle/>
          <a:p>
            <a:endParaRPr lang="it-IT" dirty="0"/>
          </a:p>
          <a:p>
            <a:r>
              <a:rPr lang="it-IT" dirty="0" smtClean="0"/>
              <a:t>FNOMCEO: ha acquisito da parte di broker nazionali </a:t>
            </a:r>
            <a:r>
              <a:rPr lang="it-IT" dirty="0"/>
              <a:t>l</a:t>
            </a:r>
            <a:r>
              <a:rPr lang="it-IT" dirty="0" smtClean="0"/>
              <a:t>a elaborazione di un </a:t>
            </a:r>
            <a:r>
              <a:rPr lang="it-IT" u="sng" dirty="0" smtClean="0"/>
              <a:t>progetto</a:t>
            </a:r>
            <a:r>
              <a:rPr lang="it-IT" dirty="0" smtClean="0"/>
              <a:t> frutto di una gara di idee tra broker per individuare procedure e strumenti per dotare </a:t>
            </a:r>
            <a:r>
              <a:rPr lang="it-IT" u="sng" dirty="0" smtClean="0"/>
              <a:t>tutti gli iscritti agli Albi provinciali </a:t>
            </a:r>
            <a:r>
              <a:rPr lang="it-IT" dirty="0" smtClean="0"/>
              <a:t>di idonea copertura assicurativa (2014)</a:t>
            </a:r>
            <a:endParaRPr lang="it-IT" dirty="0"/>
          </a:p>
        </p:txBody>
      </p:sp>
      <p:pic>
        <p:nvPicPr>
          <p:cNvPr id="8" name="Immagine 3" descr="FN.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940425"/>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26133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idx="1"/>
          </p:nvPr>
        </p:nvSpPr>
        <p:spPr>
          <a:xfrm>
            <a:off x="337054" y="742146"/>
            <a:ext cx="8229600" cy="4525963"/>
          </a:xfrm>
        </p:spPr>
        <p:txBody>
          <a:bodyPr/>
          <a:lstStyle/>
          <a:p>
            <a:pPr marL="0" indent="0">
              <a:buNone/>
            </a:pPr>
            <a:r>
              <a:rPr lang="it-IT" dirty="0" smtClean="0"/>
              <a:t>L.23/12/2014, n.190</a:t>
            </a:r>
          </a:p>
          <a:p>
            <a:pPr marL="0" indent="0">
              <a:buNone/>
            </a:pPr>
            <a:r>
              <a:rPr lang="it-IT" dirty="0" smtClean="0"/>
              <a:t>Disposizioni per la formazione del bilancio annuale e pluriennale dello Stato (</a:t>
            </a:r>
            <a:r>
              <a:rPr lang="it-IT" u="sng" dirty="0" smtClean="0"/>
              <a:t>legge di stabilità 2015</a:t>
            </a:r>
            <a:r>
              <a:rPr lang="it-IT" dirty="0" smtClean="0"/>
              <a:t>). </a:t>
            </a:r>
          </a:p>
          <a:p>
            <a:pPr marL="0" indent="0">
              <a:buNone/>
            </a:pPr>
            <a:r>
              <a:rPr lang="it-IT" dirty="0" err="1" smtClean="0"/>
              <a:t>Gazz</a:t>
            </a:r>
            <a:r>
              <a:rPr lang="it-IT" dirty="0" smtClean="0"/>
              <a:t>. Uff. 29 Dicembre 2014</a:t>
            </a:r>
          </a:p>
          <a:p>
            <a:pPr marL="0" indent="0">
              <a:buNone/>
            </a:pPr>
            <a:endParaRPr lang="it-IT" dirty="0" smtClean="0"/>
          </a:p>
          <a:p>
            <a:pPr marL="0" indent="0">
              <a:buNone/>
            </a:pPr>
            <a:r>
              <a:rPr lang="it-IT" dirty="0" smtClean="0"/>
              <a:t>In vigore del 1 Gennaio 2015.</a:t>
            </a:r>
          </a:p>
          <a:p>
            <a:pPr marL="0" indent="0">
              <a:buNone/>
            </a:pPr>
            <a:endParaRPr lang="it-IT" dirty="0"/>
          </a:p>
        </p:txBody>
      </p:sp>
    </p:spTree>
    <p:extLst>
      <p:ext uri="{BB962C8B-B14F-4D97-AF65-F5344CB8AC3E}">
        <p14:creationId xmlns:p14="http://schemas.microsoft.com/office/powerpoint/2010/main" val="188397394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l"/>
            <a:r>
              <a:rPr lang="it-IT" sz="3600" dirty="0" smtClean="0"/>
              <a:t>Comma 566</a:t>
            </a:r>
            <a:endParaRPr lang="it-IT" sz="3600" dirty="0"/>
          </a:p>
        </p:txBody>
      </p:sp>
      <p:sp>
        <p:nvSpPr>
          <p:cNvPr id="7" name="Segnaposto contenuto 6"/>
          <p:cNvSpPr>
            <a:spLocks noGrp="1"/>
          </p:cNvSpPr>
          <p:nvPr>
            <p:ph idx="1"/>
          </p:nvPr>
        </p:nvSpPr>
        <p:spPr/>
        <p:txBody>
          <a:bodyPr/>
          <a:lstStyle/>
          <a:p>
            <a:pPr marL="0" indent="0">
              <a:buNone/>
            </a:pPr>
            <a:r>
              <a:rPr lang="it-IT" dirty="0" smtClean="0"/>
              <a:t>Ferme restando le competenze dei laureati in medicina e chirurgia in materia di atti complessi e specialistici di prevenzione, diagnosi, cura e terapia, con accordo tra Governo e regioni, previa concertazione con le rappresentanze…..</a:t>
            </a:r>
            <a:endParaRPr lang="it-IT" dirty="0"/>
          </a:p>
        </p:txBody>
      </p:sp>
      <p:pic>
        <p:nvPicPr>
          <p:cNvPr id="8" name="Immagine 3" descr="FN.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940425"/>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23334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Lorenzin.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100" y="12700"/>
            <a:ext cx="4737100" cy="6819900"/>
          </a:xfrm>
          <a:prstGeom prst="rect">
            <a:avLst/>
          </a:prstGeom>
        </p:spPr>
      </p:pic>
    </p:spTree>
    <p:extLst>
      <p:ext uri="{BB962C8B-B14F-4D97-AF65-F5344CB8AC3E}">
        <p14:creationId xmlns:p14="http://schemas.microsoft.com/office/powerpoint/2010/main" val="35365740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3.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4300"/>
            <a:ext cx="9144000" cy="4075953"/>
          </a:xfrm>
          <a:prstGeom prst="rect">
            <a:avLst/>
          </a:prstGeom>
        </p:spPr>
      </p:pic>
    </p:spTree>
    <p:extLst>
      <p:ext uri="{BB962C8B-B14F-4D97-AF65-F5344CB8AC3E}">
        <p14:creationId xmlns:p14="http://schemas.microsoft.com/office/powerpoint/2010/main" val="80445665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504950" y="4151313"/>
            <a:ext cx="6400800" cy="1752600"/>
          </a:xfrm>
        </p:spPr>
        <p:txBody>
          <a:bodyPr rtlCol="0">
            <a:normAutofit fontScale="70000" lnSpcReduction="20000"/>
          </a:bodyPr>
          <a:lstStyle/>
          <a:p>
            <a:pPr eaLnBrk="1" fontAlgn="auto" hangingPunct="1">
              <a:spcAft>
                <a:spcPts val="0"/>
              </a:spcAft>
              <a:buFont typeface="Arial"/>
              <a:buNone/>
              <a:defRPr/>
            </a:pPr>
            <a:r>
              <a:rPr lang="it-IT" sz="5100" b="1" dirty="0">
                <a:solidFill>
                  <a:schemeClr val="tx1"/>
                </a:solidFill>
                <a:ea typeface="+mn-ea"/>
                <a:cs typeface="+mn-cs"/>
              </a:rPr>
              <a:t>PROFILI ETICO-DEONTOLOGICI</a:t>
            </a:r>
          </a:p>
          <a:p>
            <a:pPr eaLnBrk="1" fontAlgn="auto" hangingPunct="1">
              <a:spcAft>
                <a:spcPts val="0"/>
              </a:spcAft>
              <a:buFont typeface="Arial"/>
              <a:buNone/>
              <a:defRPr/>
            </a:pPr>
            <a:endParaRPr lang="it-IT" sz="2800" b="1" dirty="0">
              <a:solidFill>
                <a:schemeClr val="tx1"/>
              </a:solidFill>
              <a:ea typeface="+mn-ea"/>
              <a:cs typeface="+mn-cs"/>
            </a:endParaRPr>
          </a:p>
          <a:p>
            <a:pPr eaLnBrk="1" fontAlgn="auto" hangingPunct="1">
              <a:spcAft>
                <a:spcPts val="0"/>
              </a:spcAft>
              <a:buFont typeface="Arial"/>
              <a:buNone/>
              <a:defRPr/>
            </a:pPr>
            <a:r>
              <a:rPr lang="it-IT" sz="4000" b="1" dirty="0" smtClean="0">
                <a:solidFill>
                  <a:schemeClr val="tx1"/>
                </a:solidFill>
                <a:ea typeface="+mn-ea"/>
                <a:cs typeface="+mn-cs"/>
              </a:rPr>
              <a:t>Roberta </a:t>
            </a:r>
            <a:r>
              <a:rPr lang="it-IT" sz="4000" b="1" dirty="0" err="1" smtClean="0">
                <a:solidFill>
                  <a:schemeClr val="tx1"/>
                </a:solidFill>
                <a:ea typeface="+mn-ea"/>
                <a:cs typeface="+mn-cs"/>
              </a:rPr>
              <a:t>Chersevani</a:t>
            </a:r>
            <a:endParaRPr lang="it-IT" sz="4000" b="1" dirty="0" smtClean="0">
              <a:solidFill>
                <a:schemeClr val="tx1"/>
              </a:solidFill>
              <a:ea typeface="+mn-ea"/>
              <a:cs typeface="+mn-cs"/>
            </a:endParaRPr>
          </a:p>
          <a:p>
            <a:pPr eaLnBrk="1" fontAlgn="auto" hangingPunct="1">
              <a:spcAft>
                <a:spcPts val="0"/>
              </a:spcAft>
              <a:buFont typeface="Arial"/>
              <a:buNone/>
              <a:defRPr/>
            </a:pPr>
            <a:r>
              <a:rPr lang="it-IT" sz="4000" b="1" dirty="0" smtClean="0">
                <a:solidFill>
                  <a:schemeClr val="tx1"/>
                </a:solidFill>
                <a:ea typeface="+mn-ea"/>
                <a:cs typeface="+mn-cs"/>
              </a:rPr>
              <a:t>Presidente </a:t>
            </a:r>
            <a:r>
              <a:rPr lang="it-IT" sz="4000" b="1" dirty="0" err="1" smtClean="0">
                <a:solidFill>
                  <a:schemeClr val="tx1"/>
                </a:solidFill>
                <a:ea typeface="+mn-ea"/>
                <a:cs typeface="+mn-cs"/>
              </a:rPr>
              <a:t>OMCeO</a:t>
            </a:r>
            <a:r>
              <a:rPr lang="it-IT" sz="4000" b="1" dirty="0" smtClean="0">
                <a:solidFill>
                  <a:schemeClr val="tx1"/>
                </a:solidFill>
                <a:ea typeface="+mn-ea"/>
                <a:cs typeface="+mn-cs"/>
              </a:rPr>
              <a:t> Gorizia</a:t>
            </a:r>
            <a:endParaRPr lang="it-IT" sz="4000" b="1" dirty="0">
              <a:solidFill>
                <a:schemeClr val="tx1"/>
              </a:solidFill>
              <a:ea typeface="+mn-ea"/>
              <a:cs typeface="+mn-cs"/>
            </a:endParaRPr>
          </a:p>
        </p:txBody>
      </p:sp>
      <p:pic>
        <p:nvPicPr>
          <p:cNvPr id="14338" name="Immagine 3" descr="A1.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313" y="449263"/>
            <a:ext cx="36703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Immagine 4" descr="A2.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0" y="2052638"/>
            <a:ext cx="3302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Immagine 5" descr="logo ordine medici g copy 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75438" y="449263"/>
            <a:ext cx="1538287"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olo 3"/>
          <p:cNvSpPr>
            <a:spLocks noGrp="1"/>
          </p:cNvSpPr>
          <p:nvPr>
            <p:ph type="ctrTitle"/>
          </p:nvPr>
        </p:nvSpPr>
        <p:spPr/>
        <p:txBody>
          <a:bodyPr/>
          <a:lstStyle/>
          <a:p>
            <a:r>
              <a:rPr lang="it-IT">
                <a:latin typeface="Calibri" charset="0"/>
              </a:rPr>
              <a:t>Consulta, commissioni, gruppi di lavoro e osservatori</a:t>
            </a:r>
          </a:p>
        </p:txBody>
      </p:sp>
      <p:sp>
        <p:nvSpPr>
          <p:cNvPr id="5" name="Sottotitolo 4"/>
          <p:cNvSpPr>
            <a:spLocks noGrp="1"/>
          </p:cNvSpPr>
          <p:nvPr>
            <p:ph type="subTitle" idx="1"/>
          </p:nvPr>
        </p:nvSpPr>
        <p:spPr/>
        <p:txBody>
          <a:bodyPr/>
          <a:lstStyle/>
          <a:p>
            <a:pPr>
              <a:defRPr/>
            </a:pPr>
            <a:r>
              <a:rPr lang="it-IT" dirty="0" smtClean="0"/>
              <a:t>2015 - 2017</a:t>
            </a:r>
            <a:endParaRPr lang="it-IT" dirty="0"/>
          </a:p>
        </p:txBody>
      </p:sp>
      <p:pic>
        <p:nvPicPr>
          <p:cNvPr id="14339" name="Immagine 3" descr="FN.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940425"/>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3" descr="FN.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940425"/>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contenuto 2"/>
          <p:cNvSpPr>
            <a:spLocks noGrp="1"/>
          </p:cNvSpPr>
          <p:nvPr>
            <p:ph idx="1"/>
          </p:nvPr>
        </p:nvSpPr>
        <p:spPr/>
        <p:txBody>
          <a:bodyPr/>
          <a:lstStyle/>
          <a:p>
            <a:r>
              <a:rPr lang="it-IT" dirty="0" smtClean="0">
                <a:solidFill>
                  <a:srgbClr val="FF0000"/>
                </a:solidFill>
              </a:rPr>
              <a:t>“Con la sanità che ci ritroviamo è meglio non ammalarsi.”</a:t>
            </a:r>
          </a:p>
          <a:p>
            <a:pPr marL="0" indent="0">
              <a:buNone/>
            </a:pPr>
            <a:endParaRPr lang="it-IT" dirty="0" smtClean="0">
              <a:solidFill>
                <a:srgbClr val="FF0000"/>
              </a:solidFill>
            </a:endParaRPr>
          </a:p>
          <a:p>
            <a:r>
              <a:rPr lang="it-IT" dirty="0" smtClean="0"/>
              <a:t>Si dice che in Italia i medici sono troppi rispetto al resto di Europa, è così?</a:t>
            </a:r>
          </a:p>
          <a:p>
            <a:endParaRPr lang="it-IT" dirty="0">
              <a:solidFill>
                <a:srgbClr val="FF0000"/>
              </a:solidFill>
            </a:endParaRPr>
          </a:p>
          <a:p>
            <a:r>
              <a:rPr lang="it-IT" dirty="0" smtClean="0"/>
              <a:t>Possiamo fidarci del nostro medico curante?</a:t>
            </a:r>
          </a:p>
          <a:p>
            <a:endParaRPr lang="it-IT" dirty="0">
              <a:solidFill>
                <a:srgbClr val="FF0000"/>
              </a:solidFill>
            </a:endParaRPr>
          </a:p>
          <a:p>
            <a:endParaRPr lang="it-IT" dirty="0" smtClean="0">
              <a:solidFill>
                <a:srgbClr val="FF0000"/>
              </a:solidFill>
            </a:endParaRPr>
          </a:p>
          <a:p>
            <a:endParaRPr lang="it-IT" dirty="0">
              <a:solidFill>
                <a:srgbClr val="FF0000"/>
              </a:solidFill>
            </a:endParaRPr>
          </a:p>
        </p:txBody>
      </p:sp>
      <p:sp>
        <p:nvSpPr>
          <p:cNvPr id="2" name="Titolo 1"/>
          <p:cNvSpPr>
            <a:spLocks noGrp="1"/>
          </p:cNvSpPr>
          <p:nvPr>
            <p:ph type="title"/>
          </p:nvPr>
        </p:nvSpPr>
        <p:spPr/>
        <p:txBody>
          <a:bodyPr>
            <a:noAutofit/>
          </a:bodyPr>
          <a:lstStyle/>
          <a:p>
            <a:r>
              <a:rPr lang="it-IT" sz="3200" dirty="0" smtClean="0"/>
              <a:t>La sanità in Italia: falsi miti e vere eccellenze</a:t>
            </a:r>
            <a:endParaRPr lang="it-IT" sz="3200" dirty="0"/>
          </a:p>
        </p:txBody>
      </p:sp>
    </p:spTree>
    <p:extLst>
      <p:ext uri="{BB962C8B-B14F-4D97-AF65-F5344CB8AC3E}">
        <p14:creationId xmlns:p14="http://schemas.microsoft.com/office/powerpoint/2010/main" val="23814879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sz="3600" dirty="0" smtClean="0"/>
              <a:t>Commissione Nazionale per </a:t>
            </a:r>
            <a:br>
              <a:rPr lang="it-IT" sz="3600" dirty="0" smtClean="0"/>
            </a:br>
            <a:r>
              <a:rPr lang="it-IT" sz="3600" dirty="0" smtClean="0"/>
              <a:t>la Formazione Continua</a:t>
            </a:r>
            <a:endParaRPr lang="it-IT" sz="3600" dirty="0"/>
          </a:p>
        </p:txBody>
      </p:sp>
      <p:sp>
        <p:nvSpPr>
          <p:cNvPr id="7" name="Segnaposto contenuto 6"/>
          <p:cNvSpPr>
            <a:spLocks noGrp="1"/>
          </p:cNvSpPr>
          <p:nvPr>
            <p:ph idx="1"/>
          </p:nvPr>
        </p:nvSpPr>
        <p:spPr>
          <a:xfrm>
            <a:off x="457200" y="1840455"/>
            <a:ext cx="8229600" cy="4525963"/>
          </a:xfrm>
        </p:spPr>
        <p:txBody>
          <a:bodyPr/>
          <a:lstStyle/>
          <a:p>
            <a:r>
              <a:rPr lang="it-IT" dirty="0" smtClean="0"/>
              <a:t>Roberta CHERSEVANI Vice Presidente</a:t>
            </a:r>
          </a:p>
          <a:p>
            <a:endParaRPr lang="it-IT" dirty="0"/>
          </a:p>
          <a:p>
            <a:r>
              <a:rPr lang="it-IT" dirty="0" smtClean="0"/>
              <a:t>Rappresentanti </a:t>
            </a:r>
            <a:r>
              <a:rPr lang="it-IT" dirty="0" err="1" smtClean="0"/>
              <a:t>FNOMCeO</a:t>
            </a:r>
            <a:r>
              <a:rPr lang="it-IT" dirty="0" smtClean="0"/>
              <a:t>:</a:t>
            </a:r>
          </a:p>
          <a:p>
            <a:pPr lvl="1"/>
            <a:r>
              <a:rPr lang="it-IT" dirty="0" smtClean="0"/>
              <a:t>Luigi A. CONTE</a:t>
            </a:r>
          </a:p>
          <a:p>
            <a:pPr lvl="1"/>
            <a:r>
              <a:rPr lang="it-IT" dirty="0"/>
              <a:t> </a:t>
            </a:r>
            <a:r>
              <a:rPr lang="it-IT" dirty="0" smtClean="0"/>
              <a:t>Roberto STELLA</a:t>
            </a:r>
            <a:endParaRPr lang="it-IT" dirty="0"/>
          </a:p>
        </p:txBody>
      </p:sp>
    </p:spTree>
    <p:extLst>
      <p:ext uri="{BB962C8B-B14F-4D97-AF65-F5344CB8AC3E}">
        <p14:creationId xmlns:p14="http://schemas.microsoft.com/office/powerpoint/2010/main" val="325907353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sz="3600" dirty="0" smtClean="0"/>
              <a:t>Commissione Centrale Esercenti Professioni Sanitarie CCEPS – Nomine </a:t>
            </a:r>
            <a:r>
              <a:rPr lang="it-IT" sz="3600" u="sng" dirty="0" smtClean="0"/>
              <a:t>Componenti Effettivi</a:t>
            </a:r>
            <a:endParaRPr lang="it-IT" sz="3600" u="sng" dirty="0"/>
          </a:p>
        </p:txBody>
      </p:sp>
      <p:sp>
        <p:nvSpPr>
          <p:cNvPr id="7" name="Segnaposto contenuto 6"/>
          <p:cNvSpPr>
            <a:spLocks noGrp="1"/>
          </p:cNvSpPr>
          <p:nvPr>
            <p:ph idx="1"/>
          </p:nvPr>
        </p:nvSpPr>
        <p:spPr>
          <a:xfrm>
            <a:off x="457200" y="1857616"/>
            <a:ext cx="8229600" cy="4525963"/>
          </a:xfrm>
        </p:spPr>
        <p:txBody>
          <a:bodyPr/>
          <a:lstStyle/>
          <a:p>
            <a:r>
              <a:rPr lang="it-IT" dirty="0" smtClean="0"/>
              <a:t>Eugenio CORCIONI (CS)</a:t>
            </a:r>
          </a:p>
          <a:p>
            <a:r>
              <a:rPr lang="it-IT" dirty="0" smtClean="0"/>
              <a:t>Mauro UCCI (FI)</a:t>
            </a:r>
          </a:p>
          <a:p>
            <a:r>
              <a:rPr lang="it-IT" dirty="0" smtClean="0"/>
              <a:t>Vito GAUDIANO (MT)</a:t>
            </a:r>
          </a:p>
          <a:p>
            <a:r>
              <a:rPr lang="it-IT" dirty="0" smtClean="0"/>
              <a:t>Cosimo NUME (TA)</a:t>
            </a:r>
          </a:p>
          <a:p>
            <a:r>
              <a:rPr lang="it-IT" dirty="0" smtClean="0"/>
              <a:t>Cesare FERRARI (TP)</a:t>
            </a:r>
            <a:endParaRPr lang="it-IT" dirty="0"/>
          </a:p>
        </p:txBody>
      </p:sp>
    </p:spTree>
    <p:extLst>
      <p:ext uri="{BB962C8B-B14F-4D97-AF65-F5344CB8AC3E}">
        <p14:creationId xmlns:p14="http://schemas.microsoft.com/office/powerpoint/2010/main" val="388349791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sz="3600" dirty="0" smtClean="0"/>
              <a:t>Commissione Centrale Esercenti Professioni Sanitarie CCEPS – Nomine </a:t>
            </a:r>
            <a:r>
              <a:rPr lang="it-IT" sz="3600" u="sng" dirty="0" smtClean="0"/>
              <a:t>Componenti Supplenti</a:t>
            </a:r>
            <a:endParaRPr lang="it-IT" sz="3600" u="sng" dirty="0"/>
          </a:p>
        </p:txBody>
      </p:sp>
      <p:sp>
        <p:nvSpPr>
          <p:cNvPr id="7" name="Segnaposto contenuto 6"/>
          <p:cNvSpPr>
            <a:spLocks noGrp="1"/>
          </p:cNvSpPr>
          <p:nvPr>
            <p:ph idx="1"/>
          </p:nvPr>
        </p:nvSpPr>
        <p:spPr>
          <a:xfrm>
            <a:off x="457200" y="1857616"/>
            <a:ext cx="8229600" cy="4525963"/>
          </a:xfrm>
        </p:spPr>
        <p:txBody>
          <a:bodyPr/>
          <a:lstStyle/>
          <a:p>
            <a:r>
              <a:rPr lang="it-IT" dirty="0" smtClean="0"/>
              <a:t>Roberto MORA (VR)</a:t>
            </a:r>
          </a:p>
          <a:p>
            <a:r>
              <a:rPr lang="it-IT" dirty="0" smtClean="0"/>
              <a:t>Anna Maria BOTTIGLIERI (CE)</a:t>
            </a:r>
          </a:p>
          <a:p>
            <a:r>
              <a:rPr lang="it-IT" dirty="0" smtClean="0"/>
              <a:t>Cosimo NAPOLETANO (TE)</a:t>
            </a:r>
          </a:p>
          <a:p>
            <a:r>
              <a:rPr lang="it-IT" dirty="0" smtClean="0"/>
              <a:t>Rita LE DONNE (RI)</a:t>
            </a:r>
          </a:p>
          <a:p>
            <a:r>
              <a:rPr lang="it-IT" dirty="0" smtClean="0"/>
              <a:t>Carolina CIACCI (NA)</a:t>
            </a:r>
            <a:endParaRPr lang="it-IT" dirty="0"/>
          </a:p>
        </p:txBody>
      </p:sp>
    </p:spTree>
    <p:extLst>
      <p:ext uri="{BB962C8B-B14F-4D97-AF65-F5344CB8AC3E}">
        <p14:creationId xmlns:p14="http://schemas.microsoft.com/office/powerpoint/2010/main" val="367011690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idx="1"/>
          </p:nvPr>
        </p:nvSpPr>
        <p:spPr>
          <a:xfrm>
            <a:off x="457200" y="846138"/>
            <a:ext cx="8229600" cy="5094287"/>
          </a:xfrm>
        </p:spPr>
        <p:txBody>
          <a:bodyPr rtlCol="0">
            <a:normAutofit/>
          </a:bodyPr>
          <a:lstStyle/>
          <a:p>
            <a:pPr eaLnBrk="1" fontAlgn="auto" hangingPunct="1">
              <a:spcAft>
                <a:spcPts val="0"/>
              </a:spcAft>
              <a:buFont typeface="Arial"/>
              <a:buChar char="•"/>
              <a:defRPr/>
            </a:pPr>
            <a:endParaRPr lang="it-IT" dirty="0" smtClean="0">
              <a:ea typeface="+mn-ea"/>
              <a:cs typeface="+mn-cs"/>
            </a:endParaRPr>
          </a:p>
          <a:p>
            <a:pPr eaLnBrk="1" fontAlgn="auto" hangingPunct="1">
              <a:spcAft>
                <a:spcPts val="0"/>
              </a:spcAft>
              <a:defRPr/>
            </a:pPr>
            <a:r>
              <a:rPr lang="it-IT" b="1" dirty="0" smtClean="0">
                <a:latin typeface="Calibri" charset="0"/>
              </a:rPr>
              <a:t>Consulta </a:t>
            </a:r>
            <a:r>
              <a:rPr lang="it-IT" b="1" dirty="0">
                <a:latin typeface="Calibri" charset="0"/>
              </a:rPr>
              <a:t>deontologica </a:t>
            </a:r>
            <a:r>
              <a:rPr lang="it-IT" b="1" dirty="0" smtClean="0">
                <a:latin typeface="Calibri" charset="0"/>
              </a:rPr>
              <a:t>nazionale</a:t>
            </a:r>
          </a:p>
          <a:p>
            <a:pPr eaLnBrk="1" fontAlgn="auto" hangingPunct="1">
              <a:spcAft>
                <a:spcPts val="0"/>
              </a:spcAft>
              <a:defRPr/>
            </a:pPr>
            <a:endParaRPr lang="it-IT" b="1" dirty="0">
              <a:latin typeface="Calibri" charset="0"/>
              <a:ea typeface="+mn-ea"/>
              <a:cs typeface="+mn-cs"/>
            </a:endParaRPr>
          </a:p>
          <a:p>
            <a:pPr eaLnBrk="1" fontAlgn="auto" hangingPunct="1">
              <a:spcAft>
                <a:spcPts val="0"/>
              </a:spcAft>
              <a:defRPr/>
            </a:pPr>
            <a:endParaRPr lang="it-IT" b="1" dirty="0" smtClean="0">
              <a:latin typeface="Calibri" charset="0"/>
              <a:ea typeface="+mn-ea"/>
              <a:cs typeface="+mn-cs"/>
            </a:endParaRPr>
          </a:p>
          <a:p>
            <a:pPr eaLnBrk="1" fontAlgn="auto" hangingPunct="1">
              <a:spcAft>
                <a:spcPts val="0"/>
              </a:spcAft>
              <a:defRPr/>
            </a:pPr>
            <a:r>
              <a:rPr lang="it-IT" b="1" dirty="0" smtClean="0">
                <a:latin typeface="Calibri" charset="0"/>
                <a:ea typeface="+mn-ea"/>
                <a:cs typeface="+mn-cs"/>
              </a:rPr>
              <a:t>Centro Studi, Documentazione e Ricerca</a:t>
            </a:r>
            <a:endParaRPr lang="it-IT" dirty="0" smtClean="0">
              <a:ea typeface="+mn-ea"/>
              <a:cs typeface="+mn-cs"/>
            </a:endParaRPr>
          </a:p>
        </p:txBody>
      </p:sp>
      <p:pic>
        <p:nvPicPr>
          <p:cNvPr id="15362" name="Immagine 3" descr="FN.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940425"/>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3"/>
          <p:cNvSpPr>
            <a:spLocks noGrp="1"/>
          </p:cNvSpPr>
          <p:nvPr>
            <p:ph type="title"/>
          </p:nvPr>
        </p:nvSpPr>
        <p:spPr/>
        <p:txBody>
          <a:bodyPr/>
          <a:lstStyle/>
          <a:p>
            <a:pPr algn="l" eaLnBrk="1" hangingPunct="1"/>
            <a:r>
              <a:rPr lang="it-IT" sz="3600" b="1">
                <a:latin typeface="Calibri" charset="0"/>
              </a:rPr>
              <a:t>Aree strategiche</a:t>
            </a:r>
          </a:p>
        </p:txBody>
      </p:sp>
      <p:sp>
        <p:nvSpPr>
          <p:cNvPr id="7" name="Segnaposto contenuto 6"/>
          <p:cNvSpPr>
            <a:spLocks noGrp="1"/>
          </p:cNvSpPr>
          <p:nvPr>
            <p:ph idx="1"/>
          </p:nvPr>
        </p:nvSpPr>
        <p:spPr>
          <a:xfrm>
            <a:off x="457200" y="1414463"/>
            <a:ext cx="8229600" cy="5094287"/>
          </a:xfrm>
        </p:spPr>
        <p:txBody>
          <a:bodyPr rtlCol="0">
            <a:normAutofit/>
          </a:bodyPr>
          <a:lstStyle/>
          <a:p>
            <a:pPr eaLnBrk="1" fontAlgn="auto" hangingPunct="1">
              <a:spcAft>
                <a:spcPts val="0"/>
              </a:spcAft>
              <a:defRPr/>
            </a:pPr>
            <a:r>
              <a:rPr lang="it-IT" dirty="0" smtClean="0">
                <a:ea typeface="+mn-ea"/>
                <a:cs typeface="+mn-cs"/>
              </a:rPr>
              <a:t>Area della Comunicazione</a:t>
            </a:r>
          </a:p>
          <a:p>
            <a:pPr marL="0" indent="0" eaLnBrk="1" fontAlgn="auto" hangingPunct="1">
              <a:spcAft>
                <a:spcPts val="0"/>
              </a:spcAft>
              <a:buFont typeface="Arial" charset="0"/>
              <a:buNone/>
              <a:defRPr/>
            </a:pPr>
            <a:r>
              <a:rPr lang="it-IT" dirty="0">
                <a:ea typeface="+mn-ea"/>
                <a:cs typeface="+mn-cs"/>
              </a:rPr>
              <a:t>	</a:t>
            </a:r>
            <a:r>
              <a:rPr lang="it-IT" sz="2800" dirty="0" smtClean="0">
                <a:ea typeface="+mn-ea"/>
                <a:cs typeface="+mn-cs"/>
              </a:rPr>
              <a:t>Coordinatore: Cosimo Nume</a:t>
            </a:r>
          </a:p>
          <a:p>
            <a:pPr marL="0" indent="0" eaLnBrk="1" fontAlgn="auto" hangingPunct="1">
              <a:spcAft>
                <a:spcPts val="0"/>
              </a:spcAft>
              <a:buFont typeface="Arial" charset="0"/>
              <a:buNone/>
              <a:defRPr/>
            </a:pPr>
            <a:endParaRPr lang="it-IT" dirty="0" smtClean="0">
              <a:ea typeface="+mn-ea"/>
              <a:cs typeface="+mn-cs"/>
            </a:endParaRPr>
          </a:p>
          <a:p>
            <a:pPr eaLnBrk="1" fontAlgn="auto" hangingPunct="1">
              <a:spcAft>
                <a:spcPts val="0"/>
              </a:spcAft>
              <a:defRPr/>
            </a:pPr>
            <a:r>
              <a:rPr lang="it-IT" dirty="0" smtClean="0">
                <a:ea typeface="+mn-ea"/>
                <a:cs typeface="+mn-cs"/>
              </a:rPr>
              <a:t>Area Esteri</a:t>
            </a:r>
          </a:p>
          <a:p>
            <a:pPr marL="457200" lvl="1" indent="0" eaLnBrk="1" fontAlgn="auto" hangingPunct="1">
              <a:spcAft>
                <a:spcPts val="0"/>
              </a:spcAft>
              <a:buFont typeface="Arial" charset="0"/>
              <a:buNone/>
              <a:defRPr/>
            </a:pPr>
            <a:r>
              <a:rPr lang="it-IT" dirty="0" smtClean="0">
                <a:ea typeface="+mn-ea"/>
              </a:rPr>
              <a:t>Coordinatore: Nicolino D’</a:t>
            </a:r>
            <a:r>
              <a:rPr lang="it-IT" dirty="0" err="1" smtClean="0">
                <a:ea typeface="+mn-ea"/>
              </a:rPr>
              <a:t>Autilia</a:t>
            </a:r>
            <a:endParaRPr lang="it-IT" dirty="0" smtClean="0">
              <a:ea typeface="+mn-ea"/>
            </a:endParaRPr>
          </a:p>
          <a:p>
            <a:pPr marL="457200" lvl="1" indent="0" eaLnBrk="1" fontAlgn="auto" hangingPunct="1">
              <a:spcAft>
                <a:spcPts val="0"/>
              </a:spcAft>
              <a:buFont typeface="Arial" charset="0"/>
              <a:buNone/>
              <a:defRPr/>
            </a:pPr>
            <a:endParaRPr lang="it-IT" dirty="0" smtClean="0">
              <a:ea typeface="+mn-ea"/>
            </a:endParaRPr>
          </a:p>
          <a:p>
            <a:pPr eaLnBrk="1" fontAlgn="auto" hangingPunct="1">
              <a:spcAft>
                <a:spcPts val="0"/>
              </a:spcAft>
              <a:buFont typeface="Arial"/>
              <a:buChar char="•"/>
              <a:defRPr/>
            </a:pPr>
            <a:r>
              <a:rPr lang="it-IT" dirty="0" smtClean="0">
                <a:ea typeface="+mn-ea"/>
                <a:cs typeface="+mn-cs"/>
              </a:rPr>
              <a:t>Area della Formazione</a:t>
            </a:r>
          </a:p>
          <a:p>
            <a:pPr marL="457200" lvl="1" indent="0" eaLnBrk="1" fontAlgn="auto" hangingPunct="1">
              <a:spcAft>
                <a:spcPts val="0"/>
              </a:spcAft>
              <a:buFont typeface="Arial" charset="0"/>
              <a:buNone/>
              <a:defRPr/>
            </a:pPr>
            <a:r>
              <a:rPr lang="it-IT" dirty="0" smtClean="0">
                <a:ea typeface="+mn-ea"/>
              </a:rPr>
              <a:t>Coordinatore: Roberto Stella</a:t>
            </a:r>
          </a:p>
        </p:txBody>
      </p:sp>
      <p:pic>
        <p:nvPicPr>
          <p:cNvPr id="16387" name="Immagine 3" descr="FN.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940425"/>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olo 3"/>
          <p:cNvSpPr>
            <a:spLocks noGrp="1"/>
          </p:cNvSpPr>
          <p:nvPr>
            <p:ph type="title"/>
          </p:nvPr>
        </p:nvSpPr>
        <p:spPr/>
        <p:txBody>
          <a:bodyPr/>
          <a:lstStyle/>
          <a:p>
            <a:pPr algn="l" eaLnBrk="1" hangingPunct="1"/>
            <a:r>
              <a:rPr lang="it-IT" sz="3600" b="1">
                <a:latin typeface="Calibri" charset="0"/>
              </a:rPr>
              <a:t>Osservatori</a:t>
            </a:r>
          </a:p>
        </p:txBody>
      </p:sp>
      <p:sp>
        <p:nvSpPr>
          <p:cNvPr id="7" name="Segnaposto contenuto 6"/>
          <p:cNvSpPr>
            <a:spLocks noGrp="1"/>
          </p:cNvSpPr>
          <p:nvPr>
            <p:ph idx="1"/>
          </p:nvPr>
        </p:nvSpPr>
        <p:spPr>
          <a:xfrm>
            <a:off x="457200" y="1414463"/>
            <a:ext cx="8229600" cy="5094287"/>
          </a:xfrm>
        </p:spPr>
        <p:txBody>
          <a:bodyPr rtlCol="0">
            <a:normAutofit/>
          </a:bodyPr>
          <a:lstStyle/>
          <a:p>
            <a:pPr eaLnBrk="1" fontAlgn="auto" hangingPunct="1">
              <a:spcAft>
                <a:spcPts val="0"/>
              </a:spcAft>
              <a:buFont typeface="Arial"/>
              <a:buChar char="•"/>
              <a:defRPr/>
            </a:pPr>
            <a:endParaRPr lang="it-IT" dirty="0" smtClean="0">
              <a:ea typeface="+mn-ea"/>
              <a:cs typeface="+mn-cs"/>
            </a:endParaRPr>
          </a:p>
          <a:p>
            <a:pPr eaLnBrk="1" fontAlgn="auto" hangingPunct="1">
              <a:spcAft>
                <a:spcPts val="0"/>
              </a:spcAft>
              <a:defRPr/>
            </a:pPr>
            <a:r>
              <a:rPr lang="it-IT" dirty="0" smtClean="0">
                <a:ea typeface="+mn-ea"/>
                <a:cs typeface="+mn-cs"/>
              </a:rPr>
              <a:t>Osservatorio Giovani Professionisti Medici e Odontoiatri</a:t>
            </a:r>
          </a:p>
          <a:p>
            <a:pPr eaLnBrk="1" fontAlgn="auto" hangingPunct="1">
              <a:spcAft>
                <a:spcPts val="0"/>
              </a:spcAft>
              <a:buFont typeface="Arial"/>
              <a:buChar char="•"/>
              <a:defRPr/>
            </a:pPr>
            <a:endParaRPr lang="it-IT" dirty="0">
              <a:ea typeface="+mn-ea"/>
              <a:cs typeface="+mn-cs"/>
            </a:endParaRPr>
          </a:p>
          <a:p>
            <a:pPr eaLnBrk="1" fontAlgn="auto" hangingPunct="1">
              <a:spcAft>
                <a:spcPts val="0"/>
              </a:spcAft>
              <a:buFont typeface="Arial"/>
              <a:buChar char="•"/>
              <a:defRPr/>
            </a:pPr>
            <a:r>
              <a:rPr lang="it-IT" dirty="0" smtClean="0">
                <a:ea typeface="+mn-ea"/>
                <a:cs typeface="+mn-cs"/>
              </a:rPr>
              <a:t>Osservatorio della professione medica e odontoiatrica al femminile.</a:t>
            </a:r>
          </a:p>
        </p:txBody>
      </p:sp>
      <p:pic>
        <p:nvPicPr>
          <p:cNvPr id="17411" name="Immagine 3" descr="FN.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940425"/>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olo 3"/>
          <p:cNvSpPr>
            <a:spLocks noGrp="1"/>
          </p:cNvSpPr>
          <p:nvPr>
            <p:ph type="title"/>
          </p:nvPr>
        </p:nvSpPr>
        <p:spPr/>
        <p:txBody>
          <a:bodyPr/>
          <a:lstStyle/>
          <a:p>
            <a:pPr algn="l" eaLnBrk="1" hangingPunct="1"/>
            <a:r>
              <a:rPr lang="it-IT" sz="3600" b="1">
                <a:latin typeface="Calibri" charset="0"/>
              </a:rPr>
              <a:t>Commissioni</a:t>
            </a:r>
          </a:p>
        </p:txBody>
      </p:sp>
      <p:sp>
        <p:nvSpPr>
          <p:cNvPr id="7" name="Segnaposto contenuto 6"/>
          <p:cNvSpPr>
            <a:spLocks noGrp="1"/>
          </p:cNvSpPr>
          <p:nvPr>
            <p:ph idx="1"/>
          </p:nvPr>
        </p:nvSpPr>
        <p:spPr>
          <a:xfrm>
            <a:off x="457200" y="1414463"/>
            <a:ext cx="8229600" cy="5094287"/>
          </a:xfrm>
        </p:spPr>
        <p:txBody>
          <a:bodyPr rtlCol="0">
            <a:normAutofit/>
          </a:bodyPr>
          <a:lstStyle/>
          <a:p>
            <a:pPr eaLnBrk="1" fontAlgn="auto" hangingPunct="1">
              <a:spcAft>
                <a:spcPts val="0"/>
              </a:spcAft>
              <a:buFont typeface="Arial"/>
              <a:buChar char="•"/>
              <a:defRPr/>
            </a:pPr>
            <a:endParaRPr lang="it-IT" dirty="0" smtClean="0">
              <a:ea typeface="+mn-ea"/>
              <a:cs typeface="+mn-cs"/>
            </a:endParaRPr>
          </a:p>
          <a:p>
            <a:pPr eaLnBrk="1" fontAlgn="auto" hangingPunct="1">
              <a:spcAft>
                <a:spcPts val="0"/>
              </a:spcAft>
              <a:defRPr/>
            </a:pPr>
            <a:r>
              <a:rPr lang="it-IT" dirty="0" smtClean="0">
                <a:ea typeface="+mn-ea"/>
                <a:cs typeface="+mn-cs"/>
              </a:rPr>
              <a:t>Medicina di Genere</a:t>
            </a:r>
          </a:p>
          <a:p>
            <a:pPr eaLnBrk="1" fontAlgn="auto" hangingPunct="1">
              <a:spcAft>
                <a:spcPts val="0"/>
              </a:spcAft>
              <a:defRPr/>
            </a:pPr>
            <a:r>
              <a:rPr lang="it-IT" dirty="0" smtClean="0">
                <a:ea typeface="+mn-ea"/>
                <a:cs typeface="+mn-cs"/>
              </a:rPr>
              <a:t>Medicine e Pratiche non convenzionali</a:t>
            </a:r>
          </a:p>
          <a:p>
            <a:pPr eaLnBrk="1" fontAlgn="auto" hangingPunct="1">
              <a:spcAft>
                <a:spcPts val="0"/>
              </a:spcAft>
              <a:defRPr/>
            </a:pPr>
            <a:r>
              <a:rPr lang="it-IT" dirty="0" smtClean="0">
                <a:ea typeface="+mn-ea"/>
                <a:cs typeface="+mn-cs"/>
              </a:rPr>
              <a:t>Professione, salute e ambiente, salute globale e sviluppo</a:t>
            </a:r>
          </a:p>
          <a:p>
            <a:pPr eaLnBrk="1" fontAlgn="auto" hangingPunct="1">
              <a:spcAft>
                <a:spcPts val="0"/>
              </a:spcAft>
              <a:defRPr/>
            </a:pPr>
            <a:r>
              <a:rPr lang="it-IT" dirty="0" smtClean="0">
                <a:ea typeface="+mn-ea"/>
                <a:cs typeface="+mn-cs"/>
              </a:rPr>
              <a:t>Rapporti tra professione medica e altre professioni sanitarie</a:t>
            </a:r>
          </a:p>
          <a:p>
            <a:pPr marL="0" indent="0" eaLnBrk="1" fontAlgn="auto" hangingPunct="1">
              <a:spcAft>
                <a:spcPts val="0"/>
              </a:spcAft>
              <a:buNone/>
              <a:defRPr/>
            </a:pPr>
            <a:endParaRPr lang="it-IT" dirty="0" smtClean="0">
              <a:ea typeface="+mn-ea"/>
              <a:cs typeface="+mn-cs"/>
            </a:endParaRPr>
          </a:p>
        </p:txBody>
      </p:sp>
      <p:pic>
        <p:nvPicPr>
          <p:cNvPr id="19459" name="Immagine 3" descr="FN.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940425"/>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olo 3"/>
          <p:cNvSpPr>
            <a:spLocks noGrp="1"/>
          </p:cNvSpPr>
          <p:nvPr>
            <p:ph type="title"/>
          </p:nvPr>
        </p:nvSpPr>
        <p:spPr/>
        <p:txBody>
          <a:bodyPr/>
          <a:lstStyle/>
          <a:p>
            <a:pPr algn="l" eaLnBrk="1" hangingPunct="1"/>
            <a:r>
              <a:rPr lang="it-IT" sz="3600" b="1">
                <a:latin typeface="Calibri" charset="0"/>
              </a:rPr>
              <a:t>Gruppi di lavoro - razionale</a:t>
            </a:r>
          </a:p>
        </p:txBody>
      </p:sp>
      <p:sp>
        <p:nvSpPr>
          <p:cNvPr id="7" name="Segnaposto contenuto 6"/>
          <p:cNvSpPr>
            <a:spLocks noGrp="1"/>
          </p:cNvSpPr>
          <p:nvPr>
            <p:ph idx="1"/>
          </p:nvPr>
        </p:nvSpPr>
        <p:spPr>
          <a:xfrm>
            <a:off x="457200" y="1414463"/>
            <a:ext cx="8229600" cy="5094287"/>
          </a:xfrm>
        </p:spPr>
        <p:txBody>
          <a:bodyPr rtlCol="0">
            <a:normAutofit lnSpcReduction="10000"/>
          </a:bodyPr>
          <a:lstStyle/>
          <a:p>
            <a:pPr eaLnBrk="1" fontAlgn="auto" hangingPunct="1">
              <a:spcAft>
                <a:spcPts val="0"/>
              </a:spcAft>
              <a:buFont typeface="Arial"/>
              <a:buChar char="•"/>
              <a:defRPr/>
            </a:pPr>
            <a:r>
              <a:rPr lang="it-IT" dirty="0" smtClean="0">
                <a:ea typeface="+mn-ea"/>
                <a:cs typeface="+mn-cs"/>
              </a:rPr>
              <a:t>Tema sensibile emergente</a:t>
            </a:r>
          </a:p>
          <a:p>
            <a:pPr eaLnBrk="1" fontAlgn="auto" hangingPunct="1">
              <a:spcAft>
                <a:spcPts val="0"/>
              </a:spcAft>
              <a:buFont typeface="Arial"/>
              <a:buChar char="•"/>
              <a:defRPr/>
            </a:pPr>
            <a:r>
              <a:rPr lang="it-IT" dirty="0">
                <a:ea typeface="+mn-ea"/>
                <a:cs typeface="+mn-cs"/>
              </a:rPr>
              <a:t>Progetto a termine (6 mesi)</a:t>
            </a:r>
          </a:p>
          <a:p>
            <a:pPr eaLnBrk="1" fontAlgn="auto" hangingPunct="1">
              <a:spcAft>
                <a:spcPts val="0"/>
              </a:spcAft>
              <a:buFont typeface="Arial"/>
              <a:buChar char="•"/>
              <a:defRPr/>
            </a:pPr>
            <a:r>
              <a:rPr lang="it-IT" dirty="0" smtClean="0">
                <a:ea typeface="+mn-ea"/>
                <a:cs typeface="+mn-cs"/>
              </a:rPr>
              <a:t>4 - 6 persone, che tengono le fila di un dibattito interno</a:t>
            </a:r>
          </a:p>
          <a:p>
            <a:pPr marL="0" indent="0" eaLnBrk="1" fontAlgn="auto" hangingPunct="1">
              <a:spcAft>
                <a:spcPts val="0"/>
              </a:spcAft>
              <a:buFont typeface="Arial"/>
              <a:buNone/>
              <a:defRPr/>
            </a:pPr>
            <a:endParaRPr lang="it-IT" dirty="0" smtClean="0">
              <a:ea typeface="+mn-ea"/>
              <a:cs typeface="+mn-cs"/>
            </a:endParaRPr>
          </a:p>
          <a:p>
            <a:pPr eaLnBrk="1" fontAlgn="auto" hangingPunct="1">
              <a:spcAft>
                <a:spcPts val="0"/>
              </a:spcAft>
              <a:buFont typeface="Wingdings" charset="2"/>
              <a:buChar char="Ø"/>
              <a:defRPr/>
            </a:pPr>
            <a:r>
              <a:rPr lang="it-IT" dirty="0" smtClean="0">
                <a:ea typeface="+mn-ea"/>
                <a:cs typeface="+mn-cs"/>
              </a:rPr>
              <a:t> seminario di consenso</a:t>
            </a:r>
          </a:p>
          <a:p>
            <a:pPr eaLnBrk="1" fontAlgn="auto" hangingPunct="1">
              <a:spcAft>
                <a:spcPts val="0"/>
              </a:spcAft>
              <a:buFont typeface="Wingdings" charset="2"/>
              <a:buChar char="Ø"/>
              <a:defRPr/>
            </a:pPr>
            <a:r>
              <a:rPr lang="it-IT" dirty="0" smtClean="0">
                <a:ea typeface="+mn-ea"/>
                <a:cs typeface="+mn-cs"/>
              </a:rPr>
              <a:t> seminario informativo</a:t>
            </a:r>
          </a:p>
          <a:p>
            <a:pPr eaLnBrk="1" fontAlgn="auto" hangingPunct="1">
              <a:spcAft>
                <a:spcPts val="0"/>
              </a:spcAft>
              <a:buFont typeface="Wingdings" charset="2"/>
              <a:buChar char="Ø"/>
              <a:defRPr/>
            </a:pPr>
            <a:r>
              <a:rPr lang="it-IT" dirty="0" smtClean="0">
                <a:ea typeface="+mn-ea"/>
                <a:cs typeface="+mn-cs"/>
              </a:rPr>
              <a:t> Consiglio Nazionale monotematico</a:t>
            </a:r>
          </a:p>
          <a:p>
            <a:pPr eaLnBrk="1" fontAlgn="auto" hangingPunct="1">
              <a:spcAft>
                <a:spcPts val="0"/>
              </a:spcAft>
              <a:buFont typeface="Wingdings" charset="2"/>
              <a:buChar char="Ø"/>
              <a:defRPr/>
            </a:pPr>
            <a:r>
              <a:rPr lang="it-IT" dirty="0" smtClean="0">
                <a:ea typeface="+mn-ea"/>
                <a:cs typeface="+mn-cs"/>
              </a:rPr>
              <a:t> Documento</a:t>
            </a:r>
          </a:p>
          <a:p>
            <a:pPr eaLnBrk="1" fontAlgn="auto" hangingPunct="1">
              <a:spcAft>
                <a:spcPts val="0"/>
              </a:spcAft>
              <a:buFont typeface="Arial"/>
              <a:buChar char="•"/>
              <a:defRPr/>
            </a:pPr>
            <a:endParaRPr lang="it-IT" dirty="0" smtClean="0">
              <a:ea typeface="+mn-ea"/>
              <a:cs typeface="+mn-cs"/>
            </a:endParaRPr>
          </a:p>
          <a:p>
            <a:pPr marL="0" indent="0" eaLnBrk="1" fontAlgn="auto" hangingPunct="1">
              <a:spcAft>
                <a:spcPts val="0"/>
              </a:spcAft>
              <a:buFont typeface="Arial"/>
              <a:buNone/>
              <a:defRPr/>
            </a:pPr>
            <a:endParaRPr lang="it-IT" dirty="0" smtClean="0">
              <a:ea typeface="+mn-ea"/>
              <a:cs typeface="+mn-cs"/>
            </a:endParaRPr>
          </a:p>
          <a:p>
            <a:pPr eaLnBrk="1" fontAlgn="auto" hangingPunct="1">
              <a:spcAft>
                <a:spcPts val="0"/>
              </a:spcAft>
              <a:buFont typeface="Arial"/>
              <a:buChar char="•"/>
              <a:defRPr/>
            </a:pPr>
            <a:endParaRPr lang="it-IT" dirty="0" smtClean="0">
              <a:ea typeface="+mn-ea"/>
              <a:cs typeface="+mn-cs"/>
            </a:endParaRPr>
          </a:p>
        </p:txBody>
      </p:sp>
      <p:pic>
        <p:nvPicPr>
          <p:cNvPr id="20483" name="Immagine 3" descr="FN.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940425"/>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olo 3"/>
          <p:cNvSpPr>
            <a:spLocks noGrp="1"/>
          </p:cNvSpPr>
          <p:nvPr>
            <p:ph type="title"/>
          </p:nvPr>
        </p:nvSpPr>
        <p:spPr/>
        <p:txBody>
          <a:bodyPr/>
          <a:lstStyle/>
          <a:p>
            <a:pPr algn="l" eaLnBrk="1" hangingPunct="1"/>
            <a:r>
              <a:rPr lang="it-IT" sz="3600" b="1" dirty="0">
                <a:latin typeface="Calibri" charset="0"/>
              </a:rPr>
              <a:t>Gruppi di lavoro </a:t>
            </a:r>
          </a:p>
        </p:txBody>
      </p:sp>
      <p:sp>
        <p:nvSpPr>
          <p:cNvPr id="7" name="Segnaposto contenuto 6"/>
          <p:cNvSpPr>
            <a:spLocks noGrp="1"/>
          </p:cNvSpPr>
          <p:nvPr>
            <p:ph idx="1"/>
          </p:nvPr>
        </p:nvSpPr>
        <p:spPr>
          <a:xfrm>
            <a:off x="457200" y="1414463"/>
            <a:ext cx="8229600" cy="5094287"/>
          </a:xfrm>
        </p:spPr>
        <p:txBody>
          <a:bodyPr rtlCol="0">
            <a:normAutofit/>
          </a:bodyPr>
          <a:lstStyle/>
          <a:p>
            <a:pPr eaLnBrk="1" fontAlgn="auto" hangingPunct="1">
              <a:spcAft>
                <a:spcPts val="0"/>
              </a:spcAft>
              <a:buFont typeface="Arial"/>
              <a:buChar char="•"/>
              <a:defRPr/>
            </a:pPr>
            <a:r>
              <a:rPr lang="it-IT" dirty="0" smtClean="0">
                <a:ea typeface="+mn-ea"/>
                <a:cs typeface="+mn-cs"/>
              </a:rPr>
              <a:t>Tavolo Congiunto </a:t>
            </a:r>
            <a:r>
              <a:rPr lang="it-IT" dirty="0" err="1" smtClean="0">
                <a:ea typeface="+mn-ea"/>
                <a:cs typeface="+mn-cs"/>
              </a:rPr>
              <a:t>FNOMCeO</a:t>
            </a:r>
            <a:r>
              <a:rPr lang="it-IT" dirty="0" smtClean="0">
                <a:ea typeface="+mn-ea"/>
                <a:cs typeface="+mn-cs"/>
              </a:rPr>
              <a:t> - AIFA</a:t>
            </a:r>
          </a:p>
          <a:p>
            <a:pPr eaLnBrk="1" fontAlgn="auto" hangingPunct="1">
              <a:spcAft>
                <a:spcPts val="0"/>
              </a:spcAft>
              <a:buFont typeface="Arial"/>
              <a:buChar char="•"/>
              <a:defRPr/>
            </a:pPr>
            <a:r>
              <a:rPr lang="it-IT" dirty="0">
                <a:ea typeface="+mn-ea"/>
                <a:cs typeface="+mn-cs"/>
              </a:rPr>
              <a:t>Certificazione </a:t>
            </a:r>
            <a:r>
              <a:rPr lang="it-IT" dirty="0" smtClean="0">
                <a:ea typeface="+mn-ea"/>
                <a:cs typeface="+mn-cs"/>
              </a:rPr>
              <a:t>medica</a:t>
            </a:r>
            <a:endParaRPr lang="it-IT" dirty="0">
              <a:ea typeface="+mn-ea"/>
              <a:cs typeface="+mn-cs"/>
            </a:endParaRPr>
          </a:p>
          <a:p>
            <a:pPr eaLnBrk="1" fontAlgn="auto" hangingPunct="1">
              <a:spcAft>
                <a:spcPts val="0"/>
              </a:spcAft>
              <a:buFont typeface="Arial"/>
              <a:buChar char="•"/>
              <a:defRPr/>
            </a:pPr>
            <a:r>
              <a:rPr lang="it-IT" dirty="0">
                <a:ea typeface="+mn-ea"/>
                <a:cs typeface="+mn-cs"/>
              </a:rPr>
              <a:t>Cure </a:t>
            </a:r>
            <a:r>
              <a:rPr lang="it-IT" dirty="0" smtClean="0">
                <a:ea typeface="+mn-ea"/>
                <a:cs typeface="+mn-cs"/>
              </a:rPr>
              <a:t>palliative</a:t>
            </a:r>
            <a:endParaRPr lang="it-IT" dirty="0">
              <a:ea typeface="+mn-ea"/>
              <a:cs typeface="+mn-cs"/>
            </a:endParaRPr>
          </a:p>
          <a:p>
            <a:pPr eaLnBrk="1" fontAlgn="auto" hangingPunct="1">
              <a:spcAft>
                <a:spcPts val="0"/>
              </a:spcAft>
              <a:buFont typeface="Arial"/>
              <a:buChar char="•"/>
              <a:defRPr/>
            </a:pPr>
            <a:r>
              <a:rPr lang="it-IT" dirty="0" smtClean="0">
                <a:ea typeface="+mn-ea"/>
                <a:cs typeface="+mn-cs"/>
              </a:rPr>
              <a:t>Educazione Terapeutica</a:t>
            </a:r>
          </a:p>
          <a:p>
            <a:pPr eaLnBrk="1" fontAlgn="auto" hangingPunct="1">
              <a:spcAft>
                <a:spcPts val="0"/>
              </a:spcAft>
              <a:buFont typeface="Arial"/>
              <a:buChar char="•"/>
              <a:defRPr/>
            </a:pPr>
            <a:r>
              <a:rPr lang="it-IT" dirty="0" smtClean="0">
                <a:ea typeface="+mn-ea"/>
                <a:cs typeface="+mn-cs"/>
              </a:rPr>
              <a:t>Problematiche emergenti dei Piccoli Ordini</a:t>
            </a:r>
          </a:p>
          <a:p>
            <a:pPr marL="0" indent="0" eaLnBrk="1" fontAlgn="auto" hangingPunct="1">
              <a:spcAft>
                <a:spcPts val="0"/>
              </a:spcAft>
              <a:buNone/>
              <a:defRPr/>
            </a:pPr>
            <a:endParaRPr lang="it-IT" dirty="0" smtClean="0">
              <a:ea typeface="+mn-ea"/>
              <a:cs typeface="+mn-cs"/>
            </a:endParaRPr>
          </a:p>
          <a:p>
            <a:pPr marL="0" indent="0" eaLnBrk="1" fontAlgn="auto" hangingPunct="1">
              <a:spcAft>
                <a:spcPts val="0"/>
              </a:spcAft>
              <a:buFont typeface="Arial"/>
              <a:buNone/>
              <a:defRPr/>
            </a:pPr>
            <a:endParaRPr lang="it-IT" dirty="0" smtClean="0">
              <a:ea typeface="+mn-ea"/>
              <a:cs typeface="+mn-cs"/>
            </a:endParaRPr>
          </a:p>
          <a:p>
            <a:pPr eaLnBrk="1" fontAlgn="auto" hangingPunct="1">
              <a:spcAft>
                <a:spcPts val="0"/>
              </a:spcAft>
              <a:buFont typeface="Arial"/>
              <a:buChar char="•"/>
              <a:defRPr/>
            </a:pPr>
            <a:endParaRPr lang="it-IT" dirty="0" smtClean="0">
              <a:ea typeface="+mn-ea"/>
              <a:cs typeface="+mn-cs"/>
            </a:endParaRPr>
          </a:p>
        </p:txBody>
      </p:sp>
      <p:pic>
        <p:nvPicPr>
          <p:cNvPr id="21507" name="Immagine 3" descr="FN.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940425"/>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olo 1"/>
          <p:cNvSpPr>
            <a:spLocks noGrp="1"/>
          </p:cNvSpPr>
          <p:nvPr>
            <p:ph type="ctrTitle"/>
          </p:nvPr>
        </p:nvSpPr>
        <p:spPr>
          <a:xfrm>
            <a:off x="685800" y="3622675"/>
            <a:ext cx="7772400" cy="1470025"/>
          </a:xfrm>
        </p:spPr>
        <p:txBody>
          <a:bodyPr/>
          <a:lstStyle/>
          <a:p>
            <a:pPr eaLnBrk="1" hangingPunct="1"/>
            <a:r>
              <a:rPr lang="it-IT">
                <a:latin typeface="Calibri" charset="0"/>
              </a:rPr>
              <a:t>Riflessioni sull’evoluzione della figura del medico in Italia</a:t>
            </a:r>
          </a:p>
        </p:txBody>
      </p:sp>
      <p:sp>
        <p:nvSpPr>
          <p:cNvPr id="3" name="Sottotitolo 2"/>
          <p:cNvSpPr>
            <a:spLocks noGrp="1"/>
          </p:cNvSpPr>
          <p:nvPr>
            <p:ph type="subTitle" idx="1"/>
          </p:nvPr>
        </p:nvSpPr>
        <p:spPr>
          <a:xfrm>
            <a:off x="1228725" y="679450"/>
            <a:ext cx="6400800" cy="2463800"/>
          </a:xfrm>
        </p:spPr>
        <p:txBody>
          <a:bodyPr rtlCol="0">
            <a:normAutofit fontScale="92500"/>
          </a:bodyPr>
          <a:lstStyle/>
          <a:p>
            <a:pPr eaLnBrk="1" fontAlgn="auto" hangingPunct="1">
              <a:spcAft>
                <a:spcPts val="0"/>
              </a:spcAft>
              <a:buFont typeface="Arial"/>
              <a:buNone/>
              <a:defRPr/>
            </a:pPr>
            <a:r>
              <a:rPr lang="it-IT" dirty="0" err="1" smtClean="0">
                <a:solidFill>
                  <a:schemeClr val="tx1"/>
                </a:solidFill>
                <a:ea typeface="+mn-ea"/>
                <a:cs typeface="+mn-cs"/>
              </a:rPr>
              <a:t>FNOMCeO</a:t>
            </a:r>
            <a:endParaRPr lang="it-IT" dirty="0" smtClean="0">
              <a:solidFill>
                <a:schemeClr val="tx1"/>
              </a:solidFill>
              <a:ea typeface="+mn-ea"/>
              <a:cs typeface="+mn-cs"/>
            </a:endParaRPr>
          </a:p>
          <a:p>
            <a:pPr eaLnBrk="1" fontAlgn="auto" hangingPunct="1">
              <a:spcAft>
                <a:spcPts val="0"/>
              </a:spcAft>
              <a:buFont typeface="Arial"/>
              <a:buNone/>
              <a:defRPr/>
            </a:pPr>
            <a:r>
              <a:rPr lang="it-IT" dirty="0" smtClean="0">
                <a:solidFill>
                  <a:schemeClr val="tx1"/>
                </a:solidFill>
                <a:ea typeface="+mn-ea"/>
                <a:cs typeface="+mn-cs"/>
              </a:rPr>
              <a:t>Centro studi, documentazione e ricerca.</a:t>
            </a:r>
          </a:p>
          <a:p>
            <a:pPr eaLnBrk="1" fontAlgn="auto" hangingPunct="1">
              <a:spcAft>
                <a:spcPts val="0"/>
              </a:spcAft>
              <a:buFont typeface="Arial"/>
              <a:buNone/>
              <a:defRPr/>
            </a:pPr>
            <a:endParaRPr lang="it-IT" dirty="0" smtClean="0">
              <a:solidFill>
                <a:schemeClr val="tx1"/>
              </a:solidFill>
              <a:ea typeface="+mn-ea"/>
              <a:cs typeface="+mn-cs"/>
            </a:endParaRPr>
          </a:p>
          <a:p>
            <a:pPr eaLnBrk="1" fontAlgn="auto" hangingPunct="1">
              <a:spcAft>
                <a:spcPts val="0"/>
              </a:spcAft>
              <a:buFont typeface="Arial"/>
              <a:buNone/>
              <a:defRPr/>
            </a:pPr>
            <a:r>
              <a:rPr lang="it-IT" dirty="0" smtClean="0">
                <a:solidFill>
                  <a:schemeClr val="tx1"/>
                </a:solidFill>
                <a:ea typeface="+mn-ea"/>
                <a:cs typeface="+mn-cs"/>
              </a:rPr>
              <a:t>AGENAS</a:t>
            </a:r>
          </a:p>
          <a:p>
            <a:pPr eaLnBrk="1" fontAlgn="auto" hangingPunct="1">
              <a:spcAft>
                <a:spcPts val="0"/>
              </a:spcAft>
              <a:buFont typeface="Arial"/>
              <a:buNone/>
              <a:defRPr/>
            </a:pPr>
            <a:endParaRPr lang="it-IT" dirty="0" smtClean="0">
              <a:ea typeface="+mn-ea"/>
              <a:cs typeface="+mn-cs"/>
            </a:endParaRPr>
          </a:p>
        </p:txBody>
      </p:sp>
      <p:pic>
        <p:nvPicPr>
          <p:cNvPr id="22531" name="Immagine 3" descr="FN.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940425"/>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CasellaDiTesto 1"/>
          <p:cNvSpPr txBox="1">
            <a:spLocks noChangeArrowheads="1"/>
          </p:cNvSpPr>
          <p:nvPr/>
        </p:nvSpPr>
        <p:spPr bwMode="auto">
          <a:xfrm>
            <a:off x="1044575" y="5645150"/>
            <a:ext cx="3360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2800"/>
              <a:t>Prof. Silvio Brusaferro</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3" descr="FN.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940425"/>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contenuto 2"/>
          <p:cNvSpPr>
            <a:spLocks noGrp="1"/>
          </p:cNvSpPr>
          <p:nvPr>
            <p:ph idx="1"/>
          </p:nvPr>
        </p:nvSpPr>
        <p:spPr>
          <a:xfrm>
            <a:off x="330200" y="250825"/>
            <a:ext cx="8229600" cy="6400800"/>
          </a:xfrm>
        </p:spPr>
        <p:txBody>
          <a:bodyPr/>
          <a:lstStyle/>
          <a:p>
            <a:pPr marL="0" indent="0">
              <a:buNone/>
            </a:pPr>
            <a:r>
              <a:rPr lang="it-IT" i="1" dirty="0" smtClean="0"/>
              <a:t>Si dice che in Italia i medici sono troppi rispetto al resto di Europa, è così?</a:t>
            </a:r>
          </a:p>
          <a:p>
            <a:r>
              <a:rPr lang="it-IT" u="sng" dirty="0" smtClean="0"/>
              <a:t>Media OCSE 3,2x1000</a:t>
            </a:r>
          </a:p>
          <a:p>
            <a:r>
              <a:rPr lang="it-IT" u="sng" dirty="0"/>
              <a:t>Italia 4,1x1000</a:t>
            </a:r>
          </a:p>
          <a:p>
            <a:r>
              <a:rPr lang="it-IT" dirty="0" smtClean="0"/>
              <a:t>UK 2,8 - A 4,8 - Russia 5, Grecia 6,1</a:t>
            </a:r>
          </a:p>
          <a:p>
            <a:endParaRPr lang="it-IT" dirty="0"/>
          </a:p>
          <a:p>
            <a:r>
              <a:rPr lang="it-IT" dirty="0" smtClean="0"/>
              <a:t>Medici età media 50,8</a:t>
            </a:r>
          </a:p>
          <a:p>
            <a:r>
              <a:rPr lang="it-IT" dirty="0" smtClean="0"/>
              <a:t>43% &gt; 55</a:t>
            </a:r>
          </a:p>
          <a:p>
            <a:r>
              <a:rPr lang="it-IT" dirty="0" smtClean="0"/>
              <a:t>52% 50-59 aa</a:t>
            </a:r>
          </a:p>
          <a:p>
            <a:r>
              <a:rPr lang="it-IT" dirty="0" smtClean="0"/>
              <a:t>No paventato esodo massiccio (gobba pensionistica)</a:t>
            </a:r>
          </a:p>
          <a:p>
            <a:endParaRPr lang="it-IT" dirty="0" smtClean="0"/>
          </a:p>
          <a:p>
            <a:endParaRPr lang="it-IT" dirty="0">
              <a:solidFill>
                <a:srgbClr val="FF0000"/>
              </a:solidFill>
            </a:endParaRPr>
          </a:p>
          <a:p>
            <a:endParaRPr lang="it-IT" dirty="0" smtClean="0">
              <a:solidFill>
                <a:srgbClr val="FF0000"/>
              </a:solidFill>
            </a:endParaRPr>
          </a:p>
          <a:p>
            <a:endParaRPr lang="it-IT" dirty="0">
              <a:solidFill>
                <a:srgbClr val="FF0000"/>
              </a:solidFill>
            </a:endParaRPr>
          </a:p>
        </p:txBody>
      </p:sp>
    </p:spTree>
    <p:extLst>
      <p:ext uri="{BB962C8B-B14F-4D97-AF65-F5344CB8AC3E}">
        <p14:creationId xmlns:p14="http://schemas.microsoft.com/office/powerpoint/2010/main" val="413860211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magine 1" descr="brus3.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003300"/>
            <a:ext cx="50165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Immagine 3" descr="FN.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940425"/>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Immagine 3" descr="Titolo Articolo Manfred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2108200"/>
            <a:ext cx="678497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8" name="Immagine 4" descr="Logo DI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72250" y="5375275"/>
            <a:ext cx="1506538"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2" descr="C:\Documents and Settings\Roberta\Desktop\glass cliff.png"/>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609600" y="685800"/>
            <a:ext cx="5410200" cy="2295525"/>
          </a:xfrm>
          <a:prstGeom prst="rect">
            <a:avLst/>
          </a:prstGeom>
          <a:noFill/>
          <a:extLst>
            <a:ext uri="{909E8E84-426E-40dd-AFC4-6F175D3DCCD1}">
              <a14:hiddenFill xmlns:a14="http://schemas.microsoft.com/office/drawing/2010/main">
                <a:solidFill>
                  <a:srgbClr val="FFFFFF"/>
                </a:solidFill>
              </a14:hiddenFill>
            </a:ext>
          </a:extLst>
        </p:spPr>
      </p:pic>
      <p:pic>
        <p:nvPicPr>
          <p:cNvPr id="266243" name="Picture 3" descr="C:\Documents and Settings\Roberta\Desktop\RxGirls\women\jant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28600"/>
            <a:ext cx="1498600" cy="2971800"/>
          </a:xfrm>
          <a:prstGeom prst="rect">
            <a:avLst/>
          </a:prstGeom>
          <a:noFill/>
          <a:extLst>
            <a:ext uri="{909E8E84-426E-40dd-AFC4-6F175D3DCCD1}">
              <a14:hiddenFill xmlns:a14="http://schemas.microsoft.com/office/drawing/2010/main">
                <a:solidFill>
                  <a:srgbClr val="FFFFFF"/>
                </a:solidFill>
              </a14:hiddenFill>
            </a:ext>
          </a:extLst>
        </p:spPr>
      </p:pic>
      <p:sp>
        <p:nvSpPr>
          <p:cNvPr id="266244" name="Rectangle 4"/>
          <p:cNvSpPr>
            <a:spLocks noChangeArrowheads="1"/>
          </p:cNvSpPr>
          <p:nvPr/>
        </p:nvSpPr>
        <p:spPr bwMode="auto">
          <a:xfrm>
            <a:off x="304800" y="3429000"/>
            <a:ext cx="6645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u="sng">
                <a:latin typeface="Comic Sans MS" charset="0"/>
              </a:rPr>
              <a:t>The Glass Cliff – University of Exeter - 2007</a:t>
            </a:r>
          </a:p>
        </p:txBody>
      </p:sp>
      <p:sp>
        <p:nvSpPr>
          <p:cNvPr id="266245" name="Rectangle 5"/>
          <p:cNvSpPr>
            <a:spLocks noChangeArrowheads="1"/>
          </p:cNvSpPr>
          <p:nvPr/>
        </p:nvSpPr>
        <p:spPr bwMode="auto">
          <a:xfrm>
            <a:off x="533400" y="4343400"/>
            <a:ext cx="73914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50000"/>
              </a:spcBef>
              <a:buFontTx/>
              <a:buChar char="•"/>
            </a:pPr>
            <a:r>
              <a:rPr lang="it-IT" sz="2000">
                <a:latin typeface="Comic Sans MS" charset="0"/>
              </a:rPr>
              <a:t> Donne assegnate a nuovo incarico dirigenziale in situazioni 	già difficili </a:t>
            </a:r>
          </a:p>
          <a:p>
            <a:pPr>
              <a:lnSpc>
                <a:spcPct val="90000"/>
              </a:lnSpc>
              <a:spcBef>
                <a:spcPct val="50000"/>
              </a:spcBef>
              <a:buFontTx/>
              <a:buChar char="•"/>
            </a:pPr>
            <a:r>
              <a:rPr lang="it-IT" sz="2000">
                <a:latin typeface="Comic Sans MS" charset="0"/>
              </a:rPr>
              <a:t> Dirigenti donne con una leadership più rischiosa e precaria 	(il burrone di cristallo) </a:t>
            </a:r>
          </a:p>
        </p:txBody>
      </p:sp>
      <p:pic>
        <p:nvPicPr>
          <p:cNvPr id="6" name="Immagine 3" descr="FN.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5940425"/>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9330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66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3" descr="FN.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940425"/>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contenuto 2"/>
          <p:cNvSpPr>
            <a:spLocks noGrp="1"/>
          </p:cNvSpPr>
          <p:nvPr>
            <p:ph idx="1"/>
          </p:nvPr>
        </p:nvSpPr>
        <p:spPr>
          <a:xfrm>
            <a:off x="278105" y="250825"/>
            <a:ext cx="8229600" cy="6400800"/>
          </a:xfrm>
        </p:spPr>
        <p:txBody>
          <a:bodyPr/>
          <a:lstStyle/>
          <a:p>
            <a:endParaRPr lang="it-IT" dirty="0" smtClean="0"/>
          </a:p>
          <a:p>
            <a:endParaRPr lang="it-IT" dirty="0"/>
          </a:p>
          <a:p>
            <a:r>
              <a:rPr lang="it-IT" dirty="0" smtClean="0"/>
              <a:t>10000 posti corsi di laurea </a:t>
            </a:r>
            <a:r>
              <a:rPr lang="it-IT" dirty="0" smtClean="0">
                <a:sym typeface="Wingdings"/>
              </a:rPr>
              <a:t> 9000 laureati</a:t>
            </a:r>
          </a:p>
          <a:p>
            <a:r>
              <a:rPr lang="it-IT" dirty="0" smtClean="0">
                <a:sym typeface="Wingdings"/>
              </a:rPr>
              <a:t>2013/15 + 9000 (post-ricorso)</a:t>
            </a:r>
          </a:p>
          <a:p>
            <a:r>
              <a:rPr lang="it-IT" dirty="0" smtClean="0">
                <a:sym typeface="Wingdings"/>
              </a:rPr>
              <a:t>Formazione post-universitaria:</a:t>
            </a:r>
          </a:p>
          <a:p>
            <a:pPr marL="457200" lvl="1" indent="0">
              <a:buNone/>
            </a:pPr>
            <a:r>
              <a:rPr lang="it-IT" dirty="0" smtClean="0">
                <a:sym typeface="Wingdings"/>
              </a:rPr>
              <a:t>Scuola specialità 5000</a:t>
            </a:r>
          </a:p>
          <a:p>
            <a:pPr marL="457200" lvl="1" indent="0">
              <a:buNone/>
            </a:pPr>
            <a:r>
              <a:rPr lang="it-IT" dirty="0" smtClean="0">
                <a:sym typeface="Wingdings"/>
              </a:rPr>
              <a:t>Corso formazione </a:t>
            </a:r>
            <a:r>
              <a:rPr lang="it-IT" dirty="0" err="1" smtClean="0">
                <a:sym typeface="Wingdings"/>
              </a:rPr>
              <a:t>Med</a:t>
            </a:r>
            <a:r>
              <a:rPr lang="it-IT" dirty="0" smtClean="0">
                <a:sym typeface="Wingdings"/>
              </a:rPr>
              <a:t> </a:t>
            </a:r>
            <a:r>
              <a:rPr lang="it-IT" dirty="0" err="1" smtClean="0">
                <a:sym typeface="Wingdings"/>
              </a:rPr>
              <a:t>Gen</a:t>
            </a:r>
            <a:r>
              <a:rPr lang="it-IT" dirty="0" smtClean="0">
                <a:sym typeface="Wingdings"/>
              </a:rPr>
              <a:t> 1000</a:t>
            </a:r>
          </a:p>
          <a:p>
            <a:pPr marL="457200" lvl="1" indent="0">
              <a:buNone/>
            </a:pPr>
            <a:endParaRPr lang="it-IT" dirty="0" smtClean="0">
              <a:sym typeface="Wingdings"/>
            </a:endParaRPr>
          </a:p>
          <a:p>
            <a:pPr marL="457200" lvl="1" indent="0">
              <a:buNone/>
            </a:pPr>
            <a:r>
              <a:rPr lang="it-IT" b="1" dirty="0" smtClean="0">
                <a:sym typeface="Wingdings"/>
              </a:rPr>
              <a:t>3000 medici abilitati/anno senza specialità e senza lavoro nel SSN</a:t>
            </a:r>
          </a:p>
          <a:p>
            <a:pPr marL="457200" lvl="1" indent="0">
              <a:buNone/>
            </a:pPr>
            <a:endParaRPr lang="it-IT" dirty="0">
              <a:sym typeface="Wingdings"/>
            </a:endParaRPr>
          </a:p>
          <a:p>
            <a:pPr marL="457200" lvl="1" indent="0">
              <a:buNone/>
            </a:pPr>
            <a:endParaRPr lang="it-IT" dirty="0" smtClean="0">
              <a:sym typeface="Wingdings"/>
            </a:endParaRPr>
          </a:p>
          <a:p>
            <a:pPr lvl="1"/>
            <a:endParaRPr lang="it-IT" dirty="0" smtClean="0">
              <a:sym typeface="Wingdings"/>
            </a:endParaRPr>
          </a:p>
          <a:p>
            <a:pPr lvl="1"/>
            <a:endParaRPr lang="it-IT" dirty="0">
              <a:sym typeface="Wingdings"/>
            </a:endParaRPr>
          </a:p>
          <a:p>
            <a:pPr lvl="1"/>
            <a:endParaRPr lang="it-IT" dirty="0" smtClean="0">
              <a:sym typeface="Wingdings"/>
            </a:endParaRPr>
          </a:p>
          <a:p>
            <a:pPr lvl="1"/>
            <a:endParaRPr lang="it-IT" dirty="0" smtClean="0"/>
          </a:p>
          <a:p>
            <a:endParaRPr lang="it-IT" dirty="0" smtClean="0"/>
          </a:p>
          <a:p>
            <a:endParaRPr lang="it-IT" dirty="0">
              <a:solidFill>
                <a:srgbClr val="FF0000"/>
              </a:solidFill>
            </a:endParaRPr>
          </a:p>
          <a:p>
            <a:endParaRPr lang="it-IT" dirty="0" smtClean="0">
              <a:solidFill>
                <a:srgbClr val="FF0000"/>
              </a:solidFill>
            </a:endParaRPr>
          </a:p>
          <a:p>
            <a:endParaRPr lang="it-IT" dirty="0">
              <a:solidFill>
                <a:srgbClr val="FF0000"/>
              </a:solidFill>
            </a:endParaRPr>
          </a:p>
        </p:txBody>
      </p:sp>
    </p:spTree>
    <p:extLst>
      <p:ext uri="{BB962C8B-B14F-4D97-AF65-F5344CB8AC3E}">
        <p14:creationId xmlns:p14="http://schemas.microsoft.com/office/powerpoint/2010/main" val="35803399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3" descr="FN.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940425"/>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contenuto 2"/>
          <p:cNvSpPr>
            <a:spLocks noGrp="1"/>
          </p:cNvSpPr>
          <p:nvPr>
            <p:ph idx="1"/>
          </p:nvPr>
        </p:nvSpPr>
        <p:spPr>
          <a:xfrm>
            <a:off x="330200" y="250825"/>
            <a:ext cx="8229600" cy="6400800"/>
          </a:xfrm>
        </p:spPr>
        <p:txBody>
          <a:bodyPr/>
          <a:lstStyle/>
          <a:p>
            <a:endParaRPr lang="it-IT" dirty="0" smtClean="0"/>
          </a:p>
          <a:p>
            <a:r>
              <a:rPr lang="it-IT" dirty="0" smtClean="0"/>
              <a:t>Medici 25-39 aa – 78.000</a:t>
            </a:r>
          </a:p>
          <a:p>
            <a:pPr marL="0" indent="0">
              <a:buNone/>
            </a:pPr>
            <a:r>
              <a:rPr lang="it-IT" dirty="0"/>
              <a:t>	</a:t>
            </a:r>
            <a:r>
              <a:rPr lang="it-IT" dirty="0" smtClean="0"/>
              <a:t>19.000 SSN, 27.000 percorso post-</a:t>
            </a:r>
            <a:r>
              <a:rPr lang="it-IT" dirty="0" err="1" smtClean="0"/>
              <a:t>univ</a:t>
            </a:r>
            <a:r>
              <a:rPr lang="it-IT" dirty="0" smtClean="0"/>
              <a:t>, </a:t>
            </a:r>
          </a:p>
          <a:p>
            <a:pPr marL="0" indent="0">
              <a:buNone/>
            </a:pPr>
            <a:r>
              <a:rPr lang="it-IT" dirty="0"/>
              <a:t>	</a:t>
            </a:r>
            <a:r>
              <a:rPr lang="it-IT" dirty="0" smtClean="0"/>
              <a:t>…. disoccupati, sotto-occupati, precari</a:t>
            </a:r>
          </a:p>
          <a:p>
            <a:pPr marL="0" indent="0">
              <a:buNone/>
            </a:pPr>
            <a:endParaRPr lang="it-IT" dirty="0"/>
          </a:p>
          <a:p>
            <a:r>
              <a:rPr lang="it-IT" dirty="0" smtClean="0"/>
              <a:t>FNOMCEO: una  stima adeguata del fabbisogno a coprire il turn-over e scongiurare ipotesi di carenza è pari a </a:t>
            </a:r>
            <a:r>
              <a:rPr lang="it-IT" u="sng" dirty="0" smtClean="0"/>
              <a:t>6500</a:t>
            </a:r>
            <a:r>
              <a:rPr lang="it-IT" dirty="0" smtClean="0"/>
              <a:t> accessi per A.A. 2015/2016</a:t>
            </a:r>
          </a:p>
          <a:p>
            <a:endParaRPr lang="it-IT" dirty="0" smtClean="0"/>
          </a:p>
          <a:p>
            <a:r>
              <a:rPr lang="it-IT" dirty="0" err="1" smtClean="0"/>
              <a:t>ref</a:t>
            </a:r>
            <a:r>
              <a:rPr lang="it-IT" dirty="0" smtClean="0"/>
              <a:t>: E. Casale  (27/03/2015)</a:t>
            </a:r>
          </a:p>
          <a:p>
            <a:endParaRPr lang="it-IT" dirty="0" smtClean="0"/>
          </a:p>
          <a:p>
            <a:endParaRPr lang="it-IT" dirty="0" smtClean="0"/>
          </a:p>
          <a:p>
            <a:endParaRPr lang="it-IT" dirty="0">
              <a:solidFill>
                <a:srgbClr val="FF0000"/>
              </a:solidFill>
            </a:endParaRPr>
          </a:p>
          <a:p>
            <a:endParaRPr lang="it-IT" dirty="0" smtClean="0">
              <a:solidFill>
                <a:srgbClr val="FF0000"/>
              </a:solidFill>
            </a:endParaRPr>
          </a:p>
          <a:p>
            <a:endParaRPr lang="it-IT" dirty="0">
              <a:solidFill>
                <a:srgbClr val="FF0000"/>
              </a:solidFill>
            </a:endParaRPr>
          </a:p>
        </p:txBody>
      </p:sp>
    </p:spTree>
    <p:extLst>
      <p:ext uri="{BB962C8B-B14F-4D97-AF65-F5344CB8AC3E}">
        <p14:creationId xmlns:p14="http://schemas.microsoft.com/office/powerpoint/2010/main" val="6742564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idx="1"/>
          </p:nvPr>
        </p:nvSpPr>
        <p:spPr/>
        <p:txBody>
          <a:bodyPr/>
          <a:lstStyle/>
          <a:p>
            <a:pPr marL="0" indent="0">
              <a:buNone/>
            </a:pPr>
            <a:endParaRPr lang="it-IT" dirty="0" smtClean="0"/>
          </a:p>
          <a:p>
            <a:pPr marL="0" indent="0">
              <a:buNone/>
            </a:pPr>
            <a:endParaRPr lang="it-IT" dirty="0"/>
          </a:p>
          <a:p>
            <a:pPr marL="0" indent="0" algn="ctr">
              <a:buNone/>
            </a:pPr>
            <a:r>
              <a:rPr lang="it-IT" b="1" dirty="0" smtClean="0">
                <a:solidFill>
                  <a:schemeClr val="tx2">
                    <a:lumMod val="75000"/>
                  </a:schemeClr>
                </a:solidFill>
              </a:rPr>
              <a:t>Joint Action </a:t>
            </a:r>
            <a:r>
              <a:rPr lang="it-IT" b="1" dirty="0" err="1" smtClean="0">
                <a:solidFill>
                  <a:schemeClr val="tx2">
                    <a:lumMod val="75000"/>
                  </a:schemeClr>
                </a:solidFill>
              </a:rPr>
              <a:t>Health</a:t>
            </a:r>
            <a:r>
              <a:rPr lang="it-IT" b="1" dirty="0" smtClean="0">
                <a:solidFill>
                  <a:schemeClr val="tx2">
                    <a:lumMod val="75000"/>
                  </a:schemeClr>
                </a:solidFill>
              </a:rPr>
              <a:t> </a:t>
            </a:r>
            <a:r>
              <a:rPr lang="it-IT" b="1" dirty="0" err="1" smtClean="0">
                <a:solidFill>
                  <a:schemeClr val="tx2">
                    <a:lumMod val="75000"/>
                  </a:schemeClr>
                </a:solidFill>
              </a:rPr>
              <a:t>Workforce</a:t>
            </a:r>
            <a:r>
              <a:rPr lang="it-IT" b="1" dirty="0" smtClean="0">
                <a:solidFill>
                  <a:schemeClr val="tx2">
                    <a:lumMod val="75000"/>
                  </a:schemeClr>
                </a:solidFill>
              </a:rPr>
              <a:t> Planning and</a:t>
            </a:r>
          </a:p>
          <a:p>
            <a:pPr marL="0" indent="0" algn="ctr">
              <a:buNone/>
            </a:pPr>
            <a:r>
              <a:rPr lang="it-IT" b="1" dirty="0" err="1" smtClean="0">
                <a:solidFill>
                  <a:schemeClr val="tx2">
                    <a:lumMod val="75000"/>
                  </a:schemeClr>
                </a:solidFill>
              </a:rPr>
              <a:t>Forecasting</a:t>
            </a:r>
            <a:endParaRPr lang="it-IT" b="1" dirty="0" smtClean="0">
              <a:solidFill>
                <a:schemeClr val="tx2">
                  <a:lumMod val="75000"/>
                </a:schemeClr>
              </a:solidFill>
            </a:endParaRPr>
          </a:p>
          <a:p>
            <a:pPr marL="0" indent="0" algn="ctr">
              <a:buNone/>
            </a:pPr>
            <a:endParaRPr lang="it-IT" b="1" dirty="0">
              <a:solidFill>
                <a:schemeClr val="tx2">
                  <a:lumMod val="75000"/>
                </a:schemeClr>
              </a:solidFill>
            </a:endParaRPr>
          </a:p>
          <a:p>
            <a:pPr marL="0" indent="0" algn="ctr">
              <a:buNone/>
            </a:pPr>
            <a:r>
              <a:rPr lang="it-IT" dirty="0" err="1" smtClean="0"/>
              <a:t>Improving</a:t>
            </a:r>
            <a:r>
              <a:rPr lang="it-IT" dirty="0" smtClean="0"/>
              <a:t> planning </a:t>
            </a:r>
            <a:r>
              <a:rPr lang="it-IT" dirty="0" err="1" smtClean="0"/>
              <a:t>methodologies</a:t>
            </a:r>
            <a:r>
              <a:rPr lang="it-IT" dirty="0" smtClean="0"/>
              <a:t> &amp; data </a:t>
            </a:r>
            <a:r>
              <a:rPr lang="it-IT" dirty="0" err="1" smtClean="0"/>
              <a:t>across</a:t>
            </a:r>
            <a:r>
              <a:rPr lang="it-IT" dirty="0" smtClean="0"/>
              <a:t> Europe</a:t>
            </a:r>
          </a:p>
        </p:txBody>
      </p:sp>
      <p:pic>
        <p:nvPicPr>
          <p:cNvPr id="8" name="Immagine 3" descr="FN.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940425"/>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egnaposto contenuto 8" descr="joint3.tiff"/>
          <p:cNvPicPr>
            <a:picLocks noChangeAspect="1"/>
          </p:cNvPicPr>
          <p:nvPr/>
        </p:nvPicPr>
        <p:blipFill>
          <a:blip r:embed="rId4">
            <a:extLst>
              <a:ext uri="{28A0092B-C50C-407E-A947-70E740481C1C}">
                <a14:useLocalDpi xmlns:a14="http://schemas.microsoft.com/office/drawing/2010/main" val="0"/>
              </a:ext>
            </a:extLst>
          </a:blip>
          <a:srcRect t="5545" b="5545"/>
          <a:stretch>
            <a:fillRect/>
          </a:stretch>
        </p:blipFill>
        <p:spPr>
          <a:xfrm>
            <a:off x="5111750" y="172244"/>
            <a:ext cx="4032250" cy="2217582"/>
          </a:xfrm>
          <a:prstGeom prst="rect">
            <a:avLst/>
          </a:prstGeom>
        </p:spPr>
      </p:pic>
    </p:spTree>
    <p:extLst>
      <p:ext uri="{BB962C8B-B14F-4D97-AF65-F5344CB8AC3E}">
        <p14:creationId xmlns:p14="http://schemas.microsoft.com/office/powerpoint/2010/main" val="19878448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l"/>
            <a:r>
              <a:rPr lang="it-IT" sz="3600" dirty="0" err="1" smtClean="0"/>
              <a:t>FNOMCeO</a:t>
            </a:r>
            <a:r>
              <a:rPr lang="it-IT" sz="3600" dirty="0" smtClean="0"/>
              <a:t> in Europa</a:t>
            </a:r>
            <a:endParaRPr lang="it-IT" sz="3600" dirty="0"/>
          </a:p>
        </p:txBody>
      </p:sp>
      <p:sp>
        <p:nvSpPr>
          <p:cNvPr id="7" name="Segnaposto contenuto 6"/>
          <p:cNvSpPr>
            <a:spLocks noGrp="1"/>
          </p:cNvSpPr>
          <p:nvPr>
            <p:ph idx="1"/>
          </p:nvPr>
        </p:nvSpPr>
        <p:spPr>
          <a:xfrm>
            <a:off x="330534" y="1466808"/>
            <a:ext cx="6700093" cy="5184817"/>
          </a:xfrm>
        </p:spPr>
        <p:txBody>
          <a:bodyPr/>
          <a:lstStyle/>
          <a:p>
            <a:r>
              <a:rPr lang="it-IT" dirty="0" smtClean="0"/>
              <a:t>AEMH - Convegno a Napoli nel 2016</a:t>
            </a:r>
          </a:p>
          <a:p>
            <a:r>
              <a:rPr lang="it-IT" dirty="0" smtClean="0"/>
              <a:t>CEOM </a:t>
            </a:r>
            <a:r>
              <a:rPr lang="it-IT" dirty="0" smtClean="0"/>
              <a:t>- </a:t>
            </a:r>
            <a:r>
              <a:rPr lang="it-IT" dirty="0" err="1" smtClean="0"/>
              <a:t>pres</a:t>
            </a:r>
            <a:r>
              <a:rPr lang="it-IT" dirty="0" smtClean="0"/>
              <a:t>. N. </a:t>
            </a:r>
            <a:r>
              <a:rPr lang="it-IT" dirty="0" smtClean="0"/>
              <a:t>D’</a:t>
            </a:r>
            <a:r>
              <a:rPr lang="it-IT" dirty="0" err="1" smtClean="0"/>
              <a:t>Autilia</a:t>
            </a:r>
            <a:r>
              <a:rPr lang="it-IT" dirty="0" smtClean="0"/>
              <a:t> (2014-17)</a:t>
            </a:r>
            <a:endParaRPr lang="it-IT" dirty="0" smtClean="0"/>
          </a:p>
          <a:p>
            <a:r>
              <a:rPr lang="it-IT" dirty="0" smtClean="0"/>
              <a:t>UEMO </a:t>
            </a:r>
            <a:r>
              <a:rPr lang="it-IT" dirty="0" smtClean="0"/>
              <a:t>- Presidenza Italiana 2015-18</a:t>
            </a:r>
          </a:p>
          <a:p>
            <a:pPr marL="457200" lvl="1" indent="0">
              <a:buNone/>
            </a:pPr>
            <a:r>
              <a:rPr lang="it-IT" sz="3200" dirty="0" smtClean="0"/>
              <a:t>- </a:t>
            </a:r>
            <a:r>
              <a:rPr lang="it-IT" sz="3200" dirty="0" err="1" smtClean="0"/>
              <a:t>pres</a:t>
            </a:r>
            <a:r>
              <a:rPr lang="it-IT" sz="3200" dirty="0" smtClean="0"/>
              <a:t>. A. </a:t>
            </a:r>
            <a:r>
              <a:rPr lang="it-IT" sz="3200" dirty="0" smtClean="0"/>
              <a:t>Lupo </a:t>
            </a:r>
            <a:endParaRPr lang="it-IT" sz="3200" dirty="0" smtClean="0"/>
          </a:p>
          <a:p>
            <a:pPr marL="342900" lvl="1" indent="-342900">
              <a:buFont typeface="Arial"/>
              <a:buChar char="•"/>
            </a:pPr>
            <a:r>
              <a:rPr lang="it-IT" sz="3200" dirty="0" smtClean="0"/>
              <a:t>UEMS </a:t>
            </a:r>
            <a:r>
              <a:rPr lang="it-IT" sz="3200" dirty="0" smtClean="0"/>
              <a:t>- </a:t>
            </a:r>
            <a:r>
              <a:rPr lang="it-IT" sz="3200" dirty="0" err="1" smtClean="0"/>
              <a:t>vicepres</a:t>
            </a:r>
            <a:r>
              <a:rPr lang="it-IT" sz="3200" dirty="0" smtClean="0"/>
              <a:t>. S. Ramuscello</a:t>
            </a:r>
            <a:r>
              <a:rPr lang="it-IT" sz="3200" dirty="0" smtClean="0"/>
              <a:t>,</a:t>
            </a:r>
            <a:r>
              <a:rPr lang="it-IT" sz="3200" dirty="0"/>
              <a:t> Tesoriere G. </a:t>
            </a:r>
            <a:r>
              <a:rPr lang="it-IT" sz="3200" dirty="0" err="1" smtClean="0"/>
              <a:t>Berchicci</a:t>
            </a:r>
            <a:endParaRPr lang="it-IT" sz="3200" dirty="0" smtClean="0"/>
          </a:p>
          <a:p>
            <a:pPr marL="342900" lvl="1" indent="-342900">
              <a:buFont typeface="Arial"/>
              <a:buChar char="•"/>
            </a:pPr>
            <a:r>
              <a:rPr lang="it-IT" sz="3200" dirty="0" smtClean="0"/>
              <a:t>GIPEF e COMEM segreteria permanente</a:t>
            </a:r>
          </a:p>
          <a:p>
            <a:pPr marL="457200" lvl="1" indent="0">
              <a:buNone/>
            </a:pPr>
            <a:endParaRPr lang="it-IT" sz="3200" dirty="0" smtClean="0"/>
          </a:p>
          <a:p>
            <a:pPr marL="457200" lvl="1" indent="0">
              <a:buNone/>
            </a:pPr>
            <a:endParaRPr lang="it-IT" sz="3200" dirty="0" smtClean="0"/>
          </a:p>
          <a:p>
            <a:pPr marL="457200" lvl="1" indent="0">
              <a:buNone/>
            </a:pPr>
            <a:endParaRPr lang="it-IT" sz="3200" dirty="0"/>
          </a:p>
        </p:txBody>
      </p:sp>
      <p:pic>
        <p:nvPicPr>
          <p:cNvPr id="8" name="Immagine 3" descr="FN.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940425"/>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descr="Domu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0627" y="3243506"/>
            <a:ext cx="1879600" cy="2146300"/>
          </a:xfrm>
          <a:prstGeom prst="rect">
            <a:avLst/>
          </a:prstGeom>
        </p:spPr>
      </p:pic>
    </p:spTree>
    <p:extLst>
      <p:ext uri="{BB962C8B-B14F-4D97-AF65-F5344CB8AC3E}">
        <p14:creationId xmlns:p14="http://schemas.microsoft.com/office/powerpoint/2010/main" val="38825564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1218885"/>
            <a:ext cx="8229600" cy="1143000"/>
          </a:xfrm>
        </p:spPr>
        <p:txBody>
          <a:bodyPr>
            <a:normAutofit fontScale="90000"/>
          </a:bodyPr>
          <a:lstStyle/>
          <a:p>
            <a:r>
              <a:rPr lang="it-IT" sz="3600" dirty="0" smtClean="0"/>
              <a:t>GENHUM – Gender, Human </a:t>
            </a:r>
            <a:r>
              <a:rPr lang="it-IT" sz="3600" dirty="0" err="1" smtClean="0"/>
              <a:t>Dignity</a:t>
            </a:r>
            <a:r>
              <a:rPr lang="it-IT" sz="3600" dirty="0" smtClean="0"/>
              <a:t> and the right to </a:t>
            </a:r>
            <a:r>
              <a:rPr lang="it-IT" sz="3600" dirty="0" err="1" smtClean="0"/>
              <a:t>Health</a:t>
            </a:r>
            <a:r>
              <a:rPr lang="it-IT" sz="3600" dirty="0" smtClean="0"/>
              <a:t>: </a:t>
            </a:r>
            <a:r>
              <a:rPr lang="it-IT" sz="3600" dirty="0" err="1" smtClean="0"/>
              <a:t>European</a:t>
            </a:r>
            <a:r>
              <a:rPr lang="it-IT" sz="3600" dirty="0" smtClean="0"/>
              <a:t> </a:t>
            </a:r>
            <a:r>
              <a:rPr lang="it-IT" sz="3600" dirty="0" err="1" smtClean="0"/>
              <a:t>Policies</a:t>
            </a:r>
            <a:r>
              <a:rPr lang="it-IT" sz="3600" dirty="0" smtClean="0"/>
              <a:t> in the Global </a:t>
            </a:r>
            <a:r>
              <a:rPr lang="it-IT" sz="3600" dirty="0" err="1" smtClean="0"/>
              <a:t>Context</a:t>
            </a:r>
            <a:r>
              <a:rPr lang="it-IT" sz="3600" dirty="0" smtClean="0"/>
              <a:t>.</a:t>
            </a:r>
            <a:endParaRPr lang="it-IT" sz="3600" dirty="0"/>
          </a:p>
        </p:txBody>
      </p:sp>
      <p:sp>
        <p:nvSpPr>
          <p:cNvPr id="7" name="Segnaposto contenuto 6"/>
          <p:cNvSpPr>
            <a:spLocks noGrp="1"/>
          </p:cNvSpPr>
          <p:nvPr>
            <p:ph idx="1"/>
          </p:nvPr>
        </p:nvSpPr>
        <p:spPr>
          <a:xfrm>
            <a:off x="343231" y="3182303"/>
            <a:ext cx="8530092" cy="3280904"/>
          </a:xfrm>
        </p:spPr>
        <p:txBody>
          <a:bodyPr>
            <a:normAutofit/>
          </a:bodyPr>
          <a:lstStyle/>
          <a:p>
            <a:r>
              <a:rPr lang="it-IT" dirty="0" err="1" smtClean="0"/>
              <a:t>Horizon</a:t>
            </a:r>
            <a:r>
              <a:rPr lang="it-IT" dirty="0" smtClean="0"/>
              <a:t> 2020 - In tema di genere e diritti umani</a:t>
            </a:r>
          </a:p>
          <a:p>
            <a:r>
              <a:rPr lang="it-IT" dirty="0" smtClean="0"/>
              <a:t>Prof. G. Baggio – Cattedra Medicina di Genere</a:t>
            </a:r>
          </a:p>
          <a:p>
            <a:r>
              <a:rPr lang="it-IT" dirty="0"/>
              <a:t>Università di Padova e </a:t>
            </a:r>
            <a:r>
              <a:rPr lang="it-IT" dirty="0" smtClean="0"/>
              <a:t>Ferrara</a:t>
            </a:r>
          </a:p>
          <a:p>
            <a:r>
              <a:rPr lang="it-IT" dirty="0" smtClean="0"/>
              <a:t>FNOMCEO  stakeholder</a:t>
            </a:r>
            <a:endParaRPr lang="it-IT" dirty="0"/>
          </a:p>
        </p:txBody>
      </p:sp>
      <p:pic>
        <p:nvPicPr>
          <p:cNvPr id="8" name="Immagine 3" descr="FN.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940425"/>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26266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699</TotalTime>
  <Words>1250</Words>
  <Application>Microsoft Macintosh PowerPoint</Application>
  <PresentationFormat>Presentazione su schermo (4:3)</PresentationFormat>
  <Paragraphs>216</Paragraphs>
  <Slides>42</Slides>
  <Notes>9</Notes>
  <HiddenSlides>0</HiddenSlides>
  <MMClips>0</MMClips>
  <ScaleCrop>false</ScaleCrop>
  <HeadingPairs>
    <vt:vector size="4" baseType="variant">
      <vt:variant>
        <vt:lpstr>Tema</vt:lpstr>
      </vt:variant>
      <vt:variant>
        <vt:i4>1</vt:i4>
      </vt:variant>
      <vt:variant>
        <vt:lpstr>Titoli diapositive</vt:lpstr>
      </vt:variant>
      <vt:variant>
        <vt:i4>42</vt:i4>
      </vt:variant>
    </vt:vector>
  </HeadingPairs>
  <TitlesOfParts>
    <vt:vector size="43" baseType="lpstr">
      <vt:lpstr>Tema di Office</vt:lpstr>
      <vt:lpstr>Consiglio Nazionale Roma, 29 Maggio 2015</vt:lpstr>
      <vt:lpstr>Presentazione di PowerPoint</vt:lpstr>
      <vt:lpstr>La sanità in Italia: falsi miti e vere eccellenze</vt:lpstr>
      <vt:lpstr>Presentazione di PowerPoint</vt:lpstr>
      <vt:lpstr>Presentazione di PowerPoint</vt:lpstr>
      <vt:lpstr>Presentazione di PowerPoint</vt:lpstr>
      <vt:lpstr>Presentazione di PowerPoint</vt:lpstr>
      <vt:lpstr>FNOMCeO in Europa</vt:lpstr>
      <vt:lpstr>GENHUM – Gender, Human Dignity and the right to Health: European Policies in the Global Context.</vt:lpstr>
      <vt:lpstr>Antitrust</vt:lpstr>
      <vt:lpstr>Presentazione di PowerPoint</vt:lpstr>
      <vt:lpstr>Medici Competenti</vt:lpstr>
      <vt:lpstr>Medici Competenti (2)</vt:lpstr>
      <vt:lpstr>Medici Competenti (3)</vt:lpstr>
      <vt:lpstr>Medici INPS</vt:lpstr>
      <vt:lpstr>730</vt:lpstr>
      <vt:lpstr>Presentazione di PowerPoint</vt:lpstr>
      <vt:lpstr>Disposizioni in materia di Professioni Sanitarie - DDL 1324</vt:lpstr>
      <vt:lpstr>Nuova Sede</vt:lpstr>
      <vt:lpstr>Obbligo Assicurativo </vt:lpstr>
      <vt:lpstr>Obbligo Assicurativo (2) </vt:lpstr>
      <vt:lpstr>Obbligo Assicurativo (3) </vt:lpstr>
      <vt:lpstr>Obbligo Assicurativo (4) </vt:lpstr>
      <vt:lpstr>Presentazione di PowerPoint</vt:lpstr>
      <vt:lpstr>Comma 566</vt:lpstr>
      <vt:lpstr>Presentazione di PowerPoint</vt:lpstr>
      <vt:lpstr>Presentazione di PowerPoint</vt:lpstr>
      <vt:lpstr>Presentazione di PowerPoint</vt:lpstr>
      <vt:lpstr>Consulta, commissioni, gruppi di lavoro e osservatori</vt:lpstr>
      <vt:lpstr>Commissione Nazionale per  la Formazione Continua</vt:lpstr>
      <vt:lpstr>Commissione Centrale Esercenti Professioni Sanitarie CCEPS – Nomine Componenti Effettivi</vt:lpstr>
      <vt:lpstr>Commissione Centrale Esercenti Professioni Sanitarie CCEPS – Nomine Componenti Supplenti</vt:lpstr>
      <vt:lpstr>Presentazione di PowerPoint</vt:lpstr>
      <vt:lpstr>Aree strategiche</vt:lpstr>
      <vt:lpstr>Osservatori</vt:lpstr>
      <vt:lpstr>Commissioni</vt:lpstr>
      <vt:lpstr>Gruppi di lavoro - razionale</vt:lpstr>
      <vt:lpstr>Gruppi di lavoro </vt:lpstr>
      <vt:lpstr>Riflessioni sull’evoluzione della figura del medico in Italia</vt:lpstr>
      <vt:lpstr>Presentazione di PowerPoint</vt:lpstr>
      <vt:lpstr>Presentazione di PowerPoint</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Consiglio Nazionale Roma, 29 Maggio 2015</dc:title>
  <dc:creator>Tiffany</dc:creator>
  <cp:lastModifiedBy>Tiffany</cp:lastModifiedBy>
  <cp:revision>95</cp:revision>
  <cp:lastPrinted>2015-05-27T04:00:31Z</cp:lastPrinted>
  <dcterms:created xsi:type="dcterms:W3CDTF">2015-05-19T10:04:06Z</dcterms:created>
  <dcterms:modified xsi:type="dcterms:W3CDTF">2015-05-28T11:08:18Z</dcterms:modified>
</cp:coreProperties>
</file>