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sldIdLst>
    <p:sldId id="256" r:id="rId2"/>
    <p:sldId id="257" r:id="rId3"/>
    <p:sldId id="258" r:id="rId4"/>
    <p:sldId id="280" r:id="rId5"/>
    <p:sldId id="281" r:id="rId6"/>
    <p:sldId id="260" r:id="rId7"/>
    <p:sldId id="261" r:id="rId8"/>
    <p:sldId id="269" r:id="rId9"/>
    <p:sldId id="262" r:id="rId10"/>
    <p:sldId id="263" r:id="rId11"/>
    <p:sldId id="264" r:id="rId12"/>
    <p:sldId id="265" r:id="rId13"/>
    <p:sldId id="266" r:id="rId14"/>
    <p:sldId id="283" r:id="rId15"/>
    <p:sldId id="267" r:id="rId16"/>
    <p:sldId id="271" r:id="rId17"/>
    <p:sldId id="275" r:id="rId18"/>
    <p:sldId id="276" r:id="rId19"/>
    <p:sldId id="279" r:id="rId20"/>
    <p:sldId id="277" r:id="rId21"/>
    <p:sldId id="278" r:id="rId22"/>
    <p:sldId id="268"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83" autoAdjust="0"/>
  </p:normalViewPr>
  <p:slideViewPr>
    <p:cSldViewPr>
      <p:cViewPr varScale="1">
        <p:scale>
          <a:sx n="60" d="100"/>
          <a:sy n="60"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109E1-8D7D-4B6A-99F6-EE19953F8CDD}" type="datetimeFigureOut">
              <a:rPr lang="it-IT" smtClean="0"/>
              <a:pPr/>
              <a:t>10/12/2015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B23127-4285-4070-9042-584D213196B3}"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Verranno eliminate le utenze degli OO.PP. Di: Reggio Calabria, Cagliari, Bari, Rovigo, Catania, Ravenna, Viterbo,</a:t>
            </a:r>
            <a:r>
              <a:rPr lang="it-IT" baseline="0" dirty="0" smtClean="0"/>
              <a:t> Alessandria, Caltanissetta, Benevento</a:t>
            </a:r>
            <a:endParaRPr lang="it-IT" dirty="0"/>
          </a:p>
        </p:txBody>
      </p:sp>
      <p:sp>
        <p:nvSpPr>
          <p:cNvPr id="4" name="Segnaposto numero diapositiva 3"/>
          <p:cNvSpPr>
            <a:spLocks noGrp="1"/>
          </p:cNvSpPr>
          <p:nvPr>
            <p:ph type="sldNum" sz="quarter" idx="10"/>
          </p:nvPr>
        </p:nvSpPr>
        <p:spPr/>
        <p:txBody>
          <a:bodyPr/>
          <a:lstStyle/>
          <a:p>
            <a:fld id="{43B23127-4285-4070-9042-584D213196B3}" type="slidenum">
              <a:rPr lang="it-IT" smtClean="0"/>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Esclusi gli ordini di: Bari, Barletta, Biella, Fermo, Latina, Messina, Savona, Siena</a:t>
            </a:r>
            <a:endParaRPr lang="it-IT" dirty="0"/>
          </a:p>
        </p:txBody>
      </p:sp>
      <p:sp>
        <p:nvSpPr>
          <p:cNvPr id="4" name="Segnaposto numero diapositiva 3"/>
          <p:cNvSpPr>
            <a:spLocks noGrp="1"/>
          </p:cNvSpPr>
          <p:nvPr>
            <p:ph type="sldNum" sz="quarter" idx="10"/>
          </p:nvPr>
        </p:nvSpPr>
        <p:spPr/>
        <p:txBody>
          <a:bodyPr/>
          <a:lstStyle/>
          <a:p>
            <a:fld id="{43B23127-4285-4070-9042-584D213196B3}" type="slidenum">
              <a:rPr lang="it-IT" smtClean="0"/>
              <a:pPr/>
              <a:t>18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Esclusi gli ordini di: Bari, Barletta, Brindisi, Catania, Cosenza, Fermo, Frosinone, Latina, Messina, Palermo, Perugia, Savona, Trieste</a:t>
            </a:r>
            <a:endParaRPr lang="it-IT" dirty="0"/>
          </a:p>
        </p:txBody>
      </p:sp>
      <p:sp>
        <p:nvSpPr>
          <p:cNvPr id="4" name="Segnaposto numero diapositiva 3"/>
          <p:cNvSpPr>
            <a:spLocks noGrp="1"/>
          </p:cNvSpPr>
          <p:nvPr>
            <p:ph type="sldNum" sz="quarter" idx="10"/>
          </p:nvPr>
        </p:nvSpPr>
        <p:spPr/>
        <p:txBody>
          <a:bodyPr/>
          <a:lstStyle/>
          <a:p>
            <a:fld id="{43B23127-4285-4070-9042-584D213196B3}" type="slidenum">
              <a:rPr lang="it-IT" smtClean="0"/>
              <a:pPr/>
              <a:t>19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097991-96E4-4A75-B945-64901458472C}" type="slidenum">
              <a:rPr lang="it-IT" smtClean="0"/>
              <a:pPr/>
              <a:t>20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B18700C0-F8B3-48D7-8899-165963DA4E9F}" type="datetime1">
              <a:rPr lang="it-IT" smtClean="0"/>
              <a:pPr/>
              <a:t>10/12/2015</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32A8E75E-CB56-4C6D-AE54-23B162E4E76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B0F360A-C132-4B47-B5AC-6F268B21473C}" type="datetime1">
              <a:rPr lang="it-IT" smtClean="0"/>
              <a:pPr/>
              <a:t>10/12/2015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2A8E75E-CB56-4C6D-AE54-23B162E4E76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FE570A2-95DB-4A99-974B-E05425D395FD}" type="datetime1">
              <a:rPr lang="it-IT" smtClean="0"/>
              <a:pPr/>
              <a:t>10/12/2015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2A8E75E-CB56-4C6D-AE54-23B162E4E76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4C320047-09E7-4117-9AC2-B3284D96F271}" type="datetime1">
              <a:rPr lang="it-IT" smtClean="0"/>
              <a:pPr/>
              <a:t>10/12/2015</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32A8E75E-CB56-4C6D-AE54-23B162E4E76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78E28315-0DED-4ADD-80E8-01ACED387E69}" type="datetime1">
              <a:rPr lang="it-IT" smtClean="0"/>
              <a:pPr/>
              <a:t>10/12/2015</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32A8E75E-CB56-4C6D-AE54-23B162E4E765}"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D02C5072-FA7D-404E-A776-E670934D2E79}" type="datetime1">
              <a:rPr lang="it-IT" smtClean="0"/>
              <a:pPr/>
              <a:t>10/12/2015</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32A8E75E-CB56-4C6D-AE54-23B162E4E76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F37F7783-51CD-48C8-83E8-279536886318}" type="datetime1">
              <a:rPr lang="it-IT" smtClean="0"/>
              <a:pPr/>
              <a:t>10/12/2015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32A8E75E-CB56-4C6D-AE54-23B162E4E765}"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3A56086-A9D0-4034-B620-08AE8113E9D2}" type="datetime1">
              <a:rPr lang="it-IT" smtClean="0"/>
              <a:pPr/>
              <a:t>10/12/2015</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2A8E75E-CB56-4C6D-AE54-23B162E4E76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E1276FD-2757-430F-B1F4-5D9895318114}" type="datetime1">
              <a:rPr lang="it-IT" smtClean="0"/>
              <a:pPr/>
              <a:t>10/12/2015</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2A8E75E-CB56-4C6D-AE54-23B162E4E76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1FDA151C-FEC5-4FF7-8E48-3A513FD4BFBF}" type="datetime1">
              <a:rPr lang="it-IT" smtClean="0"/>
              <a:pPr/>
              <a:t>10/12/2015</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2A8E75E-CB56-4C6D-AE54-23B162E4E76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4A9D1CA9-038F-4F7D-BCAA-56591F2F5F27}" type="datetime1">
              <a:rPr lang="it-IT" smtClean="0"/>
              <a:pPr/>
              <a:t>10/12/2015</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32A8E75E-CB56-4C6D-AE54-23B162E4E765}"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D96B80C-0EDC-451D-8A41-9681F909CDFE}" type="datetime1">
              <a:rPr lang="it-IT" smtClean="0"/>
              <a:pPr/>
              <a:t>10/12/2015</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2A8E75E-CB56-4C6D-AE54-23B162E4E765}"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istemats.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i="1" cap="small" dirty="0" smtClean="0">
                <a:latin typeface="Algerian" pitchFamily="82" charset="0"/>
              </a:rPr>
              <a:t/>
            </a:r>
            <a:br>
              <a:rPr lang="it-IT" i="1" cap="small" dirty="0" smtClean="0">
                <a:latin typeface="Algerian" pitchFamily="82" charset="0"/>
              </a:rPr>
            </a:br>
            <a:r>
              <a:rPr lang="it-IT" i="1" cap="small" dirty="0" smtClean="0">
                <a:latin typeface="Algerian" pitchFamily="82" charset="0"/>
              </a:rPr>
              <a:t> </a:t>
            </a:r>
            <a:r>
              <a:rPr lang="it-IT" sz="2500" i="1" cap="small" dirty="0" smtClean="0">
                <a:latin typeface="Algerian" pitchFamily="82" charset="0"/>
              </a:rPr>
              <a:t>Centro Elaborazione Dati </a:t>
            </a:r>
            <a:r>
              <a:rPr lang="it-IT" dirty="0" smtClean="0">
                <a:solidFill>
                  <a:schemeClr val="accent3">
                    <a:lumMod val="50000"/>
                  </a:schemeClr>
                </a:solidFill>
              </a:rPr>
              <a:t>	     </a:t>
            </a:r>
            <a:r>
              <a:rPr lang="it-IT" dirty="0" smtClean="0">
                <a:latin typeface="Algerian" pitchFamily="82" charset="0"/>
              </a:rPr>
              <a:t> </a:t>
            </a:r>
            <a:r>
              <a:rPr lang="it-IT" sz="2500" i="1" cap="small" dirty="0" smtClean="0">
                <a:latin typeface="Algerian" pitchFamily="82" charset="0"/>
              </a:rPr>
              <a:t>Daniela </a:t>
            </a:r>
            <a:r>
              <a:rPr lang="it-IT" sz="2500" i="1" cap="small" dirty="0" err="1" smtClean="0">
                <a:latin typeface="Algerian" pitchFamily="82" charset="0"/>
              </a:rPr>
              <a:t>Garritano</a:t>
            </a:r>
            <a:endParaRPr lang="it-IT" sz="2500" i="1" cap="small" dirty="0">
              <a:latin typeface="Algerian" pitchFamily="82" charset="0"/>
            </a:endParaRPr>
          </a:p>
        </p:txBody>
      </p:sp>
      <p:sp>
        <p:nvSpPr>
          <p:cNvPr id="3" name="Sottotitolo 2"/>
          <p:cNvSpPr>
            <a:spLocks noGrp="1"/>
          </p:cNvSpPr>
          <p:nvPr>
            <p:ph type="subTitle" idx="1"/>
          </p:nvPr>
        </p:nvSpPr>
        <p:spPr/>
        <p:txBody>
          <a:bodyPr>
            <a:normAutofit/>
          </a:bodyPr>
          <a:lstStyle/>
          <a:p>
            <a:r>
              <a:rPr lang="it-IT" sz="3600" dirty="0" smtClean="0">
                <a:latin typeface="Algerian" pitchFamily="82" charset="0"/>
              </a:rPr>
              <a:t>  GESTIONE ANAGRAFE DEGLI ISCRITTI</a:t>
            </a:r>
            <a:endParaRPr lang="it-IT" sz="3600" dirty="0"/>
          </a:p>
        </p:txBody>
      </p:sp>
      <p:pic>
        <p:nvPicPr>
          <p:cNvPr id="1026" name="Immagine 2" descr="Federazione Nazionale degli Ordini dei Medici Chirurghi e degli Odontoiatri"/>
          <p:cNvPicPr>
            <a:picLocks noChangeAspect="1" noChangeArrowheads="1"/>
          </p:cNvPicPr>
          <p:nvPr/>
        </p:nvPicPr>
        <p:blipFill>
          <a:blip r:embed="rId2" cstate="print"/>
          <a:srcRect r="67741"/>
          <a:stretch>
            <a:fillRect/>
          </a:stretch>
        </p:blipFill>
        <p:spPr bwMode="auto">
          <a:xfrm>
            <a:off x="7500958" y="214290"/>
            <a:ext cx="1143008" cy="1000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Indirizzi e-mail</a:t>
            </a:r>
            <a:endParaRPr lang="it-IT" sz="2800" dirty="0"/>
          </a:p>
        </p:txBody>
      </p:sp>
      <p:sp>
        <p:nvSpPr>
          <p:cNvPr id="3" name="Segnaposto contenuto 2"/>
          <p:cNvSpPr>
            <a:spLocks noGrp="1"/>
          </p:cNvSpPr>
          <p:nvPr>
            <p:ph idx="1"/>
          </p:nvPr>
        </p:nvSpPr>
        <p:spPr/>
        <p:txBody>
          <a:bodyPr>
            <a:normAutofit/>
          </a:bodyPr>
          <a:lstStyle/>
          <a:p>
            <a:endParaRPr lang="it-IT" sz="2000" dirty="0" smtClean="0"/>
          </a:p>
          <a:p>
            <a:endParaRPr lang="it-IT" sz="2000" dirty="0" smtClean="0"/>
          </a:p>
          <a:p>
            <a:endParaRPr lang="it-IT" sz="2000" dirty="0" smtClean="0"/>
          </a:p>
          <a:p>
            <a:endParaRPr lang="it-IT" sz="2000" dirty="0" smtClean="0"/>
          </a:p>
          <a:p>
            <a:endParaRPr lang="it-IT" sz="2000" dirty="0" smtClean="0"/>
          </a:p>
          <a:p>
            <a:pPr>
              <a:buFont typeface="Wingdings" pitchFamily="2" charset="2"/>
              <a:buChar char="v"/>
            </a:pPr>
            <a:r>
              <a:rPr lang="it-IT" sz="2000" dirty="0" smtClean="0"/>
              <a:t>Altro dato importante raccolto all’interno del Data Base Nazionale sono le </a:t>
            </a:r>
            <a:r>
              <a:rPr lang="it-IT" sz="2000" dirty="0" err="1" smtClean="0"/>
              <a:t>email</a:t>
            </a:r>
            <a:r>
              <a:rPr lang="it-IT" sz="2000" dirty="0" smtClean="0"/>
              <a:t>. Attualmente i dati raccolti nel Data base della Federazione sono </a:t>
            </a:r>
            <a:r>
              <a:rPr lang="it-IT" sz="2000" dirty="0" smtClean="0"/>
              <a:t>n.170.925  </a:t>
            </a:r>
            <a:r>
              <a:rPr lang="it-IT" sz="2000" dirty="0" smtClean="0"/>
              <a:t>su un totale di </a:t>
            </a:r>
            <a:r>
              <a:rPr lang="it-IT" sz="2000" dirty="0" smtClean="0"/>
              <a:t>n</a:t>
            </a:r>
            <a:r>
              <a:rPr lang="it-IT" sz="2000" dirty="0" smtClean="0"/>
              <a:t>. 418.982 iscritti (elaborazione 10 dicembre 2015) su un totale di </a:t>
            </a:r>
            <a:r>
              <a:rPr lang="it-IT" sz="2000" dirty="0" smtClean="0"/>
              <a:t>n.83 </a:t>
            </a:r>
            <a:r>
              <a:rPr lang="it-IT" sz="2000" dirty="0" smtClean="0"/>
              <a:t>Ordini provinciali.</a:t>
            </a:r>
            <a:endParaRPr lang="it-IT" sz="2000" dirty="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10</a:t>
            </a:fld>
            <a:endParaRPr lang="it-IT"/>
          </a:p>
        </p:txBody>
      </p:sp>
      <p:pic>
        <p:nvPicPr>
          <p:cNvPr id="5" name="Immagine 2" descr="Federazione Nazionale degli Ordini dei Medici Chirurghi e degli Odontoiatri"/>
          <p:cNvPicPr>
            <a:picLocks noChangeAspect="1" noChangeArrowheads="1"/>
          </p:cNvPicPr>
          <p:nvPr/>
        </p:nvPicPr>
        <p:blipFill>
          <a:blip r:embed="rId2" cstate="print"/>
          <a:srcRect r="67741"/>
          <a:stretch>
            <a:fillRect/>
          </a:stretch>
        </p:blipFill>
        <p:spPr bwMode="auto">
          <a:xfrm>
            <a:off x="7786710" y="142852"/>
            <a:ext cx="1143008" cy="928694"/>
          </a:xfrm>
          <a:prstGeom prst="rect">
            <a:avLst/>
          </a:prstGeom>
          <a:noFill/>
          <a:ln w="9525">
            <a:noFill/>
            <a:miter lim="800000"/>
            <a:headEnd/>
            <a:tailEnd/>
          </a:ln>
        </p:spPr>
      </p:pic>
      <p:pic>
        <p:nvPicPr>
          <p:cNvPr id="3074" name="Picture 2" descr="C:\Disco d\INFORMATION-COMUNICATION-TECHNOLOGY C.C.11_09_2015\CORSO ROMA HOTEL VILLA PAMPHILI DIPENDENTI ORDINI 11_12 DICEMBRE 2015\logoEmail.jpg"/>
          <p:cNvPicPr>
            <a:picLocks noChangeAspect="1" noChangeArrowheads="1"/>
          </p:cNvPicPr>
          <p:nvPr/>
        </p:nvPicPr>
        <p:blipFill>
          <a:blip r:embed="rId3" cstate="print"/>
          <a:srcRect/>
          <a:stretch>
            <a:fillRect/>
          </a:stretch>
        </p:blipFill>
        <p:spPr bwMode="auto">
          <a:xfrm>
            <a:off x="500034" y="1643050"/>
            <a:ext cx="2071702" cy="16430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err="1" smtClean="0"/>
              <a:t>Postacertificat@</a:t>
            </a:r>
            <a:r>
              <a:rPr lang="it-IT" sz="2800" dirty="0" smtClean="0"/>
              <a:t> (CEC-PAC)</a:t>
            </a:r>
            <a:endParaRPr lang="it-IT" sz="2800" dirty="0"/>
          </a:p>
        </p:txBody>
      </p:sp>
      <p:sp>
        <p:nvSpPr>
          <p:cNvPr id="3" name="Segnaposto contenuto 2"/>
          <p:cNvSpPr>
            <a:spLocks noGrp="1"/>
          </p:cNvSpPr>
          <p:nvPr>
            <p:ph idx="1"/>
          </p:nvPr>
        </p:nvSpPr>
        <p:spPr>
          <a:xfrm>
            <a:off x="304800" y="1357298"/>
            <a:ext cx="8686800" cy="4857784"/>
          </a:xfrm>
        </p:spPr>
        <p:txBody>
          <a:bodyPr>
            <a:normAutofit fontScale="25000" lnSpcReduction="20000"/>
          </a:bodyPr>
          <a:lstStyle/>
          <a:p>
            <a:endParaRPr lang="it-IT" sz="8000" dirty="0" smtClean="0"/>
          </a:p>
          <a:p>
            <a:pPr marL="342900" lvl="1" indent="-342900">
              <a:buNone/>
            </a:pPr>
            <a:r>
              <a:rPr lang="it-IT" sz="7600" i="1" dirty="0" smtClean="0"/>
              <a:t>dal sito https://www.postacertificata.gov.it/ </a:t>
            </a:r>
          </a:p>
          <a:p>
            <a:pPr algn="just"/>
            <a:endParaRPr lang="it-IT" sz="8000" dirty="0" smtClean="0"/>
          </a:p>
          <a:p>
            <a:pPr algn="just"/>
            <a:endParaRPr lang="it-IT" sz="8000" dirty="0" smtClean="0"/>
          </a:p>
          <a:p>
            <a:pPr algn="just">
              <a:buFont typeface="Wingdings" pitchFamily="2" charset="2"/>
              <a:buChar char="q"/>
            </a:pPr>
            <a:r>
              <a:rPr lang="it-IT" sz="8000" dirty="0" smtClean="0"/>
              <a:t>Il servizio di </a:t>
            </a:r>
            <a:r>
              <a:rPr lang="it-IT" sz="8000" dirty="0" err="1" smtClean="0"/>
              <a:t>Postacertificat@</a:t>
            </a:r>
            <a:r>
              <a:rPr lang="it-IT" sz="8000" dirty="0" smtClean="0"/>
              <a:t> (CEC-PAC), dedicato esclusivamente alle comunicazioni tra cittadini e pubblica amministrazione, sarà progressivamente sospeso per far convergere tutte le comunicazioni di posta certificata su sistemi di PEC standard …..omissis.</a:t>
            </a:r>
          </a:p>
          <a:p>
            <a:pPr algn="just">
              <a:buFont typeface="Wingdings" pitchFamily="2" charset="2"/>
              <a:buChar char="q"/>
            </a:pPr>
            <a:r>
              <a:rPr lang="it-IT" sz="8000" dirty="0" smtClean="0"/>
              <a:t>Dal 18 settembre 2015 è stato definitivamente inibito l'accesso alla propria casella. Da tale data al 17 marzo 2018, sarà garantita agli utenti del servizio CEC-PAC la possibilità di richiedere l'accesso ai log dei propri messaggi di posta elettronica certificata. Pertanto non sarà più possibile accedere alla propria casella di </a:t>
            </a:r>
            <a:r>
              <a:rPr lang="it-IT" sz="8000" dirty="0" err="1" smtClean="0"/>
              <a:t>Postacertificat@</a:t>
            </a:r>
            <a:r>
              <a:rPr lang="it-IT" sz="8000" dirty="0" smtClean="0"/>
              <a:t> </a:t>
            </a:r>
            <a:r>
              <a:rPr lang="it-IT" sz="8000" dirty="0" err="1" smtClean="0"/>
              <a:t>nè</a:t>
            </a:r>
            <a:r>
              <a:rPr lang="it-IT" sz="8000" dirty="0" smtClean="0"/>
              <a:t> attraverso un client di posta elettronica </a:t>
            </a:r>
            <a:r>
              <a:rPr lang="it-IT" sz="8000" dirty="0" err="1" smtClean="0"/>
              <a:t>nè</a:t>
            </a:r>
            <a:r>
              <a:rPr lang="it-IT" sz="8000" dirty="0" smtClean="0"/>
              <a:t> attraverso le pagine del sito www.postacertificata.gov.it/  inoltre, a partire dal 18 settembre 2015 per i cittadini che hanno avuto una casella CEC-PAC attiva non sarà più possibile poter richiedere una casella PEC gratuita per un anno ai Gestori PEC Aruba PEC </a:t>
            </a:r>
            <a:r>
              <a:rPr lang="it-IT" sz="8000" dirty="0" err="1" smtClean="0"/>
              <a:t>S.p.A</a:t>
            </a:r>
            <a:r>
              <a:rPr lang="it-IT" sz="8000" dirty="0" smtClean="0"/>
              <a:t>, </a:t>
            </a:r>
            <a:r>
              <a:rPr lang="it-IT" sz="8000" dirty="0" err="1" smtClean="0"/>
              <a:t>Infocert</a:t>
            </a:r>
            <a:r>
              <a:rPr lang="it-IT" sz="8000" dirty="0" smtClean="0"/>
              <a:t> S.p.A., </a:t>
            </a:r>
            <a:r>
              <a:rPr lang="it-IT" sz="8000" dirty="0" err="1" smtClean="0"/>
              <a:t>Postecom</a:t>
            </a:r>
            <a:r>
              <a:rPr lang="it-IT" sz="8000" dirty="0" smtClean="0"/>
              <a:t> S.p.A. </a:t>
            </a:r>
          </a:p>
          <a:p>
            <a:r>
              <a:rPr lang="it-IT" dirty="0" smtClean="0"/>
              <a:t/>
            </a:r>
            <a:br>
              <a:rPr lang="it-IT" dirty="0" smtClean="0"/>
            </a:br>
            <a:r>
              <a:rPr lang="it-IT" dirty="0" smtClean="0"/>
              <a:t/>
            </a:r>
            <a:br>
              <a:rPr lang="it-IT" dirty="0" smtClean="0"/>
            </a:br>
            <a:endParaRPr lang="it-IT" dirty="0" smtClean="0"/>
          </a:p>
          <a:p>
            <a:endParaRPr lang="it-IT" dirty="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11</a:t>
            </a:fld>
            <a:endParaRPr lang="it-IT"/>
          </a:p>
        </p:txBody>
      </p:sp>
      <p:pic>
        <p:nvPicPr>
          <p:cNvPr id="2051" name="Picture 3" descr="C:\Users\d.garritano\Desktop\logo_sx.jpg"/>
          <p:cNvPicPr>
            <a:picLocks noChangeAspect="1" noChangeArrowheads="1"/>
          </p:cNvPicPr>
          <p:nvPr/>
        </p:nvPicPr>
        <p:blipFill>
          <a:blip r:embed="rId2" cstate="print"/>
          <a:srcRect/>
          <a:stretch>
            <a:fillRect/>
          </a:stretch>
        </p:blipFill>
        <p:spPr bwMode="auto">
          <a:xfrm>
            <a:off x="5357818" y="1500174"/>
            <a:ext cx="2928958" cy="1000132"/>
          </a:xfrm>
          <a:prstGeom prst="rect">
            <a:avLst/>
          </a:prstGeom>
          <a:noFill/>
        </p:spPr>
      </p:pic>
      <p:pic>
        <p:nvPicPr>
          <p:cNvPr id="7" name="Immagine 2" descr="Federazione Nazionale degli Ordini dei Medici Chirurghi e degli Odontoiatri"/>
          <p:cNvPicPr>
            <a:picLocks noChangeAspect="1" noChangeArrowheads="1"/>
          </p:cNvPicPr>
          <p:nvPr/>
        </p:nvPicPr>
        <p:blipFill>
          <a:blip r:embed="rId3" cstate="print"/>
          <a:srcRect r="67741"/>
          <a:stretch>
            <a:fillRect/>
          </a:stretch>
        </p:blipFill>
        <p:spPr bwMode="auto">
          <a:xfrm>
            <a:off x="7786710" y="142852"/>
            <a:ext cx="1143008"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just">
              <a:buFont typeface="Wingdings" pitchFamily="2" charset="2"/>
              <a:buChar char="q"/>
            </a:pPr>
            <a:r>
              <a:rPr lang="it-IT" sz="2000" dirty="0" smtClean="0"/>
              <a:t>I Cittadini che hanno usufruito della </a:t>
            </a:r>
            <a:r>
              <a:rPr lang="it-IT" sz="2000" dirty="0" err="1" smtClean="0"/>
              <a:t>Postacertificat@</a:t>
            </a:r>
            <a:r>
              <a:rPr lang="it-IT" sz="2000" dirty="0" smtClean="0"/>
              <a:t> possono richiedere la copia delle notifiche dei messaggi di </a:t>
            </a:r>
            <a:r>
              <a:rPr lang="it-IT" sz="2000" dirty="0" err="1" smtClean="0"/>
              <a:t>PostaCertificat@</a:t>
            </a:r>
            <a:r>
              <a:rPr lang="it-IT" sz="2000" dirty="0" smtClean="0"/>
              <a:t> relativi ad un determinato periodo compilando il modulo per la richiesta degli </a:t>
            </a:r>
            <a:r>
              <a:rPr lang="it-IT" sz="2000" dirty="0" err="1" smtClean="0"/>
              <a:t>official</a:t>
            </a:r>
            <a:r>
              <a:rPr lang="it-IT" sz="2000" dirty="0" smtClean="0"/>
              <a:t> log, disponibile nella sezione "Documenti e Manuali" del Portale. Il modulo, opportunamente compilato, deve essere inviato mediante e-mail all'indirizzo di posta elettronica centroservizi@posteitaliane.it oppure mediante fax al numero 06-98688002, congiuntamente alla fotocopia firmata del documento di identità. La copia delle notifiche dei messaggi di </a:t>
            </a:r>
            <a:r>
              <a:rPr lang="it-IT" sz="2000" dirty="0" err="1" smtClean="0"/>
              <a:t>PostaCertificat@</a:t>
            </a:r>
            <a:r>
              <a:rPr lang="it-IT" sz="2000" dirty="0" smtClean="0"/>
              <a:t> sarà inviata al richiedente in formato </a:t>
            </a:r>
            <a:r>
              <a:rPr lang="it-IT" sz="2000" dirty="0" err="1" smtClean="0"/>
              <a:t>excel</a:t>
            </a:r>
            <a:r>
              <a:rPr lang="it-IT" sz="2000" dirty="0" smtClean="0"/>
              <a:t> all'indirizzo di posta elettronica indicato nel modulo di richiesta.</a:t>
            </a:r>
            <a:endParaRPr lang="it-IT" sz="2000" dirty="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12</a:t>
            </a:fld>
            <a:endParaRPr lang="it-IT"/>
          </a:p>
        </p:txBody>
      </p:sp>
      <p:pic>
        <p:nvPicPr>
          <p:cNvPr id="6" name="Immagine 2" descr="Federazione Nazionale degli Ordini dei Medici Chirurghi e degli Odontoiatri"/>
          <p:cNvPicPr>
            <a:picLocks noChangeAspect="1" noChangeArrowheads="1"/>
          </p:cNvPicPr>
          <p:nvPr/>
        </p:nvPicPr>
        <p:blipFill>
          <a:blip r:embed="rId2" cstate="print"/>
          <a:srcRect r="67741"/>
          <a:stretch>
            <a:fillRect/>
          </a:stretch>
        </p:blipFill>
        <p:spPr bwMode="auto">
          <a:xfrm>
            <a:off x="7786710" y="142852"/>
            <a:ext cx="1143008"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Medici competenti</a:t>
            </a:r>
            <a:endParaRPr lang="it-IT" sz="2800" dirty="0"/>
          </a:p>
        </p:txBody>
      </p:sp>
      <p:sp>
        <p:nvSpPr>
          <p:cNvPr id="3" name="Segnaposto contenuto 2"/>
          <p:cNvSpPr>
            <a:spLocks noGrp="1"/>
          </p:cNvSpPr>
          <p:nvPr>
            <p:ph idx="1"/>
          </p:nvPr>
        </p:nvSpPr>
        <p:spPr/>
        <p:txBody>
          <a:bodyPr>
            <a:normAutofit/>
          </a:bodyPr>
          <a:lstStyle/>
          <a:p>
            <a:pPr algn="just">
              <a:buFont typeface="Wingdings" pitchFamily="2" charset="2"/>
              <a:buChar char="q"/>
            </a:pPr>
            <a:r>
              <a:rPr lang="it-IT" sz="2000" dirty="0" smtClean="0"/>
              <a:t>Come già informato con la Comunicazione n.25 del 16 aprile 2015 la Federazione è impegnata con il Ministero della Salute per l’interscambio dei dati finalizzati all’aggiornamento e revisione dell’elenco nazionale dei medici competenti.</a:t>
            </a:r>
          </a:p>
          <a:p>
            <a:pPr algn="just">
              <a:buFont typeface="Wingdings" pitchFamily="2" charset="2"/>
              <a:buChar char="q"/>
            </a:pPr>
            <a:r>
              <a:rPr lang="it-IT" sz="2000" dirty="0" smtClean="0"/>
              <a:t>Dal punto di vista tecnico in data 4 settembre 2015 il Ministero della Salute e la Federazione hanno siglato il verbale di accettazione funzionale per l’applicativo BDMC (Banca Dati Medici Competenti). </a:t>
            </a:r>
          </a:p>
          <a:p>
            <a:pPr algn="just">
              <a:buFont typeface="Wingdings" pitchFamily="2" charset="2"/>
              <a:buChar char="q"/>
            </a:pPr>
            <a:r>
              <a:rPr lang="it-IT" sz="2000" dirty="0" smtClean="0"/>
              <a:t>Dal punto di vista politico il Comitato Centrale in data 12 novembre 2015 ha approvato la proposta di modifica e integrazione alla bozza di decreto predisposta dal Ministero della Salute per la modifica del Decreto Legislativo 9 aprile 2008 n. 81 ed ha deciso di trasmetterla al Capo di Gabinetto del Ministro </a:t>
            </a:r>
            <a:r>
              <a:rPr lang="it-IT" sz="2000" dirty="0" err="1" smtClean="0"/>
              <a:t>Lorenzin</a:t>
            </a:r>
            <a:r>
              <a:rPr lang="it-IT" sz="2000" dirty="0" smtClean="0"/>
              <a:t>, Cons. </a:t>
            </a:r>
            <a:r>
              <a:rPr lang="it-IT" sz="2000" dirty="0" err="1" smtClean="0"/>
              <a:t>Chinè</a:t>
            </a:r>
            <a:r>
              <a:rPr lang="it-IT" sz="2000" dirty="0" smtClean="0"/>
              <a:t>.</a:t>
            </a:r>
          </a:p>
          <a:p>
            <a:pPr algn="just"/>
            <a:endParaRPr lang="it-IT" sz="2000" dirty="0" smtClean="0"/>
          </a:p>
          <a:p>
            <a:endParaRPr lang="it-IT" sz="2000" dirty="0" smtClean="0"/>
          </a:p>
          <a:p>
            <a:endParaRPr lang="it-IT" sz="2000" dirty="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13</a:t>
            </a:fld>
            <a:endParaRPr lang="it-IT"/>
          </a:p>
        </p:txBody>
      </p:sp>
      <p:pic>
        <p:nvPicPr>
          <p:cNvPr id="5" name="Immagine 2" descr="Federazione Nazionale degli Ordini dei Medici Chirurghi e degli Odontoiatri"/>
          <p:cNvPicPr>
            <a:picLocks noChangeAspect="1" noChangeArrowheads="1"/>
          </p:cNvPicPr>
          <p:nvPr/>
        </p:nvPicPr>
        <p:blipFill>
          <a:blip r:embed="rId2" cstate="print"/>
          <a:srcRect r="67741"/>
          <a:stretch>
            <a:fillRect/>
          </a:stretch>
        </p:blipFill>
        <p:spPr bwMode="auto">
          <a:xfrm>
            <a:off x="7786710" y="142852"/>
            <a:ext cx="1143008"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188640"/>
            <a:ext cx="8686800" cy="1106760"/>
          </a:xfrm>
        </p:spPr>
        <p:txBody>
          <a:bodyPr>
            <a:noAutofit/>
          </a:bodyPr>
          <a:lstStyle/>
          <a:p>
            <a:r>
              <a:rPr lang="it-IT" sz="1400" dirty="0" smtClean="0"/>
              <a:t>730-precompilato spese sanitarie (art. 3, </a:t>
            </a:r>
            <a:r>
              <a:rPr lang="it-IT" sz="1400" dirty="0" err="1" smtClean="0"/>
              <a:t>co</a:t>
            </a:r>
            <a:r>
              <a:rPr lang="it-IT" sz="1400" dirty="0" smtClean="0"/>
              <a:t> 3 DLgs 175/2014 e DM  31/7/2015):</a:t>
            </a:r>
            <a:br>
              <a:rPr lang="it-IT" sz="1400" dirty="0" smtClean="0"/>
            </a:br>
            <a:r>
              <a:rPr lang="it-IT" sz="1400" dirty="0" smtClean="0"/>
              <a:t> abilitazione medici e delegati (commercialisti) attivazione Sistema TS per</a:t>
            </a:r>
            <a:br>
              <a:rPr lang="it-IT" sz="1400" dirty="0" smtClean="0"/>
            </a:br>
            <a:r>
              <a:rPr lang="it-IT" sz="1400" dirty="0" smtClean="0"/>
              <a:t> gestione/deleghe</a:t>
            </a:r>
            <a:endParaRPr lang="it-IT" sz="1400" dirty="0"/>
          </a:p>
        </p:txBody>
      </p:sp>
      <p:sp>
        <p:nvSpPr>
          <p:cNvPr id="3" name="Segnaposto contenuto 2"/>
          <p:cNvSpPr>
            <a:spLocks noGrp="1"/>
          </p:cNvSpPr>
          <p:nvPr>
            <p:ph idx="1"/>
          </p:nvPr>
        </p:nvSpPr>
        <p:spPr>
          <a:xfrm>
            <a:off x="304800" y="1196752"/>
            <a:ext cx="8686800" cy="5328592"/>
          </a:xfrm>
        </p:spPr>
        <p:txBody>
          <a:bodyPr>
            <a:normAutofit fontScale="25000" lnSpcReduction="20000"/>
          </a:bodyPr>
          <a:lstStyle/>
          <a:p>
            <a:pPr>
              <a:buNone/>
            </a:pPr>
            <a:r>
              <a:rPr lang="it-IT" sz="6400" b="1" i="1" dirty="0" smtClean="0"/>
              <a:t>Stato di avanzamento delle attività per la trasmissione telematica dei dati delle spese sanitarie</a:t>
            </a:r>
          </a:p>
          <a:p>
            <a:pPr lvl="0">
              <a:buFont typeface="Wingdings" pitchFamily="2" charset="2"/>
              <a:buChar char="Ø"/>
            </a:pPr>
            <a:r>
              <a:rPr lang="it-IT" sz="6400" b="1" dirty="0" smtClean="0"/>
              <a:t>Abilitazione dei medici</a:t>
            </a:r>
            <a:r>
              <a:rPr lang="it-IT" sz="6400" dirty="0" smtClean="0"/>
              <a:t>: la </a:t>
            </a:r>
            <a:r>
              <a:rPr lang="it-IT" sz="6400" dirty="0" err="1" smtClean="0"/>
              <a:t>Fnomceo</a:t>
            </a:r>
            <a:r>
              <a:rPr lang="it-IT" sz="6400" dirty="0" smtClean="0"/>
              <a:t> ha provveduto alla trasmissione dell’elenco dei medici iscritti all’Ordine che è stato inserito nella giornata del </a:t>
            </a:r>
            <a:r>
              <a:rPr lang="it-IT" sz="6400" u="sng" dirty="0" smtClean="0"/>
              <a:t>9 dicembre 2015 </a:t>
            </a:r>
            <a:r>
              <a:rPr lang="it-IT" sz="6400" dirty="0" smtClean="0"/>
              <a:t>nel Sistema TS ai fini di semplificare agli Ordini provinciali le procedure di abilitazione.</a:t>
            </a:r>
          </a:p>
          <a:p>
            <a:pPr>
              <a:buFont typeface="Wingdings" pitchFamily="2" charset="2"/>
              <a:buChar char="Ø"/>
            </a:pPr>
            <a:r>
              <a:rPr lang="it-IT" sz="6400" dirty="0" smtClean="0"/>
              <a:t>Restano valide, le credenziali già rilasciate ai medici (MMG, PLS, altri medici) per la ricetta elettronica e i certificati di malattia telematici.</a:t>
            </a:r>
          </a:p>
          <a:p>
            <a:pPr>
              <a:buFont typeface="Wingdings" pitchFamily="2" charset="2"/>
              <a:buChar char="Ø"/>
            </a:pPr>
            <a:r>
              <a:rPr lang="it-IT" sz="6400" dirty="0" smtClean="0"/>
              <a:t>Pertanto, come convenuto, i medici che non sono già in possesso delle credenziali, possono rivolgersi alle sedi provinciali dell’Ordine, ovvero procedere alla richiesta delle credenziali direttamente sul proprio PC sul portale del Sistema TS </a:t>
            </a:r>
            <a:r>
              <a:rPr lang="it-IT" sz="6400" dirty="0" smtClean="0">
                <a:solidFill>
                  <a:srgbClr val="C00000"/>
                </a:solidFill>
              </a:rPr>
              <a:t>(</a:t>
            </a:r>
            <a:r>
              <a:rPr lang="it-IT" sz="6400" u="sng" dirty="0" smtClean="0">
                <a:solidFill>
                  <a:srgbClr val="C00000"/>
                </a:solidFill>
                <a:hlinkClick r:id="rId2"/>
              </a:rPr>
              <a:t>www.sistemats.it</a:t>
            </a:r>
            <a:r>
              <a:rPr lang="it-IT" sz="6400" dirty="0" smtClean="0">
                <a:solidFill>
                  <a:srgbClr val="C00000"/>
                </a:solidFill>
              </a:rPr>
              <a:t>), </a:t>
            </a:r>
            <a:r>
              <a:rPr lang="it-IT" sz="6400" dirty="0" smtClean="0"/>
              <a:t>laddove dispongano di PEC oppure tessera CNS attivata.</a:t>
            </a:r>
          </a:p>
          <a:p>
            <a:pPr>
              <a:buFont typeface="Wingdings" pitchFamily="2" charset="2"/>
              <a:buChar char="Ø"/>
            </a:pPr>
            <a:r>
              <a:rPr lang="it-IT" sz="6400" dirty="0" smtClean="0"/>
              <a:t> </a:t>
            </a:r>
            <a:r>
              <a:rPr lang="it-IT" sz="6400" b="1" dirty="0" smtClean="0"/>
              <a:t>Deleghe dei medici ai commercialisti per la trasmissione dei dati</a:t>
            </a:r>
            <a:r>
              <a:rPr lang="it-IT" sz="6400" dirty="0" smtClean="0"/>
              <a:t>: </a:t>
            </a:r>
            <a:r>
              <a:rPr lang="it-IT" sz="6400" b="1" u="sng" dirty="0" smtClean="0"/>
              <a:t>il Sistema TS dal giorno 11 dicembre 2015</a:t>
            </a:r>
            <a:r>
              <a:rPr lang="it-IT" sz="6400" b="1" dirty="0" smtClean="0"/>
              <a:t> </a:t>
            </a:r>
            <a:r>
              <a:rPr lang="it-IT" sz="6400" dirty="0" smtClean="0"/>
              <a:t>consentirà ai medici che dispongono delle credenziali di poter inserire nel Sistema TS l’eventuale delega a un soggetto terzo (commercialista abilitato ai servizi </a:t>
            </a:r>
            <a:r>
              <a:rPr lang="it-IT" sz="6400" dirty="0" err="1" smtClean="0"/>
              <a:t>Entratel</a:t>
            </a:r>
            <a:r>
              <a:rPr lang="it-IT" sz="6400" dirty="0" smtClean="0"/>
              <a:t>), per la trasmissione dei dati.</a:t>
            </a:r>
          </a:p>
          <a:p>
            <a:pPr>
              <a:buFont typeface="Wingdings" pitchFamily="2" charset="2"/>
              <a:buChar char="Ø"/>
            </a:pPr>
            <a:r>
              <a:rPr lang="it-IT" sz="6400" dirty="0" smtClean="0"/>
              <a:t> </a:t>
            </a:r>
            <a:r>
              <a:rPr lang="it-IT" sz="6400" b="1" dirty="0" smtClean="0"/>
              <a:t>Richiesta (da parte del commercialista delegato) di abilitazione alla trasmissione dei dati</a:t>
            </a:r>
            <a:r>
              <a:rPr lang="it-IT" sz="6400" dirty="0" smtClean="0"/>
              <a:t>: Il commercialistica delegato:</a:t>
            </a:r>
          </a:p>
          <a:p>
            <a:pPr lvl="1">
              <a:buFont typeface="Wingdings" pitchFamily="2" charset="2"/>
              <a:buChar char="v"/>
            </a:pPr>
            <a:r>
              <a:rPr lang="it-IT" sz="6400" dirty="0" smtClean="0"/>
              <a:t>riceve sulla propria PEC la eventuale notifica di richiesta di delega da parte del medico;</a:t>
            </a:r>
          </a:p>
          <a:p>
            <a:pPr lvl="1">
              <a:buFont typeface="Wingdings" pitchFamily="2" charset="2"/>
              <a:buChar char="v"/>
            </a:pPr>
            <a:r>
              <a:rPr lang="it-IT" sz="6400" dirty="0" smtClean="0"/>
              <a:t>inserisce nel Sistema TS, </a:t>
            </a:r>
            <a:r>
              <a:rPr lang="it-IT" sz="6400" b="1" dirty="0" smtClean="0"/>
              <a:t>disponibile dall’11 dicembre 2015</a:t>
            </a:r>
            <a:r>
              <a:rPr lang="it-IT" sz="6400" dirty="0" smtClean="0"/>
              <a:t>, (utilizzando le credenziali </a:t>
            </a:r>
            <a:r>
              <a:rPr lang="it-IT" sz="6400" dirty="0" err="1" smtClean="0"/>
              <a:t>Entratel</a:t>
            </a:r>
            <a:r>
              <a:rPr lang="it-IT" sz="6400" dirty="0" smtClean="0"/>
              <a:t>) l’eventuale propria accettazione della delega e genera automaticamente la richiesta di abilitazione alla trasmissione, da inviare via PEC, firmata digitalmente, alla RGS.</a:t>
            </a:r>
          </a:p>
          <a:p>
            <a:pPr lvl="1">
              <a:buFont typeface="Wingdings" pitchFamily="2" charset="2"/>
              <a:buChar char="v"/>
            </a:pPr>
            <a:r>
              <a:rPr lang="it-IT" sz="6400" dirty="0" smtClean="0"/>
              <a:t>RGS invierà alla PEC la lettera formale di abilitazione.</a:t>
            </a:r>
          </a:p>
          <a:p>
            <a:pPr lvl="1">
              <a:buFont typeface="Wingdings" pitchFamily="2" charset="2"/>
              <a:buChar char="v"/>
            </a:pPr>
            <a:r>
              <a:rPr lang="it-IT" sz="6400" dirty="0" smtClean="0"/>
              <a:t>Il commercialista delegato utilizzerà le credenziali </a:t>
            </a:r>
            <a:r>
              <a:rPr lang="it-IT" sz="6400" dirty="0" err="1" smtClean="0"/>
              <a:t>Entratel</a:t>
            </a:r>
            <a:r>
              <a:rPr lang="it-IT" sz="6400" dirty="0" smtClean="0"/>
              <a:t> per la trasmissione telematica dei dati al Sistema TS.</a:t>
            </a:r>
          </a:p>
          <a:p>
            <a:endParaRPr lang="it-IT" sz="3800" dirty="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14</a:t>
            </a:fld>
            <a:endParaRPr lang="it-IT"/>
          </a:p>
        </p:txBody>
      </p:sp>
      <p:pic>
        <p:nvPicPr>
          <p:cNvPr id="5" name="Immagine 2" descr="Federazione Nazionale degli Ordini dei Medici Chirurghi e degli Odontoiatri"/>
          <p:cNvPicPr>
            <a:picLocks noChangeAspect="1" noChangeArrowheads="1"/>
          </p:cNvPicPr>
          <p:nvPr/>
        </p:nvPicPr>
        <p:blipFill>
          <a:blip r:embed="rId3" cstate="print"/>
          <a:srcRect r="67741"/>
          <a:stretch>
            <a:fillRect/>
          </a:stretch>
        </p:blipFill>
        <p:spPr bwMode="auto">
          <a:xfrm>
            <a:off x="7786710" y="142852"/>
            <a:ext cx="1143008"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000" dirty="0" smtClean="0"/>
              <a:t>GRUPPO </a:t>
            </a:r>
            <a:r>
              <a:rPr lang="it-IT" sz="2000" dirty="0" err="1" smtClean="0"/>
              <a:t>DI</a:t>
            </a:r>
            <a:r>
              <a:rPr lang="it-IT" sz="2000" dirty="0" smtClean="0"/>
              <a:t> LAVORO INFORMATION-COMMUNICATION-TECHNOLOGY (ITC)</a:t>
            </a:r>
            <a:endParaRPr lang="it-IT" sz="2000" dirty="0"/>
          </a:p>
        </p:txBody>
      </p:sp>
      <p:sp>
        <p:nvSpPr>
          <p:cNvPr id="3" name="Segnaposto contenuto 2"/>
          <p:cNvSpPr>
            <a:spLocks noGrp="1"/>
          </p:cNvSpPr>
          <p:nvPr>
            <p:ph idx="1"/>
          </p:nvPr>
        </p:nvSpPr>
        <p:spPr/>
        <p:txBody>
          <a:bodyPr/>
          <a:lstStyle/>
          <a:p>
            <a:pPr algn="just">
              <a:buFont typeface="Wingdings" pitchFamily="2" charset="2"/>
              <a:buChar char="v"/>
            </a:pPr>
            <a:r>
              <a:rPr lang="it-IT" sz="2000" dirty="0" smtClean="0"/>
              <a:t>Il Comitato Centrale della Federazione nella riunione dell’11 settembre 2015 ha deliberato la costituzione del gruppo di lavoro </a:t>
            </a:r>
            <a:r>
              <a:rPr lang="it-IT" sz="2000" dirty="0" err="1" smtClean="0"/>
              <a:t>Information-Communication-Tecnology</a:t>
            </a:r>
            <a:r>
              <a:rPr lang="it-IT" sz="2000" dirty="0" smtClean="0"/>
              <a:t>.</a:t>
            </a:r>
          </a:p>
          <a:p>
            <a:pPr algn="just">
              <a:buFont typeface="Wingdings" pitchFamily="2" charset="2"/>
              <a:buChar char="v"/>
            </a:pPr>
            <a:r>
              <a:rPr lang="it-IT" sz="2000" dirty="0" smtClean="0"/>
              <a:t> Il coordinatore è stato individuato il dott. Silvestro Scotti, (</a:t>
            </a:r>
            <a:r>
              <a:rPr lang="it-IT" sz="2000" dirty="0" err="1" smtClean="0"/>
              <a:t>OMCeO</a:t>
            </a:r>
            <a:r>
              <a:rPr lang="it-IT" sz="2000" dirty="0" smtClean="0"/>
              <a:t> Napoli) mentre il referente per il Comitato Centrale è il dott. Sergio </a:t>
            </a:r>
            <a:r>
              <a:rPr lang="it-IT" sz="2000" dirty="0" err="1" smtClean="0"/>
              <a:t>Bovenga</a:t>
            </a:r>
            <a:r>
              <a:rPr lang="it-IT" sz="2000" dirty="0" smtClean="0"/>
              <a:t> (</a:t>
            </a:r>
            <a:r>
              <a:rPr lang="it-IT" sz="2000" dirty="0" err="1" smtClean="0"/>
              <a:t>OMCeO</a:t>
            </a:r>
            <a:r>
              <a:rPr lang="it-IT" sz="2000" dirty="0" smtClean="0"/>
              <a:t> Grosseto) .</a:t>
            </a:r>
          </a:p>
          <a:p>
            <a:pPr algn="just">
              <a:buFont typeface="Wingdings" pitchFamily="2" charset="2"/>
              <a:buChar char="v"/>
            </a:pPr>
            <a:r>
              <a:rPr lang="it-IT" sz="2000" dirty="0" smtClean="0"/>
              <a:t> Componenti del gruppo sono stati designati i </a:t>
            </a:r>
            <a:r>
              <a:rPr lang="it-IT" sz="2000" dirty="0" err="1" smtClean="0"/>
              <a:t>dott.ri</a:t>
            </a:r>
            <a:r>
              <a:rPr lang="it-IT" sz="2000" dirty="0" smtClean="0"/>
              <a:t>: Guido </a:t>
            </a:r>
            <a:r>
              <a:rPr lang="it-IT" sz="2000" dirty="0" err="1" smtClean="0"/>
              <a:t>Marinoni</a:t>
            </a:r>
            <a:r>
              <a:rPr lang="it-IT" sz="2000" dirty="0" smtClean="0"/>
              <a:t> (</a:t>
            </a:r>
            <a:r>
              <a:rPr lang="it-IT" sz="2000" dirty="0" err="1" smtClean="0"/>
              <a:t>OMCeO</a:t>
            </a:r>
            <a:r>
              <a:rPr lang="it-IT" sz="2000" dirty="0" smtClean="0"/>
              <a:t> Bergamo), Roberto Mora (</a:t>
            </a:r>
            <a:r>
              <a:rPr lang="it-IT" sz="2000" dirty="0" err="1" smtClean="0"/>
              <a:t>OMCeO</a:t>
            </a:r>
            <a:r>
              <a:rPr lang="it-IT" sz="2000" dirty="0" smtClean="0"/>
              <a:t> Verona), Alain </a:t>
            </a:r>
            <a:r>
              <a:rPr lang="it-IT" sz="2000" dirty="0" err="1" smtClean="0"/>
              <a:t>Serru</a:t>
            </a:r>
            <a:r>
              <a:rPr lang="it-IT" sz="2000" dirty="0" smtClean="0"/>
              <a:t> (</a:t>
            </a:r>
            <a:r>
              <a:rPr lang="it-IT" sz="2000" dirty="0" err="1" smtClean="0"/>
              <a:t>OMCeO</a:t>
            </a:r>
            <a:r>
              <a:rPr lang="it-IT" sz="2000" dirty="0" smtClean="0"/>
              <a:t> Nuoro), mentre come esperti sono stati nominati i </a:t>
            </a:r>
            <a:r>
              <a:rPr lang="it-IT" sz="2000" dirty="0" err="1" smtClean="0"/>
              <a:t>dott.ri</a:t>
            </a:r>
            <a:r>
              <a:rPr lang="it-IT" sz="2000" dirty="0" smtClean="0"/>
              <a:t>: Matteo Cestari, Salvatore De Franco e Paolo </a:t>
            </a:r>
            <a:r>
              <a:rPr lang="it-IT" sz="2000" dirty="0" err="1" smtClean="0"/>
              <a:t>Motolese</a:t>
            </a:r>
            <a:r>
              <a:rPr lang="it-IT" sz="2000" dirty="0" smtClean="0"/>
              <a:t>.</a:t>
            </a:r>
          </a:p>
          <a:p>
            <a:pPr algn="just">
              <a:buFont typeface="Wingdings" pitchFamily="2" charset="2"/>
              <a:buChar char="v"/>
            </a:pPr>
            <a:r>
              <a:rPr lang="it-IT" sz="2000" dirty="0" smtClean="0"/>
              <a:t>Referente amministrativa Daniela </a:t>
            </a:r>
            <a:r>
              <a:rPr lang="it-IT" sz="2000" dirty="0" err="1" smtClean="0"/>
              <a:t>Garritano</a:t>
            </a:r>
            <a:endParaRPr lang="it-IT" sz="2000" dirty="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53276"/>
          </a:xfrm>
        </p:spPr>
        <p:txBody>
          <a:bodyPr>
            <a:normAutofit/>
          </a:bodyPr>
          <a:lstStyle/>
          <a:p>
            <a:pPr algn="ctr"/>
            <a:r>
              <a:rPr lang="it-IT" dirty="0" smtClean="0"/>
              <a:t>Memorandum</a:t>
            </a:r>
            <a:endParaRPr lang="it-IT" dirty="0"/>
          </a:p>
        </p:txBody>
      </p:sp>
      <p:sp>
        <p:nvSpPr>
          <p:cNvPr id="3" name="Segnaposto contenuto 2"/>
          <p:cNvSpPr>
            <a:spLocks noGrp="1"/>
          </p:cNvSpPr>
          <p:nvPr>
            <p:ph idx="1"/>
          </p:nvPr>
        </p:nvSpPr>
        <p:spPr>
          <a:xfrm>
            <a:off x="457200" y="2214554"/>
            <a:ext cx="8229600" cy="3929090"/>
          </a:xfrm>
        </p:spPr>
        <p:txBody>
          <a:bodyPr>
            <a:normAutofit fontScale="85000" lnSpcReduction="20000"/>
          </a:bodyPr>
          <a:lstStyle/>
          <a:p>
            <a:pPr algn="just">
              <a:buFont typeface="Wingdings" pitchFamily="2" charset="2"/>
              <a:buChar char="v"/>
            </a:pPr>
            <a:r>
              <a:rPr lang="it-IT" sz="2600" dirty="0" smtClean="0"/>
              <a:t>I FILE 1 e FILE 2 DEVONO essere trasmessi nella stessa giornata.</a:t>
            </a:r>
          </a:p>
          <a:p>
            <a:pPr algn="just">
              <a:buFont typeface="Wingdings" pitchFamily="2" charset="2"/>
              <a:buChar char="v"/>
            </a:pPr>
            <a:r>
              <a:rPr lang="it-IT" sz="2600" dirty="0" smtClean="0"/>
              <a:t>I nomi dei professionisti NON DEVONO essere inseriti nei database troncati o solo con l’iniziale della lettera del nome. </a:t>
            </a:r>
          </a:p>
          <a:p>
            <a:pPr algn="just">
              <a:buFont typeface="Wingdings" pitchFamily="2" charset="2"/>
              <a:buChar char="v"/>
            </a:pPr>
            <a:r>
              <a:rPr lang="it-IT" sz="2600" dirty="0" smtClean="0"/>
              <a:t>Le tabelle di decodifica sono periodicamente aggiornate e vanno inserite nei propri applicativi </a:t>
            </a:r>
            <a:r>
              <a:rPr lang="it-IT" sz="2600" b="1" dirty="0" smtClean="0"/>
              <a:t>con la stessa struttura</a:t>
            </a:r>
            <a:r>
              <a:rPr lang="it-IT" sz="2600" dirty="0" smtClean="0"/>
              <a:t>. </a:t>
            </a:r>
          </a:p>
          <a:p>
            <a:pPr algn="just">
              <a:buFont typeface="Wingdings" pitchFamily="2" charset="2"/>
              <a:buChar char="v"/>
            </a:pPr>
            <a:r>
              <a:rPr lang="it-IT" sz="2600" dirty="0" smtClean="0"/>
              <a:t>All’interno del tracciato alcuni campi sono R (obbligatori) oppure O (opzionali). I campi O DEVONO essere comunque inseriti all’interno dell’applicativo utilizzato dall’Ordine e DEVONO essere compilati nel caso in cui un campo R sia collegato ad un campo O popolato </a:t>
            </a:r>
            <a:r>
              <a:rPr lang="it-IT" sz="2600" dirty="0" err="1" smtClean="0"/>
              <a:t>es</a:t>
            </a:r>
            <a:r>
              <a:rPr lang="it-IT" sz="2600" dirty="0" smtClean="0"/>
              <a:t>: D106-Università (per università estera compilare il campo D107-D108-D110-D111 e D112 o D113 o D114); oppure il campo B106-Luogo di nascita(per i nati all’estero compilare il campo B107); </a:t>
            </a:r>
          </a:p>
          <a:p>
            <a:endParaRPr lang="it-IT" dirty="0" smtClean="0"/>
          </a:p>
          <a:p>
            <a:endParaRPr lang="it-IT" dirty="0"/>
          </a:p>
        </p:txBody>
      </p:sp>
      <p:sp>
        <p:nvSpPr>
          <p:cNvPr id="6" name="Segnaposto numero diapositiva 5"/>
          <p:cNvSpPr>
            <a:spLocks noGrp="1"/>
          </p:cNvSpPr>
          <p:nvPr>
            <p:ph type="sldNum" sz="quarter" idx="12"/>
          </p:nvPr>
        </p:nvSpPr>
        <p:spPr/>
        <p:txBody>
          <a:bodyPr/>
          <a:lstStyle/>
          <a:p>
            <a:fld id="{B8163305-6663-4926-8A27-CB0E25EB8431}" type="slidenum">
              <a:rPr lang="it-IT" smtClean="0"/>
              <a:pPr/>
              <a:t>16</a:t>
            </a:fld>
            <a:endParaRPr lang="it-IT"/>
          </a:p>
        </p:txBody>
      </p:sp>
      <p:pic>
        <p:nvPicPr>
          <p:cNvPr id="7" name="Immagine 6" descr="MEMORANDUM.jpg"/>
          <p:cNvPicPr>
            <a:picLocks noChangeAspect="1"/>
          </p:cNvPicPr>
          <p:nvPr/>
        </p:nvPicPr>
        <p:blipFill>
          <a:blip r:embed="rId2" cstate="print"/>
          <a:stretch>
            <a:fillRect/>
          </a:stretch>
        </p:blipFill>
        <p:spPr>
          <a:xfrm>
            <a:off x="6643702" y="714356"/>
            <a:ext cx="1714512" cy="15001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28670"/>
            <a:ext cx="8229600" cy="5395930"/>
          </a:xfrm>
        </p:spPr>
        <p:txBody>
          <a:bodyPr>
            <a:normAutofit/>
          </a:bodyPr>
          <a:lstStyle/>
          <a:p>
            <a:pPr algn="just"/>
            <a:endParaRPr lang="it-IT" sz="2400" dirty="0" smtClean="0"/>
          </a:p>
          <a:p>
            <a:pPr algn="just">
              <a:buFont typeface="Wingdings" pitchFamily="2" charset="2"/>
              <a:buChar char="v"/>
            </a:pPr>
            <a:r>
              <a:rPr lang="it-IT" sz="2200" dirty="0" smtClean="0"/>
              <a:t>oppure il campo C002(per gli iscritti per trasferimento compilare il campo C001)</a:t>
            </a:r>
          </a:p>
          <a:p>
            <a:pPr algn="just">
              <a:buFont typeface="Wingdings" pitchFamily="2" charset="2"/>
              <a:buChar char="v"/>
            </a:pPr>
            <a:r>
              <a:rPr lang="it-IT" sz="2200" dirty="0" smtClean="0"/>
              <a:t>Le informazioni richieste per i campi del tipo O vanno acquisite e trasferite dall’Ordine alla Federazione ed all’ENPAM nel tempo sensibilizzando i propri iscritti ad una più precisa comunicazione. </a:t>
            </a:r>
          </a:p>
          <a:p>
            <a:pPr algn="just">
              <a:buFont typeface="Wingdings" pitchFamily="2" charset="2"/>
              <a:buChar char="v"/>
            </a:pPr>
            <a:r>
              <a:rPr lang="it-IT" sz="2200" dirty="0" smtClean="0"/>
              <a:t>La Sezione Indirizzi DEVE essere compilata come indicato nel tracciato e nel manuale che è stato  strutturato sulla base delle specifiche previste da Poste Italiane</a:t>
            </a:r>
          </a:p>
          <a:p>
            <a:pPr algn="just">
              <a:buFont typeface="Wingdings" pitchFamily="2" charset="2"/>
              <a:buChar char="v"/>
            </a:pPr>
            <a:r>
              <a:rPr lang="it-IT" sz="2200" dirty="0" smtClean="0"/>
              <a:t>Le causali di cancellazione DEVONO essere correttamente inserite come indicato nell’</a:t>
            </a:r>
            <a:r>
              <a:rPr lang="it-IT" sz="2200" dirty="0" err="1" smtClean="0"/>
              <a:t>email</a:t>
            </a:r>
            <a:r>
              <a:rPr lang="it-IT" sz="2200" dirty="0" smtClean="0"/>
              <a:t> congiunta </a:t>
            </a:r>
            <a:r>
              <a:rPr lang="it-IT" sz="2200" dirty="0" err="1" smtClean="0"/>
              <a:t>FNOMCEO_ENPAM</a:t>
            </a:r>
            <a:r>
              <a:rPr lang="it-IT" sz="2200" dirty="0" smtClean="0"/>
              <a:t> del 19 giugno 2013.</a:t>
            </a:r>
          </a:p>
        </p:txBody>
      </p:sp>
      <p:sp>
        <p:nvSpPr>
          <p:cNvPr id="6" name="Segnaposto numero diapositiva 5"/>
          <p:cNvSpPr>
            <a:spLocks noGrp="1"/>
          </p:cNvSpPr>
          <p:nvPr>
            <p:ph type="sldNum" sz="quarter" idx="12"/>
          </p:nvPr>
        </p:nvSpPr>
        <p:spPr/>
        <p:txBody>
          <a:bodyPr/>
          <a:lstStyle/>
          <a:p>
            <a:fld id="{B8163305-6663-4926-8A27-CB0E25EB8431}" type="slidenum">
              <a:rPr lang="it-IT" smtClean="0"/>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00108"/>
            <a:ext cx="8229600" cy="5324492"/>
          </a:xfrm>
        </p:spPr>
        <p:txBody>
          <a:bodyPr>
            <a:normAutofit/>
          </a:bodyPr>
          <a:lstStyle/>
          <a:p>
            <a:pPr algn="just">
              <a:buFont typeface="Wingdings" pitchFamily="2" charset="2"/>
              <a:buChar char="v"/>
            </a:pPr>
            <a:endParaRPr lang="it-IT" sz="2400" dirty="0" smtClean="0"/>
          </a:p>
          <a:p>
            <a:pPr algn="just">
              <a:buFont typeface="Wingdings" pitchFamily="2" charset="2"/>
              <a:buChar char="v"/>
            </a:pPr>
            <a:r>
              <a:rPr lang="it-IT" sz="2400" dirty="0" smtClean="0"/>
              <a:t>Gli invii dei flussi informatici DEVONO essere trasmessi da parte dell’Ordine, tempestivamente in modo tale da garantire il costante aggiornamento degli archivi anagrafici. E’ opportuno ricordare ad esempio che il decreto del 19 marzo 2013 (Indice Nazionale degli indirizzi di posta elettronica certificata delle imprese e dei professionisti INI-PEC) all’art.5 comma 3 prevede che “a decorrere dal sesto mese successivo alla pubblicazione del presente decreto, le operazioni di aggiornamento dell’INI-PEC di cui ai comma 1 e 2 avvengono </a:t>
            </a:r>
            <a:r>
              <a:rPr lang="it-IT" sz="2400" b="1" dirty="0" smtClean="0"/>
              <a:t>con frequenza giornaliera</a:t>
            </a:r>
            <a:r>
              <a:rPr lang="it-IT" sz="2400" dirty="0" smtClean="0"/>
              <a:t>” procedura che è stata attivata dalla Federazione  per conto degli Ordini che hanno rilasciato la delega (n.98)</a:t>
            </a:r>
          </a:p>
          <a:p>
            <a:endParaRPr lang="it-IT" dirty="0"/>
          </a:p>
        </p:txBody>
      </p:sp>
      <p:sp>
        <p:nvSpPr>
          <p:cNvPr id="6" name="Segnaposto numero diapositiva 5"/>
          <p:cNvSpPr>
            <a:spLocks noGrp="1"/>
          </p:cNvSpPr>
          <p:nvPr>
            <p:ph type="sldNum" sz="quarter" idx="12"/>
          </p:nvPr>
        </p:nvSpPr>
        <p:spPr/>
        <p:txBody>
          <a:bodyPr/>
          <a:lstStyle/>
          <a:p>
            <a:fld id="{B8163305-6663-4926-8A27-CB0E25EB8431}" type="slidenum">
              <a:rPr lang="it-IT" smtClean="0"/>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340768"/>
            <a:ext cx="8686800" cy="4739357"/>
          </a:xfrm>
        </p:spPr>
        <p:txBody>
          <a:bodyPr>
            <a:normAutofit lnSpcReduction="10000"/>
          </a:bodyPr>
          <a:lstStyle/>
          <a:p>
            <a:pPr algn="just">
              <a:buFont typeface="Wingdings" pitchFamily="2" charset="2"/>
              <a:buChar char="v"/>
            </a:pPr>
            <a:r>
              <a:rPr lang="it-IT" sz="2600" dirty="0" smtClean="0"/>
              <a:t>Altra procedura che è stata attivata dalla Federazione è la trasmissione delle pec </a:t>
            </a:r>
            <a:r>
              <a:rPr lang="it-IT" sz="2400" dirty="0" smtClean="0"/>
              <a:t>per conto degli Ordini che hanno rilasciato la delega (n.93) al Registro generale degli indirizzi elettronici (</a:t>
            </a:r>
            <a:r>
              <a:rPr lang="it-IT" sz="2400" dirty="0" err="1" smtClean="0"/>
              <a:t>ReGIndE</a:t>
            </a:r>
            <a:r>
              <a:rPr lang="it-IT" sz="2400" dirty="0" smtClean="0"/>
              <a:t>) </a:t>
            </a:r>
            <a:r>
              <a:rPr lang="it-IT" sz="2400" b="1" dirty="0" smtClean="0"/>
              <a:t>con periodicità mensile.</a:t>
            </a:r>
          </a:p>
          <a:p>
            <a:pPr algn="just">
              <a:buFont typeface="Wingdings" pitchFamily="2" charset="2"/>
              <a:buChar char="v"/>
            </a:pPr>
            <a:r>
              <a:rPr lang="it-IT" sz="2600" dirty="0" smtClean="0"/>
              <a:t>Si ricorda che le comunicazioni cartacee NON vengono gestite manualmente dal CED e pertanto </a:t>
            </a:r>
            <a:r>
              <a:rPr lang="it-IT" sz="2600" b="1" dirty="0" smtClean="0"/>
              <a:t>l’aggiornamento dell’Anagrafica Nazionale avviene SOLTANTO tramite i flussi</a:t>
            </a:r>
            <a:r>
              <a:rPr lang="it-IT" sz="2600" dirty="0" smtClean="0"/>
              <a:t>. </a:t>
            </a:r>
            <a:r>
              <a:rPr lang="it-IT" sz="2600" b="1" dirty="0" smtClean="0"/>
              <a:t>Anche per quanto riguardano le Società tra professionisti (STP) queste DEVONO essere registrate su </a:t>
            </a:r>
            <a:r>
              <a:rPr lang="it-IT" sz="2600" b="1" dirty="0" err="1" smtClean="0"/>
              <a:t>application.fnomceo.it</a:t>
            </a:r>
            <a:r>
              <a:rPr lang="it-IT" sz="2600" b="1" dirty="0" smtClean="0"/>
              <a:t> (vedi comunicazione n.98 del 5 dicembre 2014 e n.54 del 7 ottobre 2015</a:t>
            </a:r>
            <a:r>
              <a:rPr lang="it-IT" sz="2600" b="1" dirty="0" smtClean="0"/>
              <a:t>). </a:t>
            </a:r>
            <a:r>
              <a:rPr lang="it-IT" sz="2600" dirty="0" smtClean="0"/>
              <a:t>Attualmente le STP registrate sono soltanto n.65.</a:t>
            </a:r>
            <a:endParaRPr lang="it-IT" sz="2600" dirty="0" smtClean="0"/>
          </a:p>
          <a:p>
            <a:pPr>
              <a:buFont typeface="Wingdings" pitchFamily="2" charset="2"/>
              <a:buChar char="v"/>
            </a:pPr>
            <a:endParaRPr lang="it-IT" sz="2600" dirty="0" smtClean="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142852"/>
            <a:ext cx="8634442" cy="1152548"/>
          </a:xfrm>
        </p:spPr>
        <p:txBody>
          <a:bodyPr>
            <a:normAutofit fontScale="90000"/>
          </a:bodyPr>
          <a:lstStyle/>
          <a:p>
            <a:r>
              <a:rPr lang="it-IT" sz="1600" dirty="0" smtClean="0"/>
              <a:t/>
            </a:r>
            <a:br>
              <a:rPr lang="it-IT" sz="1600" dirty="0" smtClean="0"/>
            </a:br>
            <a:r>
              <a:rPr lang="it-IT" sz="1600" dirty="0" smtClean="0"/>
              <a:t/>
            </a:r>
            <a:br>
              <a:rPr lang="it-IT" sz="1600" dirty="0" smtClean="0"/>
            </a:br>
            <a:r>
              <a:rPr lang="it-IT" sz="1600" dirty="0" smtClean="0"/>
              <a:t>GARANTE PER LA PROTEZIONE DEI DATI PERSONALI - PROVVEDIMENTO 2 luglio 2015  </a:t>
            </a:r>
            <a:br>
              <a:rPr lang="it-IT" sz="1600" dirty="0" smtClean="0"/>
            </a:br>
            <a:r>
              <a:rPr lang="it-IT" sz="1600" dirty="0" smtClean="0"/>
              <a:t>Misure di sicurezza e  </a:t>
            </a:r>
            <a:r>
              <a:rPr lang="it-IT" sz="1600" dirty="0" err="1" smtClean="0"/>
              <a:t>modalita’</a:t>
            </a:r>
            <a:r>
              <a:rPr lang="it-IT" sz="1600" dirty="0" smtClean="0"/>
              <a:t> di scambio  dei  dati  personali  tra amministrazioni</a:t>
            </a:r>
            <a:br>
              <a:rPr lang="it-IT" sz="1600" dirty="0" smtClean="0"/>
            </a:br>
            <a:r>
              <a:rPr lang="it-IT" sz="1600" dirty="0" smtClean="0"/>
              <a:t>pubbliche. (Provvedimento n. 393). (15A05952) (GU n.179 del 4-8-2015) </a:t>
            </a:r>
            <a:r>
              <a:rPr lang="it-IT" dirty="0" smtClean="0"/>
              <a:t/>
            </a:r>
            <a:br>
              <a:rPr lang="it-IT" dirty="0" smtClean="0"/>
            </a:br>
            <a:endParaRPr lang="it-IT" dirty="0"/>
          </a:p>
        </p:txBody>
      </p:sp>
      <p:sp>
        <p:nvSpPr>
          <p:cNvPr id="3" name="Segnaposto contenuto 2"/>
          <p:cNvSpPr>
            <a:spLocks noGrp="1"/>
          </p:cNvSpPr>
          <p:nvPr>
            <p:ph idx="1"/>
          </p:nvPr>
        </p:nvSpPr>
        <p:spPr>
          <a:xfrm>
            <a:off x="304800" y="1554162"/>
            <a:ext cx="8686800" cy="4899174"/>
          </a:xfrm>
        </p:spPr>
        <p:txBody>
          <a:bodyPr>
            <a:normAutofit/>
          </a:bodyPr>
          <a:lstStyle/>
          <a:p>
            <a:pPr>
              <a:buNone/>
            </a:pPr>
            <a:r>
              <a:rPr lang="it-IT" sz="1800" b="1" dirty="0" smtClean="0"/>
              <a:t>5. Misure di sicurezza.(</a:t>
            </a:r>
            <a:r>
              <a:rPr lang="it-IT" sz="1800" b="1" dirty="0" err="1" smtClean="0"/>
              <a:t>all.to</a:t>
            </a:r>
            <a:r>
              <a:rPr lang="it-IT" sz="1800" b="1" dirty="0" smtClean="0"/>
              <a:t> n.2)</a:t>
            </a:r>
          </a:p>
          <a:p>
            <a:pPr>
              <a:buNone/>
            </a:pPr>
            <a:r>
              <a:rPr lang="it-IT" sz="1800" dirty="0" smtClean="0"/>
              <a:t>d. le regole di  gestione  delle  credenziali  di  autenticazione prevedano, in ogni caso: </a:t>
            </a:r>
          </a:p>
          <a:p>
            <a:pPr lvl="1">
              <a:buFont typeface="Wingdings" pitchFamily="2" charset="2"/>
              <a:buChar char="q"/>
            </a:pPr>
            <a:r>
              <a:rPr lang="it-IT" sz="1800" dirty="0" smtClean="0"/>
              <a:t>l'identificazione univoca di una persona fisica; </a:t>
            </a:r>
          </a:p>
          <a:p>
            <a:pPr algn="just">
              <a:buNone/>
            </a:pPr>
            <a:r>
              <a:rPr lang="it-IT" sz="1800" dirty="0" smtClean="0"/>
              <a:t>e. nel caso le credenziali siano costituite da una  coppia username/password, siano adottate le seguenti politiche  di  gestione delle password: </a:t>
            </a:r>
          </a:p>
          <a:p>
            <a:pPr lvl="1" algn="just">
              <a:buFont typeface="Wingdings" pitchFamily="2" charset="2"/>
              <a:buChar char="q"/>
            </a:pPr>
            <a:r>
              <a:rPr lang="it-IT" sz="1800" dirty="0" smtClean="0"/>
              <a:t>la  password,  comunicata  direttamente  al  singolo incaricato separatamente rispetto al codice per l'identificazione (</a:t>
            </a:r>
            <a:r>
              <a:rPr lang="it-IT" sz="1800" dirty="0" err="1" smtClean="0"/>
              <a:t>user</a:t>
            </a:r>
            <a:r>
              <a:rPr lang="it-IT" sz="1800" dirty="0" smtClean="0"/>
              <a:t> </a:t>
            </a:r>
            <a:r>
              <a:rPr lang="it-IT" sz="1800" dirty="0" err="1" smtClean="0"/>
              <a:t>id</a:t>
            </a:r>
            <a:r>
              <a:rPr lang="it-IT" sz="1800" dirty="0" smtClean="0"/>
              <a:t>), sia modificata dallo stesso al primo utilizzo e, successivamente,  almeno ogni  tre  mesi  e  le  ultime  tre  password  non   possano   essere riutilizzate; </a:t>
            </a:r>
          </a:p>
          <a:p>
            <a:pPr lvl="1" algn="just">
              <a:buFont typeface="Wingdings" pitchFamily="2" charset="2"/>
              <a:buChar char="q"/>
            </a:pPr>
            <a:r>
              <a:rPr lang="it-IT" sz="1800" dirty="0" smtClean="0"/>
              <a:t>le password devono rispondere a requisiti di </a:t>
            </a:r>
            <a:r>
              <a:rPr lang="it-IT" sz="1800" dirty="0" err="1" smtClean="0"/>
              <a:t>complessita'</a:t>
            </a:r>
            <a:r>
              <a:rPr lang="it-IT" sz="1800" dirty="0" smtClean="0"/>
              <a:t> (almeno otto caratteri, uso di caratteri alfanumerici,  lettere  maiuscole  e minuscole, caratteri estesi); </a:t>
            </a:r>
          </a:p>
          <a:p>
            <a:pPr lvl="1" algn="just">
              <a:buFont typeface="Wingdings" pitchFamily="2" charset="2"/>
              <a:buChar char="q"/>
            </a:pPr>
            <a:r>
              <a:rPr lang="it-IT" sz="1800" dirty="0" smtClean="0"/>
              <a:t>quando l'utente si allontana  dal  terminale,  la  sessione  deve essere bloccata, anche attraverso eventuali meccanismi di time-out; </a:t>
            </a:r>
          </a:p>
          <a:p>
            <a:pPr lvl="1" algn="just">
              <a:buFont typeface="Wingdings" pitchFamily="2" charset="2"/>
              <a:buChar char="q"/>
            </a:pPr>
            <a:r>
              <a:rPr lang="it-IT" sz="1800" dirty="0" smtClean="0"/>
              <a:t>le credenziali devono  essere  bloccate  a  fronte  di  reiterati tentativi falliti di autenticazione; </a:t>
            </a:r>
            <a:endParaRPr lang="it-IT" sz="1800" dirty="0"/>
          </a:p>
        </p:txBody>
      </p:sp>
      <p:sp>
        <p:nvSpPr>
          <p:cNvPr id="5" name="Segnaposto numero diapositiva 4"/>
          <p:cNvSpPr>
            <a:spLocks noGrp="1"/>
          </p:cNvSpPr>
          <p:nvPr>
            <p:ph type="sldNum" sz="quarter" idx="12"/>
          </p:nvPr>
        </p:nvSpPr>
        <p:spPr/>
        <p:txBody>
          <a:bodyPr/>
          <a:lstStyle/>
          <a:p>
            <a:fld id="{32A8E75E-CB56-4C6D-AE54-23B162E4E765}" type="slidenum">
              <a:rPr lang="it-IT" smtClean="0"/>
              <a:pPr/>
              <a:t>2</a:t>
            </a:fld>
            <a:endParaRPr lang="it-IT"/>
          </a:p>
        </p:txBody>
      </p:sp>
      <p:pic>
        <p:nvPicPr>
          <p:cNvPr id="6" name="Immagine 2" descr="Federazione Nazionale degli Ordini dei Medici Chirurghi e degli Odontoiatri"/>
          <p:cNvPicPr>
            <a:picLocks noChangeAspect="1" noChangeArrowheads="1"/>
          </p:cNvPicPr>
          <p:nvPr/>
        </p:nvPicPr>
        <p:blipFill>
          <a:blip r:embed="rId3" cstate="print"/>
          <a:srcRect r="67741"/>
          <a:stretch>
            <a:fillRect/>
          </a:stretch>
        </p:blipFill>
        <p:spPr bwMode="auto">
          <a:xfrm>
            <a:off x="8000992" y="188640"/>
            <a:ext cx="1143008"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24744"/>
            <a:ext cx="8229600" cy="5199856"/>
          </a:xfrm>
        </p:spPr>
        <p:txBody>
          <a:bodyPr>
            <a:normAutofit/>
          </a:bodyPr>
          <a:lstStyle/>
          <a:p>
            <a:pPr algn="just">
              <a:buFont typeface="Wingdings" pitchFamily="2" charset="2"/>
              <a:buChar char="v"/>
            </a:pPr>
            <a:r>
              <a:rPr lang="it-IT" sz="2400" dirty="0" smtClean="0"/>
              <a:t>Gli Ordini possono visualizzare sempre su </a:t>
            </a:r>
            <a:r>
              <a:rPr lang="it-IT" sz="2400" dirty="0" err="1" smtClean="0"/>
              <a:t>application.fnomceo.it</a:t>
            </a:r>
            <a:r>
              <a:rPr lang="it-IT" sz="2400" dirty="0" smtClean="0"/>
              <a:t> alla voce “Professionisti” i nominativi trasmessi con i flussi informatici (attivi e cancellati).</a:t>
            </a:r>
          </a:p>
          <a:p>
            <a:pPr algn="just">
              <a:buFont typeface="Wingdings" pitchFamily="2" charset="2"/>
              <a:buChar char="v"/>
            </a:pPr>
            <a:r>
              <a:rPr lang="it-IT" sz="2400" dirty="0" smtClean="0"/>
              <a:t>Infine il totale dei professionisti validi inseriti nel file 1 DEVONO coincidere con il totale dei professionisti inseriti nel file 2</a:t>
            </a:r>
          </a:p>
          <a:p>
            <a:pPr algn="ctr">
              <a:buNone/>
            </a:pPr>
            <a:r>
              <a:rPr lang="it-IT" sz="2800" b="1" u="sng" dirty="0" smtClean="0"/>
              <a:t>ATTIVITA’ SUCCESSIVE ALLA GESTIONE INVII FLUSSI</a:t>
            </a:r>
          </a:p>
          <a:p>
            <a:pPr lvl="1" algn="just">
              <a:buFont typeface="Wingdings" pitchFamily="2" charset="2"/>
              <a:buChar char="Ø"/>
            </a:pPr>
            <a:r>
              <a:rPr lang="it-IT" sz="2400" b="1" u="sng" dirty="0" smtClean="0"/>
              <a:t>Il giorno successivo all’inoltro del flusso</a:t>
            </a:r>
            <a:r>
              <a:rPr lang="it-IT" sz="2400" b="1" dirty="0" smtClean="0"/>
              <a:t>, </a:t>
            </a:r>
            <a:r>
              <a:rPr lang="it-IT" sz="2400" dirty="0" smtClean="0"/>
              <a:t>alla voce - Invii effettuati -  il sistema rilascia un primo elenco di errori e/o </a:t>
            </a:r>
            <a:r>
              <a:rPr lang="it-IT" sz="2400" dirty="0" err="1" smtClean="0"/>
              <a:t>warning</a:t>
            </a:r>
            <a:r>
              <a:rPr lang="it-IT" sz="2400" dirty="0" smtClean="0"/>
              <a:t> da consultare a video o da scaricare in formato .</a:t>
            </a:r>
            <a:r>
              <a:rPr lang="it-IT" sz="2400" dirty="0" err="1" smtClean="0"/>
              <a:t>csv</a:t>
            </a:r>
            <a:r>
              <a:rPr lang="it-IT" sz="2400" dirty="0" smtClean="0"/>
              <a:t> o pdf. </a:t>
            </a:r>
          </a:p>
          <a:p>
            <a:pPr algn="just"/>
            <a:endParaRPr lang="it-IT" dirty="0" smtClean="0"/>
          </a:p>
          <a:p>
            <a:pPr algn="just"/>
            <a:endParaRPr lang="it-IT" dirty="0" smtClean="0"/>
          </a:p>
          <a:p>
            <a:pPr algn="just"/>
            <a:endParaRPr lang="it-IT" dirty="0" smtClean="0"/>
          </a:p>
          <a:p>
            <a:pPr>
              <a:buNone/>
            </a:pPr>
            <a:endParaRPr lang="it-IT" dirty="0"/>
          </a:p>
        </p:txBody>
      </p:sp>
      <p:sp>
        <p:nvSpPr>
          <p:cNvPr id="6" name="Segnaposto numero diapositiva 5"/>
          <p:cNvSpPr>
            <a:spLocks noGrp="1"/>
          </p:cNvSpPr>
          <p:nvPr>
            <p:ph type="sldNum" sz="quarter" idx="12"/>
          </p:nvPr>
        </p:nvSpPr>
        <p:spPr/>
        <p:txBody>
          <a:bodyPr/>
          <a:lstStyle/>
          <a:p>
            <a:fld id="{B8163305-6663-4926-8A27-CB0E25EB8431}" type="slidenum">
              <a:rPr lang="it-IT" smtClean="0"/>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28670"/>
            <a:ext cx="8229600" cy="5395930"/>
          </a:xfrm>
        </p:spPr>
        <p:txBody>
          <a:bodyPr>
            <a:normAutofit/>
          </a:bodyPr>
          <a:lstStyle/>
          <a:p>
            <a:pPr algn="just"/>
            <a:endParaRPr lang="it-IT" dirty="0" smtClean="0"/>
          </a:p>
          <a:p>
            <a:pPr lvl="1" algn="just">
              <a:buFont typeface="Wingdings" pitchFamily="2" charset="2"/>
              <a:buChar char="Ø"/>
            </a:pPr>
            <a:r>
              <a:rPr lang="it-IT" sz="2200" dirty="0" smtClean="0"/>
              <a:t>I professionisti con errori sono scartati </a:t>
            </a:r>
            <a:r>
              <a:rPr lang="it-IT" sz="2200" b="1" u="sng" dirty="0" smtClean="0"/>
              <a:t>integralmente</a:t>
            </a:r>
            <a:r>
              <a:rPr lang="it-IT" sz="2200" b="1" dirty="0" smtClean="0"/>
              <a:t> </a:t>
            </a:r>
            <a:r>
              <a:rPr lang="it-IT" sz="2200" dirty="0" smtClean="0"/>
              <a:t>mentre i </a:t>
            </a:r>
            <a:r>
              <a:rPr lang="it-IT" sz="2200" dirty="0" err="1" smtClean="0"/>
              <a:t>warning</a:t>
            </a:r>
            <a:r>
              <a:rPr lang="it-IT" sz="2200" dirty="0" smtClean="0"/>
              <a:t> vengono ugualmente  acquisiti nel database nazionale in quanto la casistica più significativa è nell’incompletezza  della compilazione di alcuni campi.</a:t>
            </a:r>
          </a:p>
          <a:p>
            <a:pPr lvl="1" algn="just">
              <a:buFont typeface="Wingdings" pitchFamily="2" charset="2"/>
              <a:buChar char="Ø"/>
            </a:pPr>
            <a:r>
              <a:rPr lang="it-IT" sz="2200" dirty="0" smtClean="0"/>
              <a:t>Successivamente  i flussi vengono controllati dal </a:t>
            </a:r>
            <a:r>
              <a:rPr lang="it-IT" sz="2200" dirty="0" err="1" smtClean="0"/>
              <a:t>Ced</a:t>
            </a:r>
            <a:r>
              <a:rPr lang="it-IT" sz="2200" dirty="0" smtClean="0"/>
              <a:t> il quale rifiuta i nominativi i cui dati trasmessi non sono corretti sulla base delle specifiche tecniche (cliccare alla voce Variazioni- Rifiutate).</a:t>
            </a:r>
          </a:p>
          <a:p>
            <a:pPr lvl="1" algn="just">
              <a:buFont typeface="Wingdings" pitchFamily="2" charset="2"/>
              <a:buChar char="Ø"/>
            </a:pPr>
            <a:r>
              <a:rPr lang="it-IT" sz="2200" dirty="0" smtClean="0"/>
              <a:t> </a:t>
            </a:r>
            <a:r>
              <a:rPr lang="it-IT" sz="2200" b="1" dirty="0" smtClean="0"/>
              <a:t>Questi scarti DEVONO essere considerati un esempio per una correzione complessiva all’interno del flusso anagrafico PRIMA del successivo invio.</a:t>
            </a:r>
          </a:p>
          <a:p>
            <a:endParaRPr lang="it-IT" dirty="0" smtClean="0"/>
          </a:p>
          <a:p>
            <a:endParaRPr lang="it-IT" dirty="0" smtClean="0"/>
          </a:p>
          <a:p>
            <a:endParaRPr lang="it-IT" dirty="0"/>
          </a:p>
        </p:txBody>
      </p:sp>
      <p:sp>
        <p:nvSpPr>
          <p:cNvPr id="6" name="Segnaposto numero diapositiva 5"/>
          <p:cNvSpPr>
            <a:spLocks noGrp="1"/>
          </p:cNvSpPr>
          <p:nvPr>
            <p:ph type="sldNum" sz="quarter" idx="12"/>
          </p:nvPr>
        </p:nvSpPr>
        <p:spPr/>
        <p:txBody>
          <a:bodyPr/>
          <a:lstStyle/>
          <a:p>
            <a:fld id="{B8163305-6663-4926-8A27-CB0E25EB8431}" type="slidenum">
              <a:rPr lang="it-IT" smtClean="0"/>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idx="1"/>
          </p:nvPr>
        </p:nvSpPr>
        <p:spPr/>
      </p:sp>
      <p:sp>
        <p:nvSpPr>
          <p:cNvPr id="3" name="Segnaposto numero diapositiva 2"/>
          <p:cNvSpPr>
            <a:spLocks noGrp="1"/>
          </p:cNvSpPr>
          <p:nvPr>
            <p:ph type="sldNum" sz="quarter" idx="12"/>
          </p:nvPr>
        </p:nvSpPr>
        <p:spPr/>
        <p:txBody>
          <a:bodyPr/>
          <a:lstStyle/>
          <a:p>
            <a:fld id="{32A8E75E-CB56-4C6D-AE54-23B162E4E765}" type="slidenum">
              <a:rPr lang="it-IT" smtClean="0"/>
              <a:pPr/>
              <a:t>22</a:t>
            </a:fld>
            <a:endParaRPr lang="it-IT"/>
          </a:p>
        </p:txBody>
      </p:sp>
      <p:sp>
        <p:nvSpPr>
          <p:cNvPr id="4" name="Titolo 3"/>
          <p:cNvSpPr>
            <a:spLocks noGrp="1"/>
          </p:cNvSpPr>
          <p:nvPr>
            <p:ph type="title"/>
          </p:nvPr>
        </p:nvSpPr>
        <p:spPr>
          <a:xfrm>
            <a:off x="381000" y="4993760"/>
            <a:ext cx="8262966" cy="522288"/>
          </a:xfrm>
        </p:spPr>
        <p:txBody>
          <a:bodyPr>
            <a:normAutofit/>
          </a:bodyPr>
          <a:lstStyle/>
          <a:p>
            <a:pPr algn="ctr"/>
            <a:r>
              <a:rPr lang="it-IT" sz="1400" dirty="0" smtClean="0"/>
              <a:t>Basilica della Natività: Una stella d'argento indica il luogo in cui è nato Gesù</a:t>
            </a:r>
            <a:endParaRPr lang="it-IT" sz="1400" dirty="0"/>
          </a:p>
        </p:txBody>
      </p:sp>
      <p:sp>
        <p:nvSpPr>
          <p:cNvPr id="5" name="Segnaposto testo 4"/>
          <p:cNvSpPr>
            <a:spLocks noGrp="1"/>
          </p:cNvSpPr>
          <p:nvPr>
            <p:ph type="body" sz="half" idx="2"/>
          </p:nvPr>
        </p:nvSpPr>
        <p:spPr>
          <a:xfrm>
            <a:off x="714348" y="5533218"/>
            <a:ext cx="7429552" cy="768350"/>
          </a:xfrm>
        </p:spPr>
        <p:txBody>
          <a:bodyPr>
            <a:normAutofit/>
          </a:bodyPr>
          <a:lstStyle/>
          <a:p>
            <a:pPr algn="ctr"/>
            <a:r>
              <a:rPr lang="it-IT" sz="3200" b="1" dirty="0" smtClean="0">
                <a:solidFill>
                  <a:schemeClr val="accent4">
                    <a:lumMod val="50000"/>
                  </a:schemeClr>
                </a:solidFill>
                <a:latin typeface="Curlz MT" pitchFamily="82" charset="0"/>
              </a:rPr>
              <a:t>AUGURI </a:t>
            </a:r>
            <a:r>
              <a:rPr lang="it-IT" sz="3200" b="1" dirty="0" err="1" smtClean="0">
                <a:solidFill>
                  <a:schemeClr val="accent4">
                    <a:lumMod val="50000"/>
                  </a:schemeClr>
                </a:solidFill>
                <a:latin typeface="Curlz MT" pitchFamily="82" charset="0"/>
              </a:rPr>
              <a:t>DI</a:t>
            </a:r>
            <a:r>
              <a:rPr lang="it-IT" sz="3200" b="1" dirty="0" smtClean="0">
                <a:solidFill>
                  <a:schemeClr val="accent4">
                    <a:lumMod val="50000"/>
                  </a:schemeClr>
                </a:solidFill>
                <a:latin typeface="Curlz MT" pitchFamily="82" charset="0"/>
              </a:rPr>
              <a:t> BUON NATALE </a:t>
            </a:r>
            <a:endParaRPr lang="it-IT" sz="3200" b="1" dirty="0">
              <a:solidFill>
                <a:schemeClr val="accent4">
                  <a:lumMod val="50000"/>
                </a:schemeClr>
              </a:solidFill>
              <a:latin typeface="Curlz MT" pitchFamily="82" charset="0"/>
            </a:endParaRPr>
          </a:p>
        </p:txBody>
      </p:sp>
      <p:pic>
        <p:nvPicPr>
          <p:cNvPr id="1026" name="Picture 2" descr="C:\Users\d.garritano\Pictures\TERRA SANTA 1_9 MAAGGIO 2014\2014-05-07-779.jpg"/>
          <p:cNvPicPr>
            <a:picLocks noChangeAspect="1" noChangeArrowheads="1"/>
          </p:cNvPicPr>
          <p:nvPr/>
        </p:nvPicPr>
        <p:blipFill>
          <a:blip r:embed="rId2" cstate="print"/>
          <a:srcRect/>
          <a:stretch>
            <a:fillRect/>
          </a:stretch>
        </p:blipFill>
        <p:spPr bwMode="auto">
          <a:xfrm>
            <a:off x="500034" y="642918"/>
            <a:ext cx="8143932" cy="413778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214290"/>
            <a:ext cx="8686800" cy="1081110"/>
          </a:xfrm>
        </p:spPr>
        <p:txBody>
          <a:bodyPr>
            <a:normAutofit/>
          </a:bodyPr>
          <a:lstStyle/>
          <a:p>
            <a:r>
              <a:rPr lang="it-IT" sz="1400" dirty="0" smtClean="0"/>
              <a:t>GARANTE PER LA PROTEZIONE DEI DATI PERSONALI - PROVVEDIMENTO 2 luglio 2015  </a:t>
            </a:r>
            <a:br>
              <a:rPr lang="it-IT" sz="1400" dirty="0" smtClean="0"/>
            </a:br>
            <a:r>
              <a:rPr lang="it-IT" sz="1400" dirty="0" smtClean="0"/>
              <a:t>Misure di sicurezza e </a:t>
            </a:r>
            <a:r>
              <a:rPr lang="it-IT" sz="1400" dirty="0" err="1" smtClean="0"/>
              <a:t>modalita'</a:t>
            </a:r>
            <a:r>
              <a:rPr lang="it-IT" sz="1400" dirty="0" smtClean="0"/>
              <a:t> di scambio  dei  dati  personali  tra amministrazioni</a:t>
            </a:r>
            <a:br>
              <a:rPr lang="it-IT" sz="1400" dirty="0" smtClean="0"/>
            </a:br>
            <a:r>
              <a:rPr lang="it-IT" sz="1400" dirty="0" smtClean="0"/>
              <a:t>pubbliche. (Provvedimento n. 393). (15A05952) (GU n.179 del 4-8-2015)</a:t>
            </a:r>
            <a:endParaRPr lang="it-IT" sz="1400" dirty="0"/>
          </a:p>
        </p:txBody>
      </p:sp>
      <p:sp>
        <p:nvSpPr>
          <p:cNvPr id="3" name="Segnaposto contenuto 2"/>
          <p:cNvSpPr>
            <a:spLocks noGrp="1"/>
          </p:cNvSpPr>
          <p:nvPr>
            <p:ph idx="1"/>
          </p:nvPr>
        </p:nvSpPr>
        <p:spPr/>
        <p:txBody>
          <a:bodyPr>
            <a:normAutofit fontScale="92500" lnSpcReduction="10000"/>
          </a:bodyPr>
          <a:lstStyle/>
          <a:p>
            <a:pPr>
              <a:buNone/>
            </a:pPr>
            <a:r>
              <a:rPr lang="it-IT" sz="2000" dirty="0" smtClean="0"/>
              <a:t>	Sulla base di questo provvedimento quindi le regole di gestione delle credenziali di autenticazione su </a:t>
            </a:r>
            <a:r>
              <a:rPr lang="it-IT" sz="2000" dirty="0" err="1" smtClean="0"/>
              <a:t>application.fnomceo.it</a:t>
            </a:r>
            <a:r>
              <a:rPr lang="it-IT" sz="2000" dirty="0" smtClean="0"/>
              <a:t> sono state adeguate.</a:t>
            </a:r>
          </a:p>
          <a:p>
            <a:pPr lvl="0">
              <a:buFont typeface="Wingdings" pitchFamily="2" charset="2"/>
              <a:buChar char="Ø"/>
            </a:pPr>
            <a:r>
              <a:rPr lang="it-IT" sz="2100" dirty="0" smtClean="0"/>
              <a:t>sono stati aggiunti alla Voce - Utente - i campi entrambi obbligatori:</a:t>
            </a:r>
          </a:p>
          <a:p>
            <a:pPr lvl="1">
              <a:buFont typeface="Wingdings" pitchFamily="2" charset="2"/>
              <a:buChar char="ü"/>
            </a:pPr>
            <a:r>
              <a:rPr lang="it-IT" sz="2100" dirty="0" smtClean="0"/>
              <a:t>codice fiscale</a:t>
            </a:r>
          </a:p>
          <a:p>
            <a:pPr lvl="1">
              <a:buFont typeface="Wingdings" pitchFamily="2" charset="2"/>
              <a:buChar char="ü"/>
            </a:pPr>
            <a:r>
              <a:rPr lang="it-IT" sz="2100" dirty="0" err="1" smtClean="0"/>
              <a:t>email</a:t>
            </a:r>
            <a:r>
              <a:rPr lang="it-IT" sz="2100" dirty="0" smtClean="0"/>
              <a:t> pec</a:t>
            </a:r>
          </a:p>
          <a:p>
            <a:pPr lvl="1">
              <a:buNone/>
            </a:pPr>
            <a:r>
              <a:rPr lang="it-IT" sz="2100" dirty="0" smtClean="0"/>
              <a:t>Questi dati dovranno essere completati da ciascun Ordine entro il 31/12/2015</a:t>
            </a:r>
          </a:p>
          <a:p>
            <a:pPr lvl="0">
              <a:buFont typeface="Wingdings" pitchFamily="2" charset="2"/>
              <a:buChar char="Ø"/>
            </a:pPr>
            <a:r>
              <a:rPr lang="it-IT" sz="2000" dirty="0" smtClean="0"/>
              <a:t>In fase di cambio della password vengono spedite 2 </a:t>
            </a:r>
            <a:r>
              <a:rPr lang="it-IT" sz="2000" dirty="0" err="1" smtClean="0"/>
              <a:t>email</a:t>
            </a:r>
            <a:r>
              <a:rPr lang="it-IT" sz="2000" dirty="0" smtClean="0"/>
              <a:t> pec (all'indirizzo pec associato all'utente) una contente la username e una contenente la nuova password;</a:t>
            </a:r>
          </a:p>
          <a:p>
            <a:pPr lvl="0">
              <a:buFont typeface="Wingdings" pitchFamily="2" charset="2"/>
              <a:buChar char="Ø"/>
            </a:pPr>
            <a:r>
              <a:rPr lang="it-IT" sz="2000" dirty="0" smtClean="0"/>
              <a:t>le password inviate per </a:t>
            </a:r>
            <a:r>
              <a:rPr lang="it-IT" sz="2000" dirty="0" err="1" smtClean="0"/>
              <a:t>email</a:t>
            </a:r>
            <a:r>
              <a:rPr lang="it-IT" sz="2000" dirty="0" smtClean="0"/>
              <a:t> sono temporanee, </a:t>
            </a:r>
            <a:r>
              <a:rPr lang="it-IT" sz="2000" b="1" dirty="0" smtClean="0"/>
              <a:t>quindi l'utente al primo accesso </a:t>
            </a:r>
            <a:r>
              <a:rPr lang="it-IT" sz="2000" dirty="0" smtClean="0"/>
              <a:t>dovrà modificare la propria password; </a:t>
            </a:r>
          </a:p>
          <a:p>
            <a:pPr lvl="0">
              <a:buFont typeface="Wingdings" pitchFamily="2" charset="2"/>
              <a:buChar char="Ø"/>
            </a:pPr>
            <a:r>
              <a:rPr lang="it-IT" sz="2000" dirty="0" smtClean="0"/>
              <a:t>quando un utente con la password temporanea effettua l'accesso, viene visualizzata la pagina di modifica password e il sistema non consentirà nessun'altra operazione se non la modifica della password;</a:t>
            </a:r>
          </a:p>
          <a:p>
            <a:pPr lvl="0">
              <a:buFont typeface="Wingdings" pitchFamily="2" charset="2"/>
              <a:buChar char="Ø"/>
            </a:pPr>
            <a:r>
              <a:rPr lang="it-IT" sz="2000" dirty="0" smtClean="0"/>
              <a:t>le password impostate avranno una </a:t>
            </a:r>
            <a:r>
              <a:rPr lang="it-IT" sz="2000" b="1" dirty="0" smtClean="0"/>
              <a:t>durata di 3 mesi;</a:t>
            </a:r>
          </a:p>
          <a:p>
            <a:endParaRPr lang="it-IT" sz="2000" dirty="0" smtClean="0"/>
          </a:p>
          <a:p>
            <a:endParaRPr lang="it-IT" sz="2000" dirty="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3</a:t>
            </a:fld>
            <a:endParaRPr lang="it-IT"/>
          </a:p>
        </p:txBody>
      </p:sp>
      <p:pic>
        <p:nvPicPr>
          <p:cNvPr id="5" name="Immagine 2" descr="Federazione Nazionale degli Ordini dei Medici Chirurghi e degli Odontoiatri"/>
          <p:cNvPicPr>
            <a:picLocks noChangeAspect="1" noChangeArrowheads="1"/>
          </p:cNvPicPr>
          <p:nvPr/>
        </p:nvPicPr>
        <p:blipFill>
          <a:blip r:embed="rId2" cstate="print"/>
          <a:srcRect r="67741"/>
          <a:stretch>
            <a:fillRect/>
          </a:stretch>
        </p:blipFill>
        <p:spPr bwMode="auto">
          <a:xfrm>
            <a:off x="7786710" y="142852"/>
            <a:ext cx="1143008"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188640"/>
            <a:ext cx="8686800" cy="1106760"/>
          </a:xfrm>
        </p:spPr>
        <p:txBody>
          <a:bodyPr>
            <a:normAutofit/>
          </a:bodyPr>
          <a:lstStyle/>
          <a:p>
            <a:r>
              <a:rPr lang="it-IT" sz="1400" dirty="0" smtClean="0"/>
              <a:t>GARANTE PER LA PROTEZIONE DEI DATI PERSONALI - PROVVEDIMENTO 2 luglio 2015  </a:t>
            </a:r>
            <a:br>
              <a:rPr lang="it-IT" sz="1400" dirty="0" smtClean="0"/>
            </a:br>
            <a:r>
              <a:rPr lang="it-IT" sz="1400" dirty="0" smtClean="0"/>
              <a:t>Misure di sicurezza e </a:t>
            </a:r>
            <a:r>
              <a:rPr lang="it-IT" sz="1400" dirty="0" err="1" smtClean="0"/>
              <a:t>modalita'</a:t>
            </a:r>
            <a:r>
              <a:rPr lang="it-IT" sz="1400" dirty="0" smtClean="0"/>
              <a:t> di scambio  dei  dati  personali  tra amministrazioni</a:t>
            </a:r>
            <a:br>
              <a:rPr lang="it-IT" sz="1400" dirty="0" smtClean="0"/>
            </a:br>
            <a:r>
              <a:rPr lang="it-IT" sz="1400" dirty="0" smtClean="0"/>
              <a:t>pubbliche. (Provvedimento n. 393). (15A05952) (GU n.179 del 4-8-2015)</a:t>
            </a:r>
            <a:endParaRPr lang="it-IT" sz="1400" dirty="0"/>
          </a:p>
        </p:txBody>
      </p:sp>
      <p:sp>
        <p:nvSpPr>
          <p:cNvPr id="3" name="Segnaposto contenuto 2"/>
          <p:cNvSpPr>
            <a:spLocks noGrp="1"/>
          </p:cNvSpPr>
          <p:nvPr>
            <p:ph idx="1"/>
          </p:nvPr>
        </p:nvSpPr>
        <p:spPr>
          <a:xfrm>
            <a:off x="304800" y="1268760"/>
            <a:ext cx="8686800" cy="5040560"/>
          </a:xfrm>
        </p:spPr>
        <p:txBody>
          <a:bodyPr>
            <a:normAutofit fontScale="25000" lnSpcReduction="20000"/>
          </a:bodyPr>
          <a:lstStyle/>
          <a:p>
            <a:pPr algn="just">
              <a:buFont typeface="Wingdings" pitchFamily="2" charset="2"/>
              <a:buChar char="Ø"/>
            </a:pPr>
            <a:r>
              <a:rPr lang="it-IT" sz="8000" dirty="0" smtClean="0"/>
              <a:t>il sistema imposta automaticamente a temporanee le password scadute in modo che al successivo accesso l'utente debba modificarla prima di continuare la navigazione;</a:t>
            </a:r>
          </a:p>
          <a:p>
            <a:pPr lvl="0" algn="just">
              <a:buFont typeface="Wingdings" pitchFamily="2" charset="2"/>
              <a:buChar char="Ø"/>
            </a:pPr>
            <a:r>
              <a:rPr lang="it-IT" sz="8000" dirty="0" smtClean="0"/>
              <a:t>le nuove password inserite DOVRANNO soddisfare tutte le seguenti caratteristiche</a:t>
            </a:r>
          </a:p>
          <a:p>
            <a:pPr lvl="1" algn="just">
              <a:buFont typeface="Wingdings" pitchFamily="2" charset="2"/>
              <a:buChar char="ü"/>
            </a:pPr>
            <a:r>
              <a:rPr lang="it-IT" sz="8000" dirty="0" smtClean="0"/>
              <a:t>devono essere diverse dalle ultime 3 password utilizzate da quello stesso utente</a:t>
            </a:r>
          </a:p>
          <a:p>
            <a:pPr lvl="1" algn="just">
              <a:buFont typeface="Wingdings" pitchFamily="2" charset="2"/>
              <a:buChar char="ü"/>
            </a:pPr>
            <a:r>
              <a:rPr lang="it-IT" sz="8000" dirty="0" smtClean="0"/>
              <a:t>deve avere una lunghezza di almeno 8 caratteri</a:t>
            </a:r>
          </a:p>
          <a:p>
            <a:pPr lvl="1" algn="just">
              <a:buFont typeface="Wingdings" pitchFamily="2" charset="2"/>
              <a:buChar char="ü"/>
            </a:pPr>
            <a:r>
              <a:rPr lang="it-IT" sz="8000" dirty="0" smtClean="0"/>
              <a:t>deve contenere sia lettere che numeri</a:t>
            </a:r>
          </a:p>
          <a:p>
            <a:pPr lvl="1" algn="just">
              <a:buFont typeface="Wingdings" pitchFamily="2" charset="2"/>
              <a:buChar char="ü"/>
            </a:pPr>
            <a:r>
              <a:rPr lang="it-IT" sz="8000" dirty="0" smtClean="0"/>
              <a:t>deve contenere sia lettere MAISCOLE che lettere minuscole</a:t>
            </a:r>
          </a:p>
          <a:p>
            <a:pPr lvl="1" algn="just">
              <a:buFont typeface="Wingdings" pitchFamily="2" charset="2"/>
              <a:buChar char="ü"/>
            </a:pPr>
            <a:r>
              <a:rPr lang="it-IT" sz="8000" dirty="0" smtClean="0"/>
              <a:t>deve contenere almeno uno dei seguenti caratteri: @ # $ % . _ !</a:t>
            </a:r>
          </a:p>
          <a:p>
            <a:pPr lvl="0" algn="just">
              <a:buFont typeface="Wingdings" pitchFamily="2" charset="2"/>
              <a:buChar char="Ø"/>
            </a:pPr>
            <a:r>
              <a:rPr lang="it-IT" sz="8000" dirty="0" smtClean="0"/>
              <a:t> il sistema sarà disponibile dalle ore7.00 alle ore 20.00;</a:t>
            </a:r>
          </a:p>
          <a:p>
            <a:pPr lvl="0" algn="just">
              <a:buFont typeface="Wingdings" pitchFamily="2" charset="2"/>
              <a:buChar char="Ø"/>
            </a:pPr>
            <a:r>
              <a:rPr lang="it-IT" sz="8000" dirty="0" smtClean="0"/>
              <a:t>non si potranno effettuare accessi contemporanei con la stessa utenza da postazioni differenti;</a:t>
            </a:r>
          </a:p>
          <a:p>
            <a:pPr lvl="0" algn="just">
              <a:buFont typeface="Wingdings" pitchFamily="2" charset="2"/>
              <a:buChar char="Ø"/>
            </a:pPr>
            <a:r>
              <a:rPr lang="it-IT" sz="8000" dirty="0" smtClean="0"/>
              <a:t>dopo un'ora di inattività il sistema effettuerà automaticamente il </a:t>
            </a:r>
            <a:r>
              <a:rPr lang="it-IT" sz="8000" dirty="0" err="1" smtClean="0"/>
              <a:t>logout</a:t>
            </a:r>
            <a:r>
              <a:rPr lang="it-IT" sz="8000" dirty="0" smtClean="0"/>
              <a:t> dell'utente;</a:t>
            </a:r>
          </a:p>
          <a:p>
            <a:pPr lvl="0" algn="just">
              <a:buFont typeface="Wingdings" pitchFamily="2" charset="2"/>
              <a:buChar char="Ø"/>
            </a:pPr>
            <a:r>
              <a:rPr lang="it-IT" sz="8000" dirty="0" smtClean="0"/>
              <a:t>in fondo alla pagina sono visualizzati i dati degli ultimi 2 accessi effettuati dall'utente;</a:t>
            </a:r>
          </a:p>
          <a:p>
            <a:endParaRPr lang="it-IT" sz="3300" dirty="0" smtClean="0"/>
          </a:p>
          <a:p>
            <a:endParaRPr lang="it-IT" dirty="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4</a:t>
            </a:fld>
            <a:endParaRPr lang="it-IT"/>
          </a:p>
        </p:txBody>
      </p:sp>
      <p:pic>
        <p:nvPicPr>
          <p:cNvPr id="5" name="Immagine 2" descr="Federazione Nazionale degli Ordini dei Medici Chirurghi e degli Odontoiatri"/>
          <p:cNvPicPr>
            <a:picLocks noChangeAspect="1" noChangeArrowheads="1"/>
          </p:cNvPicPr>
          <p:nvPr/>
        </p:nvPicPr>
        <p:blipFill>
          <a:blip r:embed="rId2" cstate="print"/>
          <a:srcRect r="67741"/>
          <a:stretch>
            <a:fillRect/>
          </a:stretch>
        </p:blipFill>
        <p:spPr bwMode="auto">
          <a:xfrm>
            <a:off x="7786710" y="142852"/>
            <a:ext cx="1143008"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32A8E75E-CB56-4C6D-AE54-23B162E4E765}" type="slidenum">
              <a:rPr lang="it-IT" smtClean="0"/>
              <a:pPr/>
              <a:t>5</a:t>
            </a:fld>
            <a:endParaRPr lang="it-IT"/>
          </a:p>
        </p:txBody>
      </p:sp>
      <p:pic>
        <p:nvPicPr>
          <p:cNvPr id="38915" name="Picture 3"/>
          <p:cNvPicPr>
            <a:picLocks noChangeAspect="1" noChangeArrowheads="1"/>
          </p:cNvPicPr>
          <p:nvPr/>
        </p:nvPicPr>
        <p:blipFill>
          <a:blip r:embed="rId2" cstate="print"/>
          <a:srcRect/>
          <a:stretch>
            <a:fillRect/>
          </a:stretch>
        </p:blipFill>
        <p:spPr bwMode="auto">
          <a:xfrm>
            <a:off x="395536" y="383704"/>
            <a:ext cx="8064896" cy="5997624"/>
          </a:xfrm>
          <a:prstGeom prst="rect">
            <a:avLst/>
          </a:prstGeom>
          <a:noFill/>
          <a:ln w="9525">
            <a:noFill/>
            <a:miter lim="800000"/>
            <a:headEnd/>
            <a:tailEnd/>
          </a:ln>
        </p:spPr>
      </p:pic>
      <p:cxnSp>
        <p:nvCxnSpPr>
          <p:cNvPr id="7" name="Connettore 2 6"/>
          <p:cNvCxnSpPr/>
          <p:nvPr/>
        </p:nvCxnSpPr>
        <p:spPr>
          <a:xfrm rot="5400000" flipH="1" flipV="1">
            <a:off x="6230688" y="2490392"/>
            <a:ext cx="427834" cy="794"/>
          </a:xfrm>
          <a:prstGeom prst="straightConnector1">
            <a:avLst/>
          </a:prstGeom>
          <a:ln w="31750" cmpd="sng">
            <a:solidFill>
              <a:srgbClr val="C00000"/>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1043608" y="4293096"/>
            <a:ext cx="432842" cy="0"/>
          </a:xfrm>
          <a:prstGeom prst="straightConnector1">
            <a:avLst/>
          </a:prstGeom>
          <a:ln w="31750" cmpd="sng">
            <a:solidFill>
              <a:srgbClr val="C00000"/>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4644008" y="3140968"/>
            <a:ext cx="0" cy="504056"/>
          </a:xfrm>
          <a:prstGeom prst="straightConnector1">
            <a:avLst/>
          </a:prstGeom>
          <a:ln w="31750" cmpd="sng">
            <a:solidFill>
              <a:srgbClr val="C00000"/>
            </a:solidFill>
            <a:headEnd w="lg"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Banca Dati territoriali</a:t>
            </a:r>
            <a:endParaRPr lang="it-IT" sz="2800" dirty="0"/>
          </a:p>
        </p:txBody>
      </p:sp>
      <p:sp>
        <p:nvSpPr>
          <p:cNvPr id="3" name="Segnaposto contenuto 2"/>
          <p:cNvSpPr>
            <a:spLocks noGrp="1"/>
          </p:cNvSpPr>
          <p:nvPr>
            <p:ph idx="1"/>
          </p:nvPr>
        </p:nvSpPr>
        <p:spPr/>
        <p:txBody>
          <a:bodyPr>
            <a:normAutofit fontScale="25000" lnSpcReduction="20000"/>
          </a:bodyPr>
          <a:lstStyle/>
          <a:p>
            <a:endParaRPr lang="it-IT" dirty="0" smtClean="0"/>
          </a:p>
          <a:p>
            <a:endParaRPr lang="it-IT" dirty="0" smtClean="0"/>
          </a:p>
          <a:p>
            <a:endParaRPr lang="it-IT" dirty="0" smtClean="0"/>
          </a:p>
          <a:p>
            <a:endParaRPr lang="it-IT" sz="5000" dirty="0" smtClean="0"/>
          </a:p>
          <a:p>
            <a:pPr algn="just">
              <a:buFont typeface="Wingdings" pitchFamily="2" charset="2"/>
              <a:buChar char="v"/>
            </a:pPr>
            <a:r>
              <a:rPr lang="it-IT" sz="8000" dirty="0" smtClean="0"/>
              <a:t>La Federazione al fine di soddisfare l'esigenza di avere dati corretti  e completi eliminando la possibilità di errori dovuti alla digitazione manuale, ha acquistato da Poste Italiane una nuova licenza d'uso interno della banca dati territoriali denominata "Corporate". </a:t>
            </a:r>
          </a:p>
          <a:p>
            <a:pPr algn="just">
              <a:buFont typeface="Wingdings" pitchFamily="2" charset="2"/>
              <a:buChar char="v"/>
            </a:pPr>
            <a:r>
              <a:rPr lang="it-IT" sz="8000" dirty="0" smtClean="0"/>
              <a:t>Questa nuova licenza consente di estendere l'utilizzo delle Banche Dati anche agli Ordini provinciali.</a:t>
            </a:r>
          </a:p>
          <a:p>
            <a:pPr algn="just">
              <a:buFont typeface="Wingdings" pitchFamily="2" charset="2"/>
              <a:buChar char="v"/>
            </a:pPr>
            <a:r>
              <a:rPr lang="it-IT" sz="8000" dirty="0" smtClean="0"/>
              <a:t>All'interno di </a:t>
            </a:r>
            <a:r>
              <a:rPr lang="it-IT" sz="8000" dirty="0" err="1" smtClean="0"/>
              <a:t>application.fnomceo.it</a:t>
            </a:r>
            <a:r>
              <a:rPr lang="it-IT" sz="8000" dirty="0" smtClean="0"/>
              <a:t> alla voce –Dati Applicativi- è stato quindi inserito il nuovo" </a:t>
            </a:r>
            <a:r>
              <a:rPr lang="it-IT" sz="8000" dirty="0" err="1" smtClean="0"/>
              <a:t>Cap</a:t>
            </a:r>
            <a:r>
              <a:rPr lang="it-IT" sz="8000" dirty="0" smtClean="0"/>
              <a:t> Street File " che </a:t>
            </a:r>
            <a:r>
              <a:rPr lang="it-IT" sz="8000" u="sng" dirty="0" smtClean="0"/>
              <a:t>Vi chiediamo di integrare nei vostri programmi.</a:t>
            </a:r>
            <a:r>
              <a:rPr lang="it-IT" sz="8000" dirty="0" smtClean="0"/>
              <a:t> In questa banca dati alfanumerica, disponibile in formato Access/2000, sono registrate le denominazioni standard, le denominazioni abbreviate e le denominazioni complete di apici e segni di punteggiatura di comuni, frazioni e strade. Tale banca dati permette la corretta compilazione e aggiornamento degli indirizzi in linea con gli standard di composizione definiti da Poste Italiane.</a:t>
            </a:r>
          </a:p>
        </p:txBody>
      </p:sp>
      <p:sp>
        <p:nvSpPr>
          <p:cNvPr id="4" name="Segnaposto numero diapositiva 3"/>
          <p:cNvSpPr>
            <a:spLocks noGrp="1"/>
          </p:cNvSpPr>
          <p:nvPr>
            <p:ph type="sldNum" sz="quarter" idx="12"/>
          </p:nvPr>
        </p:nvSpPr>
        <p:spPr/>
        <p:txBody>
          <a:bodyPr/>
          <a:lstStyle/>
          <a:p>
            <a:fld id="{32A8E75E-CB56-4C6D-AE54-23B162E4E765}" type="slidenum">
              <a:rPr lang="it-IT" smtClean="0"/>
              <a:pPr/>
              <a:t>6</a:t>
            </a:fld>
            <a:endParaRPr lang="it-IT"/>
          </a:p>
        </p:txBody>
      </p:sp>
      <p:pic>
        <p:nvPicPr>
          <p:cNvPr id="5" name="Immagine 2" descr="Federazione Nazionale degli Ordini dei Medici Chirurghi e degli Odontoiatri"/>
          <p:cNvPicPr>
            <a:picLocks noChangeAspect="1" noChangeArrowheads="1"/>
          </p:cNvPicPr>
          <p:nvPr/>
        </p:nvPicPr>
        <p:blipFill>
          <a:blip r:embed="rId2" cstate="print"/>
          <a:srcRect r="67741"/>
          <a:stretch>
            <a:fillRect/>
          </a:stretch>
        </p:blipFill>
        <p:spPr bwMode="auto">
          <a:xfrm>
            <a:off x="7786710" y="142852"/>
            <a:ext cx="1143008" cy="928694"/>
          </a:xfrm>
          <a:prstGeom prst="rect">
            <a:avLst/>
          </a:prstGeom>
          <a:noFill/>
          <a:ln w="9525">
            <a:noFill/>
            <a:miter lim="800000"/>
            <a:headEnd/>
            <a:tailEnd/>
          </a:ln>
        </p:spPr>
      </p:pic>
      <p:pic>
        <p:nvPicPr>
          <p:cNvPr id="5123" name="Picture 3" descr="C:\Disco d\INFORMATION-COMUNICATION-TECHNOLOGY C.C.11_09_2015\CORSO ROMA HOTEL VILLA PAMPHILI DIPENDENTI ORDINI 11_12 DICEMBRE 2015\posta-pers28102015.jpg"/>
          <p:cNvPicPr>
            <a:picLocks noChangeAspect="1" noChangeArrowheads="1"/>
          </p:cNvPicPr>
          <p:nvPr/>
        </p:nvPicPr>
        <p:blipFill>
          <a:blip r:embed="rId3" cstate="print"/>
          <a:srcRect/>
          <a:stretch>
            <a:fillRect/>
          </a:stretch>
        </p:blipFill>
        <p:spPr bwMode="auto">
          <a:xfrm>
            <a:off x="714349" y="1142984"/>
            <a:ext cx="1928825" cy="10001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Banca Dati territoriali</a:t>
            </a:r>
            <a:endParaRPr lang="it-IT" sz="2800" dirty="0"/>
          </a:p>
        </p:txBody>
      </p:sp>
      <p:sp>
        <p:nvSpPr>
          <p:cNvPr id="3" name="Segnaposto contenuto 2"/>
          <p:cNvSpPr>
            <a:spLocks noGrp="1"/>
          </p:cNvSpPr>
          <p:nvPr>
            <p:ph idx="1"/>
          </p:nvPr>
        </p:nvSpPr>
        <p:spPr/>
        <p:txBody>
          <a:bodyPr>
            <a:normAutofit/>
          </a:bodyPr>
          <a:lstStyle/>
          <a:p>
            <a:pPr algn="just">
              <a:buFont typeface="Wingdings" pitchFamily="2" charset="2"/>
              <a:buChar char="v"/>
            </a:pPr>
            <a:r>
              <a:rPr lang="it-IT" sz="2000" dirty="0" smtClean="0"/>
              <a:t>E' opportuno che il programma che gestisce l'anagrafica degli iscritti presso ciascun Ordine provinciale, venga quindi implementato </a:t>
            </a:r>
            <a:r>
              <a:rPr lang="it-IT" sz="2000" u="sng" dirty="0" smtClean="0"/>
              <a:t>con una nuova funzione che consenta la compilazione dei campi in forma automatica.</a:t>
            </a:r>
          </a:p>
          <a:p>
            <a:pPr algn="just">
              <a:buFont typeface="Wingdings" pitchFamily="2" charset="2"/>
              <a:buChar char="v"/>
            </a:pPr>
            <a:r>
              <a:rPr lang="it-IT" sz="2000" dirty="0" smtClean="0"/>
              <a:t>Questo consentirà agli Ordini provinciali di normalizzare l’archivio anagrafico ottimizzare gli invii con conseguente riduzione dei costi a causa di indirizzi errati, o mal strutturati, ottimizzare i processi di smistamento con una conseguente riduzione dei tempi di consegna o degli invii inesitati e realizzare comunicazioni più efficaci.</a:t>
            </a:r>
          </a:p>
          <a:p>
            <a:pPr algn="just">
              <a:buFont typeface="Wingdings" pitchFamily="2" charset="2"/>
              <a:buChar char="v"/>
            </a:pPr>
            <a:r>
              <a:rPr lang="it-IT" sz="2000" dirty="0" smtClean="0"/>
              <a:t> Alla Federazione e all’ENPAM</a:t>
            </a:r>
            <a:r>
              <a:rPr lang="it-IT" sz="2000" b="1" dirty="0" smtClean="0"/>
              <a:t> </a:t>
            </a:r>
            <a:r>
              <a:rPr lang="it-IT" sz="2000" dirty="0" smtClean="0"/>
              <a:t>di avere una anagrafica corretta.</a:t>
            </a:r>
          </a:p>
          <a:p>
            <a:endParaRPr lang="it-IT" sz="2000" dirty="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7</a:t>
            </a:fld>
            <a:endParaRPr lang="it-IT"/>
          </a:p>
        </p:txBody>
      </p:sp>
      <p:pic>
        <p:nvPicPr>
          <p:cNvPr id="6" name="Immagine 2" descr="Federazione Nazionale degli Ordini dei Medici Chirurghi e degli Odontoiatri"/>
          <p:cNvPicPr>
            <a:picLocks noChangeAspect="1" noChangeArrowheads="1"/>
          </p:cNvPicPr>
          <p:nvPr/>
        </p:nvPicPr>
        <p:blipFill>
          <a:blip r:embed="rId2" cstate="print"/>
          <a:srcRect r="67741"/>
          <a:stretch>
            <a:fillRect/>
          </a:stretch>
        </p:blipFill>
        <p:spPr bwMode="auto">
          <a:xfrm>
            <a:off x="7786710" y="142852"/>
            <a:ext cx="1143008"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32A8E75E-CB56-4C6D-AE54-23B162E4E765}" type="slidenum">
              <a:rPr lang="it-IT" smtClean="0"/>
              <a:pPr/>
              <a:t>8</a:t>
            </a:fld>
            <a:endParaRPr lang="it-IT"/>
          </a:p>
        </p:txBody>
      </p:sp>
      <p:pic>
        <p:nvPicPr>
          <p:cNvPr id="2050" name="Picture 2"/>
          <p:cNvPicPr>
            <a:picLocks noChangeAspect="1" noChangeArrowheads="1"/>
          </p:cNvPicPr>
          <p:nvPr/>
        </p:nvPicPr>
        <p:blipFill>
          <a:blip r:embed="rId2" cstate="print"/>
          <a:srcRect/>
          <a:stretch>
            <a:fillRect/>
          </a:stretch>
        </p:blipFill>
        <p:spPr bwMode="auto">
          <a:xfrm>
            <a:off x="357158" y="285728"/>
            <a:ext cx="8429652" cy="6215106"/>
          </a:xfrm>
          <a:prstGeom prst="rect">
            <a:avLst/>
          </a:prstGeom>
          <a:noFill/>
          <a:ln w="9525">
            <a:noFill/>
            <a:miter lim="800000"/>
            <a:headEnd/>
            <a:tailEnd/>
          </a:ln>
          <a:effectLst/>
        </p:spPr>
      </p:pic>
      <p:cxnSp>
        <p:nvCxnSpPr>
          <p:cNvPr id="6" name="Connettore 2 5"/>
          <p:cNvCxnSpPr/>
          <p:nvPr/>
        </p:nvCxnSpPr>
        <p:spPr>
          <a:xfrm rot="5400000" flipH="1" flipV="1">
            <a:off x="6930248" y="2856702"/>
            <a:ext cx="427834" cy="794"/>
          </a:xfrm>
          <a:prstGeom prst="straightConnector1">
            <a:avLst/>
          </a:prstGeom>
          <a:ln w="31750" cmpd="sng">
            <a:solidFill>
              <a:srgbClr val="C00000"/>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rot="10800000">
            <a:off x="3357554" y="3143248"/>
            <a:ext cx="500066" cy="1588"/>
          </a:xfrm>
          <a:prstGeom prst="straightConnector1">
            <a:avLst/>
          </a:prstGeom>
          <a:ln w="31750" cmpd="sng">
            <a:solidFill>
              <a:srgbClr val="C00000"/>
            </a:solidFill>
            <a:headEnd w="lg"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Posta elettronica certificata (pec)</a:t>
            </a:r>
            <a:endParaRPr lang="it-IT" sz="2800" dirty="0"/>
          </a:p>
        </p:txBody>
      </p:sp>
      <p:sp>
        <p:nvSpPr>
          <p:cNvPr id="3" name="Segnaposto contenuto 2"/>
          <p:cNvSpPr>
            <a:spLocks noGrp="1"/>
          </p:cNvSpPr>
          <p:nvPr>
            <p:ph idx="1"/>
          </p:nvPr>
        </p:nvSpPr>
        <p:spPr/>
        <p:txBody>
          <a:bodyPr>
            <a:normAutofit/>
          </a:bodyPr>
          <a:lstStyle/>
          <a:p>
            <a:endParaRPr lang="it-IT" sz="2000" dirty="0" smtClean="0"/>
          </a:p>
          <a:p>
            <a:endParaRPr lang="it-IT" sz="2000" dirty="0" smtClean="0"/>
          </a:p>
          <a:p>
            <a:pPr algn="just">
              <a:buFont typeface="Wingdings" pitchFamily="2" charset="2"/>
              <a:buChar char="q"/>
            </a:pPr>
            <a:r>
              <a:rPr lang="it-IT" sz="2000" dirty="0" smtClean="0"/>
              <a:t>Altro elemento importante è la PEC l'abbreviazione di Posta Elettronica Certificata, il sistema che permette di inviare e ricevere e-mail con valore legale. Oggi la PEC rappresenta il futuro delle comunicazioni perché rende gli scambi di documenti e messaggi di posta elettronica con valore legale tra pubbliche amministrazioni e professionisti, immediati, efficaci, sicuri  e regolamentati dalla legge. </a:t>
            </a:r>
          </a:p>
          <a:p>
            <a:pPr algn="just">
              <a:buFont typeface="Wingdings" pitchFamily="2" charset="2"/>
              <a:buChar char="q"/>
            </a:pPr>
            <a:r>
              <a:rPr lang="it-IT" sz="2000" dirty="0" smtClean="0"/>
              <a:t>Attualmente i dati raccolti dalla </a:t>
            </a:r>
            <a:r>
              <a:rPr lang="it-IT" sz="2000" dirty="0" smtClean="0"/>
              <a:t>Federazione </a:t>
            </a:r>
            <a:r>
              <a:rPr lang="it-IT" sz="2000" dirty="0" smtClean="0"/>
              <a:t>sono </a:t>
            </a:r>
            <a:r>
              <a:rPr lang="it-IT" sz="2000" dirty="0" smtClean="0"/>
              <a:t>n. 149.634 su </a:t>
            </a:r>
            <a:r>
              <a:rPr lang="it-IT" sz="2000" dirty="0" smtClean="0"/>
              <a:t>un totale di </a:t>
            </a:r>
            <a:r>
              <a:rPr lang="it-IT" sz="2000" dirty="0" smtClean="0"/>
              <a:t>n. 418.982 iscritti (elaborazione 10 dicembre 2015) su un totale di n.104 Ordini provinciali.</a:t>
            </a:r>
            <a:endParaRPr lang="it-IT" sz="2000" dirty="0" smtClean="0"/>
          </a:p>
          <a:p>
            <a:pPr algn="just"/>
            <a:endParaRPr lang="it-IT" sz="2000" dirty="0" smtClean="0"/>
          </a:p>
          <a:p>
            <a:endParaRPr lang="it-IT" dirty="0"/>
          </a:p>
        </p:txBody>
      </p:sp>
      <p:sp>
        <p:nvSpPr>
          <p:cNvPr id="4" name="Segnaposto numero diapositiva 3"/>
          <p:cNvSpPr>
            <a:spLocks noGrp="1"/>
          </p:cNvSpPr>
          <p:nvPr>
            <p:ph type="sldNum" sz="quarter" idx="12"/>
          </p:nvPr>
        </p:nvSpPr>
        <p:spPr/>
        <p:txBody>
          <a:bodyPr/>
          <a:lstStyle/>
          <a:p>
            <a:fld id="{32A8E75E-CB56-4C6D-AE54-23B162E4E765}" type="slidenum">
              <a:rPr lang="it-IT" smtClean="0"/>
              <a:pPr/>
              <a:t>9</a:t>
            </a:fld>
            <a:endParaRPr lang="it-IT"/>
          </a:p>
        </p:txBody>
      </p:sp>
      <p:pic>
        <p:nvPicPr>
          <p:cNvPr id="5" name="Immagine 2" descr="Federazione Nazionale degli Ordini dei Medici Chirurghi e degli Odontoiatri"/>
          <p:cNvPicPr>
            <a:picLocks noChangeAspect="1" noChangeArrowheads="1"/>
          </p:cNvPicPr>
          <p:nvPr/>
        </p:nvPicPr>
        <p:blipFill>
          <a:blip r:embed="rId2" cstate="print"/>
          <a:srcRect r="67741"/>
          <a:stretch>
            <a:fillRect/>
          </a:stretch>
        </p:blipFill>
        <p:spPr bwMode="auto">
          <a:xfrm>
            <a:off x="7786710" y="142852"/>
            <a:ext cx="1143008" cy="928694"/>
          </a:xfrm>
          <a:prstGeom prst="rect">
            <a:avLst/>
          </a:prstGeom>
          <a:noFill/>
          <a:ln w="9525">
            <a:noFill/>
            <a:miter lim="800000"/>
            <a:headEnd/>
            <a:tailEnd/>
          </a:ln>
        </p:spPr>
      </p:pic>
      <p:pic>
        <p:nvPicPr>
          <p:cNvPr id="4098" name="Picture 2" descr="C:\Disco d\INFORMATION-COMUNICATION-TECHNOLOGY C.C.11_09_2015\CORSO ROMA HOTEL VILLA PAMPHILI DIPENDENTI ORDINI 11_12 DICEMBRE 2015\main_logo.png"/>
          <p:cNvPicPr>
            <a:picLocks noChangeAspect="1" noChangeArrowheads="1"/>
          </p:cNvPicPr>
          <p:nvPr/>
        </p:nvPicPr>
        <p:blipFill>
          <a:blip r:embed="rId3" cstate="print"/>
          <a:srcRect/>
          <a:stretch>
            <a:fillRect/>
          </a:stretch>
        </p:blipFill>
        <p:spPr bwMode="auto">
          <a:xfrm>
            <a:off x="857224" y="1643050"/>
            <a:ext cx="771429" cy="61904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1208</TotalTime>
  <Words>2028</Words>
  <Application>Microsoft Office PowerPoint</Application>
  <PresentationFormat>Presentazione su schermo (4:3)</PresentationFormat>
  <Paragraphs>142</Paragraphs>
  <Slides>22</Slides>
  <Notes>4</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Terra</vt:lpstr>
      <vt:lpstr>  Centro Elaborazione Dati        Daniela Garritano</vt:lpstr>
      <vt:lpstr>  GARANTE PER LA PROTEZIONE DEI DATI PERSONALI - PROVVEDIMENTO 2 luglio 2015   Misure di sicurezza e  modalita’ di scambio  dei  dati  personali  tra amministrazioni pubbliche. (Provvedimento n. 393). (15A05952) (GU n.179 del 4-8-2015)  </vt:lpstr>
      <vt:lpstr>GARANTE PER LA PROTEZIONE DEI DATI PERSONALI - PROVVEDIMENTO 2 luglio 2015   Misure di sicurezza e modalita' di scambio  dei  dati  personali  tra amministrazioni pubbliche. (Provvedimento n. 393). (15A05952) (GU n.179 del 4-8-2015)</vt:lpstr>
      <vt:lpstr>GARANTE PER LA PROTEZIONE DEI DATI PERSONALI - PROVVEDIMENTO 2 luglio 2015   Misure di sicurezza e modalita' di scambio  dei  dati  personali  tra amministrazioni pubbliche. (Provvedimento n. 393). (15A05952) (GU n.179 del 4-8-2015)</vt:lpstr>
      <vt:lpstr>Diapositiva 5</vt:lpstr>
      <vt:lpstr>Banca Dati territoriali</vt:lpstr>
      <vt:lpstr>Banca Dati territoriali</vt:lpstr>
      <vt:lpstr>Diapositiva 8</vt:lpstr>
      <vt:lpstr>Posta elettronica certificata (pec)</vt:lpstr>
      <vt:lpstr>Indirizzi e-mail</vt:lpstr>
      <vt:lpstr>Postacertificat@ (CEC-PAC)</vt:lpstr>
      <vt:lpstr>Diapositiva 12</vt:lpstr>
      <vt:lpstr>Medici competenti</vt:lpstr>
      <vt:lpstr>730-precompilato spese sanitarie (art. 3, co 3 DLgs 175/2014 e DM  31/7/2015):  abilitazione medici e delegati (commercialisti) attivazione Sistema TS per  gestione/deleghe</vt:lpstr>
      <vt:lpstr>GRUPPO DI LAVORO INFORMATION-COMMUNICATION-TECHNOLOGY (ITC)</vt:lpstr>
      <vt:lpstr>Memorandum</vt:lpstr>
      <vt:lpstr>Diapositiva 17</vt:lpstr>
      <vt:lpstr>Diapositiva 18</vt:lpstr>
      <vt:lpstr>Diapositiva 19</vt:lpstr>
      <vt:lpstr>Diapositiva 20</vt:lpstr>
      <vt:lpstr>Diapositiva 21</vt:lpstr>
      <vt:lpstr>Basilica della Natività: Una stella d'argento indica il luogo in cui è nato Gesù</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Centro Elaborazione Dati        Daniela Garritano</dc:title>
  <dc:creator>Daniela Garritano</dc:creator>
  <cp:lastModifiedBy>d.garritano</cp:lastModifiedBy>
  <cp:revision>116</cp:revision>
  <dcterms:created xsi:type="dcterms:W3CDTF">2015-11-17T13:15:19Z</dcterms:created>
  <dcterms:modified xsi:type="dcterms:W3CDTF">2015-12-10T08:28:45Z</dcterms:modified>
</cp:coreProperties>
</file>