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2" r:id="rId2"/>
    <p:sldId id="263" r:id="rId3"/>
    <p:sldId id="264" r:id="rId4"/>
    <p:sldId id="265" r:id="rId5"/>
    <p:sldId id="266" r:id="rId6"/>
    <p:sldId id="267" r:id="rId7"/>
    <p:sldId id="268" r:id="rId8"/>
    <p:sldId id="269" r:id="rId9"/>
    <p:sldId id="271" r:id="rId10"/>
    <p:sldId id="272" r:id="rId11"/>
    <p:sldId id="273" r:id="rId12"/>
    <p:sldId id="274" r:id="rId13"/>
    <p:sldId id="275" r:id="rId14"/>
    <p:sldId id="276" r:id="rId15"/>
    <p:sldId id="277" r:id="rId16"/>
    <p:sldId id="294" r:id="rId17"/>
    <p:sldId id="295" r:id="rId18"/>
    <p:sldId id="278" r:id="rId19"/>
    <p:sldId id="279" r:id="rId20"/>
    <p:sldId id="280" r:id="rId21"/>
    <p:sldId id="281" r:id="rId22"/>
    <p:sldId id="287" r:id="rId23"/>
    <p:sldId id="288" r:id="rId24"/>
    <p:sldId id="289" r:id="rId25"/>
    <p:sldId id="290" r:id="rId26"/>
    <p:sldId id="293" r:id="rId27"/>
  </p:sldIdLst>
  <p:sldSz cx="9144000" cy="6858000" type="screen4x3"/>
  <p:notesSz cx="6858000" cy="9144000"/>
  <p:defaultTextStyle>
    <a:defPPr>
      <a:defRPr lang="fr-FR"/>
    </a:defPPr>
    <a:lvl1pPr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1000" b="1" kern="1200">
        <a:solidFill>
          <a:schemeClr val="bg1"/>
        </a:solidFill>
        <a:latin typeface="Arial" panose="020B0604020202020204" pitchFamily="34" charset="0"/>
        <a:ea typeface="+mn-ea"/>
        <a:cs typeface="+mn-cs"/>
      </a:defRPr>
    </a:lvl5pPr>
    <a:lvl6pPr marL="2286000" algn="l" defTabSz="914400" rtl="0" eaLnBrk="1" latinLnBrk="0" hangingPunct="1">
      <a:defRPr sz="1000" b="1" kern="1200">
        <a:solidFill>
          <a:schemeClr val="bg1"/>
        </a:solidFill>
        <a:latin typeface="Arial" panose="020B0604020202020204" pitchFamily="34" charset="0"/>
        <a:ea typeface="+mn-ea"/>
        <a:cs typeface="+mn-cs"/>
      </a:defRPr>
    </a:lvl6pPr>
    <a:lvl7pPr marL="2743200" algn="l" defTabSz="914400" rtl="0" eaLnBrk="1" latinLnBrk="0" hangingPunct="1">
      <a:defRPr sz="1000" b="1" kern="1200">
        <a:solidFill>
          <a:schemeClr val="bg1"/>
        </a:solidFill>
        <a:latin typeface="Arial" panose="020B0604020202020204" pitchFamily="34" charset="0"/>
        <a:ea typeface="+mn-ea"/>
        <a:cs typeface="+mn-cs"/>
      </a:defRPr>
    </a:lvl7pPr>
    <a:lvl8pPr marL="3200400" algn="l" defTabSz="914400" rtl="0" eaLnBrk="1" latinLnBrk="0" hangingPunct="1">
      <a:defRPr sz="1000" b="1" kern="1200">
        <a:solidFill>
          <a:schemeClr val="bg1"/>
        </a:solidFill>
        <a:latin typeface="Arial" panose="020B0604020202020204" pitchFamily="34" charset="0"/>
        <a:ea typeface="+mn-ea"/>
        <a:cs typeface="+mn-cs"/>
      </a:defRPr>
    </a:lvl8pPr>
    <a:lvl9pPr marL="3657600" algn="l" defTabSz="914400" rtl="0" eaLnBrk="1" latinLnBrk="0" hangingPunct="1">
      <a:defRPr sz="1000" b="1" kern="1200">
        <a:solidFill>
          <a:schemeClr val="bg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80">
          <p15:clr>
            <a:srgbClr val="A4A3A4"/>
          </p15:clr>
        </p15:guide>
        <p15:guide id="2"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BDD2F2"/>
    <a:srgbClr val="D4E3F7"/>
    <a:srgbClr val="DDDDDD"/>
    <a:srgbClr val="EAEAEA"/>
    <a:srgbClr val="96B8D6"/>
    <a:srgbClr val="B4CCE2"/>
    <a:srgbClr val="0067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91" autoAdjust="0"/>
    <p:restoredTop sz="94639" autoAdjust="0"/>
  </p:normalViewPr>
  <p:slideViewPr>
    <p:cSldViewPr snapToGrid="0">
      <p:cViewPr varScale="1">
        <p:scale>
          <a:sx n="74" d="100"/>
          <a:sy n="74" d="100"/>
        </p:scale>
        <p:origin x="1740" y="54"/>
      </p:cViewPr>
      <p:guideLst>
        <p:guide orient="horz" pos="1680"/>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smtClean="0">
                <a:solidFill>
                  <a:schemeClr val="tx1"/>
                </a:solidFill>
              </a:defRPr>
            </a:lvl1pPr>
          </a:lstStyle>
          <a:p>
            <a:pPr>
              <a:defRPr/>
            </a:pPr>
            <a:endParaRPr lang="en-GB" alt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solidFill>
                  <a:schemeClr val="tx1"/>
                </a:solidFill>
              </a:defRPr>
            </a:lvl1pPr>
          </a:lstStyle>
          <a:p>
            <a:pPr>
              <a:defRPr/>
            </a:pPr>
            <a:endParaRPr lang="en-GB"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smtClean="0">
                <a:solidFill>
                  <a:schemeClr val="tx1"/>
                </a:solidFill>
              </a:defRPr>
            </a:lvl1pPr>
          </a:lstStyle>
          <a:p>
            <a:pPr>
              <a:defRPr/>
            </a:pPr>
            <a:endParaRPr lang="en-GB" alt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defRPr>
            </a:lvl1pPr>
          </a:lstStyle>
          <a:p>
            <a:pPr>
              <a:defRPr/>
            </a:pPr>
            <a:fld id="{8EEEF6CB-C50F-488A-99E7-79215D4B1CC0}" type="slidenum">
              <a:rPr lang="en-GB" altLang="en-US"/>
              <a:pPr>
                <a:defRPr/>
              </a:pPr>
              <a:t>‹N›</a:t>
            </a:fld>
            <a:endParaRPr lang="en-GB" altLang="en-US"/>
          </a:p>
        </p:txBody>
      </p:sp>
    </p:spTree>
    <p:extLst>
      <p:ext uri="{BB962C8B-B14F-4D97-AF65-F5344CB8AC3E}">
        <p14:creationId xmlns:p14="http://schemas.microsoft.com/office/powerpoint/2010/main" val="2628986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10</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11</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12</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13</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14</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15</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16</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751155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17</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60877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18</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19</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20</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21</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22</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23</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24</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25</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26</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3</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4</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5</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6</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7</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8</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fld id="{0A53C477-038F-4BB3-ABF6-9AC96926A5C7}" type="slidenum">
              <a:rPr lang="en-GB" altLang="en-US" sz="1200" b="0">
                <a:solidFill>
                  <a:schemeClr val="tx1"/>
                </a:solidFill>
              </a:rPr>
              <a:pPr/>
              <a:t>9</a:t>
            </a:fld>
            <a:endParaRPr lang="en-GB" altLang="en-US" sz="1200" b="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3328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stuf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0"/>
          <p:cNvSpPr>
            <a:spLocks noChangeArrowheads="1"/>
          </p:cNvSpPr>
          <p:nvPr userDrawn="1"/>
        </p:nvSpPr>
        <p:spPr bwMode="auto">
          <a:xfrm>
            <a:off x="0" y="6613525"/>
            <a:ext cx="9144000" cy="244475"/>
          </a:xfrm>
          <a:prstGeom prst="rect">
            <a:avLst/>
          </a:prstGeom>
          <a:solidFill>
            <a:srgbClr val="0033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r>
              <a:rPr lang="en-US" altLang="en-US"/>
              <a:t>www.company.com</a:t>
            </a:r>
            <a:endParaRPr lang="fr-FR" altLang="en-US"/>
          </a:p>
        </p:txBody>
      </p:sp>
      <p:sp>
        <p:nvSpPr>
          <p:cNvPr id="8198" name="Rectangle 6"/>
          <p:cNvSpPr>
            <a:spLocks noGrp="1" noChangeArrowheads="1"/>
          </p:cNvSpPr>
          <p:nvPr>
            <p:ph type="subTitle" idx="1"/>
          </p:nvPr>
        </p:nvSpPr>
        <p:spPr>
          <a:xfrm>
            <a:off x="3429000" y="5029200"/>
            <a:ext cx="5715000" cy="609600"/>
          </a:xfrm>
          <a:extLst>
            <a:ext uri="{909E8E84-426E-40DD-AFC4-6F175D3DCCD1}">
              <a14:hiddenFill xmlns:a14="http://schemas.microsoft.com/office/drawing/2010/main">
                <a:solidFill>
                  <a:schemeClr val="accent1"/>
                </a:solidFill>
              </a14:hiddenFill>
            </a:ext>
          </a:extLst>
        </p:spPr>
        <p:txBody>
          <a:bodyPr/>
          <a:lstStyle>
            <a:lvl1pPr marL="0" indent="0" algn="ctr">
              <a:buFontTx/>
              <a:buNone/>
              <a:defRPr sz="2000">
                <a:solidFill>
                  <a:schemeClr val="bg1"/>
                </a:solidFill>
              </a:defRPr>
            </a:lvl1pPr>
          </a:lstStyle>
          <a:p>
            <a:pPr lvl="0"/>
            <a:r>
              <a:rPr lang="en-US" altLang="en-US" noProof="0" smtClean="0"/>
              <a:t>Click to edit Master subtitle style</a:t>
            </a:r>
          </a:p>
        </p:txBody>
      </p:sp>
      <p:sp>
        <p:nvSpPr>
          <p:cNvPr id="8197" name="Rectangle 5"/>
          <p:cNvSpPr>
            <a:spLocks noGrp="1" noChangeArrowheads="1"/>
          </p:cNvSpPr>
          <p:nvPr>
            <p:ph type="ctrTitle"/>
          </p:nvPr>
        </p:nvSpPr>
        <p:spPr>
          <a:xfrm>
            <a:off x="3429000" y="3581400"/>
            <a:ext cx="5715000" cy="1470025"/>
          </a:xfrm>
          <a:solidFill>
            <a:schemeClr val="bg1"/>
          </a:solidFill>
          <a:extLst>
            <a:ext uri="{91240B29-F687-4F45-9708-019B960494DF}">
              <a14:hiddenLine xmlns:a14="http://schemas.microsoft.com/office/drawing/2010/main" w="9525" algn="ctr">
                <a:solidFill>
                  <a:schemeClr val="tx1"/>
                </a:solidFill>
                <a:miter lim="800000"/>
                <a:headEnd/>
                <a:tailEnd/>
              </a14:hiddenLine>
            </a:ext>
          </a:extLst>
        </p:spPr>
        <p:txBody>
          <a:bodyPr lIns="91440" anchor="t"/>
          <a:lstStyle>
            <a:lvl1pPr algn="ctr">
              <a:spcBef>
                <a:spcPct val="20000"/>
              </a:spcBef>
              <a:defRPr sz="4000" b="1">
                <a:solidFill>
                  <a:srgbClr val="FCAB1A"/>
                </a:solidFill>
                <a:latin typeface="Verdana" panose="020B0604030504040204" pitchFamily="34" charset="0"/>
              </a:defRPr>
            </a:lvl1pPr>
          </a:lstStyle>
          <a:p>
            <a:pPr lvl="0"/>
            <a:r>
              <a:rPr lang="en-US" altLang="en-US" noProof="0" smtClean="0"/>
              <a:t>Click to edit Master title style</a:t>
            </a:r>
          </a:p>
        </p:txBody>
      </p:sp>
    </p:spTree>
    <p:extLst>
      <p:ext uri="{BB962C8B-B14F-4D97-AF65-F5344CB8AC3E}">
        <p14:creationId xmlns:p14="http://schemas.microsoft.com/office/powerpoint/2010/main" val="318511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87553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5200" y="1400175"/>
            <a:ext cx="1828800" cy="4772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828800" y="1400175"/>
            <a:ext cx="5334000" cy="477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95192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828800" y="2133600"/>
            <a:ext cx="7162800" cy="4038600"/>
          </a:xfrm>
        </p:spPr>
        <p:txBody>
          <a:bodyPr/>
          <a:lstStyle/>
          <a:p>
            <a:pPr lvl="0"/>
            <a:endParaRPr lang="en-GB" noProof="0" smtClean="0"/>
          </a:p>
        </p:txBody>
      </p:sp>
    </p:spTree>
    <p:extLst>
      <p:ext uri="{BB962C8B-B14F-4D97-AF65-F5344CB8AC3E}">
        <p14:creationId xmlns:p14="http://schemas.microsoft.com/office/powerpoint/2010/main" val="2494930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8800" y="1400175"/>
            <a:ext cx="7315200" cy="5810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43321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7837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627238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8288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86400" y="2133600"/>
            <a:ext cx="35052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31056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93595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567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118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4120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62724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stuff"/>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0"/>
            <a:ext cx="9144000" cy="512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3"/>
          <p:cNvSpPr>
            <a:spLocks noChangeArrowheads="1"/>
          </p:cNvSpPr>
          <p:nvPr userDrawn="1"/>
        </p:nvSpPr>
        <p:spPr bwMode="auto">
          <a:xfrm>
            <a:off x="1295400" y="1752600"/>
            <a:ext cx="7848600" cy="3505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1828800" y="1400175"/>
            <a:ext cx="7315200" cy="581025"/>
          </a:xfrm>
          <a:prstGeom prst="rect">
            <a:avLst/>
          </a:prstGeom>
          <a:solidFill>
            <a:srgbClr val="00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8000" tIns="45720" rIns="91440" bIns="45720" numCol="1" anchor="ctr" anchorCtr="0" compatLnSpc="1">
            <a:prstTxWarp prst="textNoShape">
              <a:avLst/>
            </a:prstTxWarp>
          </a:bodyPr>
          <a:lstStyle/>
          <a:p>
            <a:pPr lvl="0"/>
            <a:r>
              <a:rPr lang="fr-FR" altLang="en-US" smtClean="0"/>
              <a:t>Click to edit Master title style</a:t>
            </a:r>
          </a:p>
        </p:txBody>
      </p:sp>
      <p:sp>
        <p:nvSpPr>
          <p:cNvPr id="1029" name="Rectangle 3"/>
          <p:cNvSpPr>
            <a:spLocks noGrp="1" noChangeArrowheads="1"/>
          </p:cNvSpPr>
          <p:nvPr>
            <p:ph type="body" idx="1"/>
          </p:nvPr>
        </p:nvSpPr>
        <p:spPr bwMode="auto">
          <a:xfrm>
            <a:off x="1828800" y="2133600"/>
            <a:ext cx="7162800" cy="403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Click to edit Master text styles</a:t>
            </a:r>
          </a:p>
          <a:p>
            <a:pPr lvl="1"/>
            <a:r>
              <a:rPr lang="fr-FR" altLang="en-US" smtClean="0"/>
              <a:t>Second level</a:t>
            </a:r>
          </a:p>
          <a:p>
            <a:pPr lvl="2"/>
            <a:r>
              <a:rPr lang="fr-FR" altLang="en-US" smtClean="0"/>
              <a:t>Third level</a:t>
            </a:r>
          </a:p>
          <a:p>
            <a:pPr lvl="3"/>
            <a:r>
              <a:rPr lang="fr-FR" altLang="en-US" smtClean="0"/>
              <a:t>Fourth level</a:t>
            </a:r>
          </a:p>
          <a:p>
            <a:pPr lvl="4"/>
            <a:r>
              <a:rPr lang="fr-FR" altLang="en-US" smtClean="0"/>
              <a:t>Fifth level</a:t>
            </a:r>
          </a:p>
        </p:txBody>
      </p:sp>
      <p:sp>
        <p:nvSpPr>
          <p:cNvPr id="1030" name="Rectangle 19"/>
          <p:cNvSpPr>
            <a:spLocks noChangeArrowheads="1"/>
          </p:cNvSpPr>
          <p:nvPr userDrawn="1"/>
        </p:nvSpPr>
        <p:spPr bwMode="auto">
          <a:xfrm>
            <a:off x="0" y="6613525"/>
            <a:ext cx="9144000" cy="244475"/>
          </a:xfrm>
          <a:prstGeom prst="rect">
            <a:avLst/>
          </a:prstGeom>
          <a:solidFill>
            <a:srgbClr val="00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r>
              <a:rPr lang="en-US" altLang="en-US"/>
              <a:t>www.company.com</a:t>
            </a:r>
            <a:endParaRPr lang="fr-FR" altLang="en-US"/>
          </a:p>
        </p:txBody>
      </p:sp>
      <p:sp>
        <p:nvSpPr>
          <p:cNvPr id="1031" name="Oval 23"/>
          <p:cNvSpPr>
            <a:spLocks noChangeArrowheads="1"/>
          </p:cNvSpPr>
          <p:nvPr userDrawn="1"/>
        </p:nvSpPr>
        <p:spPr bwMode="auto">
          <a:xfrm>
            <a:off x="143351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2" name="Oval 24"/>
          <p:cNvSpPr>
            <a:spLocks noChangeArrowheads="1"/>
          </p:cNvSpPr>
          <p:nvPr userDrawn="1"/>
        </p:nvSpPr>
        <p:spPr bwMode="auto">
          <a:xfrm>
            <a:off x="2193925"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3" name="Oval 25"/>
          <p:cNvSpPr>
            <a:spLocks noChangeArrowheads="1"/>
          </p:cNvSpPr>
          <p:nvPr userDrawn="1"/>
        </p:nvSpPr>
        <p:spPr bwMode="auto">
          <a:xfrm>
            <a:off x="2954338"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4" name="Oval 26"/>
          <p:cNvSpPr>
            <a:spLocks noChangeArrowheads="1"/>
          </p:cNvSpPr>
          <p:nvPr userDrawn="1"/>
        </p:nvSpPr>
        <p:spPr bwMode="auto">
          <a:xfrm>
            <a:off x="371475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5" name="Oval 27"/>
          <p:cNvSpPr>
            <a:spLocks noChangeArrowheads="1"/>
          </p:cNvSpPr>
          <p:nvPr userDrawn="1"/>
        </p:nvSpPr>
        <p:spPr bwMode="auto">
          <a:xfrm>
            <a:off x="447516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6" name="Oval 28"/>
          <p:cNvSpPr>
            <a:spLocks noChangeArrowheads="1"/>
          </p:cNvSpPr>
          <p:nvPr userDrawn="1"/>
        </p:nvSpPr>
        <p:spPr bwMode="auto">
          <a:xfrm>
            <a:off x="5237163"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7" name="Oval 29"/>
          <p:cNvSpPr>
            <a:spLocks noChangeArrowheads="1"/>
          </p:cNvSpPr>
          <p:nvPr userDrawn="1"/>
        </p:nvSpPr>
        <p:spPr bwMode="auto">
          <a:xfrm>
            <a:off x="5997575"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8" name="Oval 30"/>
          <p:cNvSpPr>
            <a:spLocks noChangeArrowheads="1"/>
          </p:cNvSpPr>
          <p:nvPr userDrawn="1"/>
        </p:nvSpPr>
        <p:spPr bwMode="auto">
          <a:xfrm>
            <a:off x="6757988" y="6159500"/>
            <a:ext cx="65087"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39" name="Oval 31"/>
          <p:cNvSpPr>
            <a:spLocks noChangeArrowheads="1"/>
          </p:cNvSpPr>
          <p:nvPr userDrawn="1"/>
        </p:nvSpPr>
        <p:spPr bwMode="auto">
          <a:xfrm>
            <a:off x="751840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
        <p:nvSpPr>
          <p:cNvPr id="1040" name="Oval 32"/>
          <p:cNvSpPr>
            <a:spLocks noChangeArrowheads="1"/>
          </p:cNvSpPr>
          <p:nvPr userDrawn="1"/>
        </p:nvSpPr>
        <p:spPr bwMode="auto">
          <a:xfrm>
            <a:off x="8280400" y="6159500"/>
            <a:ext cx="65088" cy="65088"/>
          </a:xfrm>
          <a:prstGeom prst="ellipse">
            <a:avLst/>
          </a:prstGeom>
          <a:solidFill>
            <a:srgbClr val="BDD2F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r">
              <a:defRPr sz="1000" b="1">
                <a:solidFill>
                  <a:schemeClr val="bg1"/>
                </a:solidFill>
                <a:latin typeface="Arial" panose="020B0604020202020204" pitchFamily="34" charset="0"/>
              </a:defRPr>
            </a:lvl1pPr>
            <a:lvl2pPr marL="742950" indent="-285750" algn="r">
              <a:defRPr sz="1000" b="1">
                <a:solidFill>
                  <a:schemeClr val="bg1"/>
                </a:solidFill>
                <a:latin typeface="Arial" panose="020B0604020202020204" pitchFamily="34" charset="0"/>
              </a:defRPr>
            </a:lvl2pPr>
            <a:lvl3pPr marL="1143000" indent="-228600" algn="r">
              <a:defRPr sz="1000" b="1">
                <a:solidFill>
                  <a:schemeClr val="bg1"/>
                </a:solidFill>
                <a:latin typeface="Arial" panose="020B0604020202020204" pitchFamily="34" charset="0"/>
              </a:defRPr>
            </a:lvl3pPr>
            <a:lvl4pPr marL="1600200" indent="-228600" algn="r">
              <a:defRPr sz="1000" b="1">
                <a:solidFill>
                  <a:schemeClr val="bg1"/>
                </a:solidFill>
                <a:latin typeface="Arial" panose="020B0604020202020204" pitchFamily="34" charset="0"/>
              </a:defRPr>
            </a:lvl4pPr>
            <a:lvl5pPr marL="2057400" indent="-228600" algn="r">
              <a:defRPr sz="1000" b="1">
                <a:solidFill>
                  <a:schemeClr val="bg1"/>
                </a:solidFill>
                <a:latin typeface="Arial" panose="020B0604020202020204" pitchFamily="34" charset="0"/>
              </a:defRPr>
            </a:lvl5pPr>
            <a:lvl6pPr marL="2514600" indent="-228600" algn="r" eaLnBrk="0" fontAlgn="base" hangingPunct="0">
              <a:spcBef>
                <a:spcPct val="0"/>
              </a:spcBef>
              <a:spcAft>
                <a:spcPct val="0"/>
              </a:spcAft>
              <a:defRPr sz="1000" b="1">
                <a:solidFill>
                  <a:schemeClr val="bg1"/>
                </a:solidFill>
                <a:latin typeface="Arial" panose="020B0604020202020204" pitchFamily="34" charset="0"/>
              </a:defRPr>
            </a:lvl6pPr>
            <a:lvl7pPr marL="2971800" indent="-228600" algn="r" eaLnBrk="0" fontAlgn="base" hangingPunct="0">
              <a:spcBef>
                <a:spcPct val="0"/>
              </a:spcBef>
              <a:spcAft>
                <a:spcPct val="0"/>
              </a:spcAft>
              <a:defRPr sz="1000" b="1">
                <a:solidFill>
                  <a:schemeClr val="bg1"/>
                </a:solidFill>
                <a:latin typeface="Arial" panose="020B0604020202020204" pitchFamily="34" charset="0"/>
              </a:defRPr>
            </a:lvl7pPr>
            <a:lvl8pPr marL="3429000" indent="-228600" algn="r" eaLnBrk="0" fontAlgn="base" hangingPunct="0">
              <a:spcBef>
                <a:spcPct val="0"/>
              </a:spcBef>
              <a:spcAft>
                <a:spcPct val="0"/>
              </a:spcAft>
              <a:defRPr sz="1000" b="1">
                <a:solidFill>
                  <a:schemeClr val="bg1"/>
                </a:solidFill>
                <a:latin typeface="Arial" panose="020B0604020202020204" pitchFamily="34" charset="0"/>
              </a:defRPr>
            </a:lvl8pPr>
            <a:lvl9pPr marL="3886200" indent="-228600" algn="r" eaLnBrk="0" fontAlgn="base" hangingPunct="0">
              <a:spcBef>
                <a:spcPct val="0"/>
              </a:spcBef>
              <a:spcAft>
                <a:spcPct val="0"/>
              </a:spcAft>
              <a:defRPr sz="1000" b="1">
                <a:solidFill>
                  <a:schemeClr val="bg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sldNum="0" hdr="0" dt="0"/>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panose="020B0604020202020204" pitchFamily="34" charset="0"/>
        </a:defRPr>
      </a:lvl2pPr>
      <a:lvl3pPr algn="l" rtl="0" eaLnBrk="0" fontAlgn="base" hangingPunct="0">
        <a:spcBef>
          <a:spcPct val="0"/>
        </a:spcBef>
        <a:spcAft>
          <a:spcPct val="0"/>
        </a:spcAft>
        <a:defRPr sz="3600">
          <a:solidFill>
            <a:schemeClr val="bg1"/>
          </a:solidFill>
          <a:latin typeface="Arial" panose="020B0604020202020204" pitchFamily="34" charset="0"/>
        </a:defRPr>
      </a:lvl3pPr>
      <a:lvl4pPr algn="l" rtl="0" eaLnBrk="0" fontAlgn="base" hangingPunct="0">
        <a:spcBef>
          <a:spcPct val="0"/>
        </a:spcBef>
        <a:spcAft>
          <a:spcPct val="0"/>
        </a:spcAft>
        <a:defRPr sz="3600">
          <a:solidFill>
            <a:schemeClr val="bg1"/>
          </a:solidFill>
          <a:latin typeface="Arial" panose="020B0604020202020204" pitchFamily="34" charset="0"/>
        </a:defRPr>
      </a:lvl4pPr>
      <a:lvl5pPr algn="l" rtl="0" eaLnBrk="0" fontAlgn="base" hangingPunct="0">
        <a:spcBef>
          <a:spcPct val="0"/>
        </a:spcBef>
        <a:spcAft>
          <a:spcPct val="0"/>
        </a:spcAft>
        <a:defRPr sz="3600">
          <a:solidFill>
            <a:schemeClr val="bg1"/>
          </a:solidFill>
          <a:latin typeface="Arial" panose="020B0604020202020204" pitchFamily="34" charset="0"/>
        </a:defRPr>
      </a:lvl5pPr>
      <a:lvl6pPr marL="457200" algn="l" rtl="0" fontAlgn="base">
        <a:spcBef>
          <a:spcPct val="0"/>
        </a:spcBef>
        <a:spcAft>
          <a:spcPct val="0"/>
        </a:spcAft>
        <a:defRPr sz="3600">
          <a:solidFill>
            <a:schemeClr val="bg1"/>
          </a:solidFill>
          <a:latin typeface="Arial" panose="020B0604020202020204" pitchFamily="34" charset="0"/>
        </a:defRPr>
      </a:lvl6pPr>
      <a:lvl7pPr marL="914400" algn="l" rtl="0" fontAlgn="base">
        <a:spcBef>
          <a:spcPct val="0"/>
        </a:spcBef>
        <a:spcAft>
          <a:spcPct val="0"/>
        </a:spcAft>
        <a:defRPr sz="3600">
          <a:solidFill>
            <a:schemeClr val="bg1"/>
          </a:solidFill>
          <a:latin typeface="Arial" panose="020B0604020202020204" pitchFamily="34" charset="0"/>
        </a:defRPr>
      </a:lvl7pPr>
      <a:lvl8pPr marL="1371600" algn="l" rtl="0" fontAlgn="base">
        <a:spcBef>
          <a:spcPct val="0"/>
        </a:spcBef>
        <a:spcAft>
          <a:spcPct val="0"/>
        </a:spcAft>
        <a:defRPr sz="3600">
          <a:solidFill>
            <a:schemeClr val="bg1"/>
          </a:solidFill>
          <a:latin typeface="Arial" panose="020B0604020202020204" pitchFamily="34" charset="0"/>
        </a:defRPr>
      </a:lvl8pPr>
      <a:lvl9pPr marL="1828800" algn="l" rtl="0" fontAlgn="base">
        <a:spcBef>
          <a:spcPct val="0"/>
        </a:spcBef>
        <a:spcAft>
          <a:spcPct val="0"/>
        </a:spcAft>
        <a:defRPr sz="3600">
          <a:solidFill>
            <a:schemeClr val="bg1"/>
          </a:solidFill>
          <a:latin typeface="Arial" panose="020B0604020202020204" pitchFamily="34" charset="0"/>
        </a:defRPr>
      </a:lvl9pPr>
    </p:titleStyle>
    <p:bodyStyle>
      <a:lvl1pPr marL="342900" indent="-342900" algn="l" rtl="0" eaLnBrk="0" fontAlgn="base" hangingPunct="0">
        <a:spcBef>
          <a:spcPct val="20000"/>
        </a:spcBef>
        <a:spcAft>
          <a:spcPct val="0"/>
        </a:spcAft>
        <a:buClr>
          <a:srgbClr val="B4CCE2"/>
        </a:buClr>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B4CCE2"/>
        </a:buClr>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B4CCE2"/>
        </a:buClr>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B4CCE2"/>
        </a:buClr>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B4CCE2"/>
        </a:buClr>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comunicazioni@pec.anticorruzione.it" TargetMode="External"/><Relationship Id="rId4" Type="http://schemas.openxmlformats.org/officeDocument/2006/relationships/hyperlink" Target="file:///C:\portal\rest\jcr\repository\collaboration\Digital%20Assets\anacdocs\Servizi\ServiziOnline\AdempimentoLegge190\MOD-LG1902012-1.3.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anticorruzione.it/portal/public/classic/AmministrazioneTrasparente/BandiGaraContratti/RiepilogoContratti"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get.adobe.com/it/reader/" TargetMode="External"/><Relationship Id="rId5" Type="http://schemas.openxmlformats.org/officeDocument/2006/relationships/hyperlink" Target="mailto:anticorruzione@anticorruzione.it" TargetMode="External"/><Relationship Id="rId4" Type="http://schemas.openxmlformats.org/officeDocument/2006/relationships/hyperlink" Target="file:///C:\portal\rest\jcr\repository\collaboration\Digital%20Assets\anacdocs\Servizi\ServiziOnline\NomineRespPrevCorruzioneRPC\Modulo_ANAC_Nomina_RPC-2015.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0" name="CasellaDiTesto 9"/>
          <p:cNvSpPr txBox="1"/>
          <p:nvPr/>
        </p:nvSpPr>
        <p:spPr>
          <a:xfrm>
            <a:off x="1038225" y="2019300"/>
            <a:ext cx="7639049" cy="2062103"/>
          </a:xfrm>
          <a:prstGeom prst="rect">
            <a:avLst/>
          </a:prstGeom>
          <a:noFill/>
        </p:spPr>
        <p:txBody>
          <a:bodyPr wrap="square" rtlCol="0">
            <a:spAutoFit/>
          </a:bodyPr>
          <a:lstStyle/>
          <a:p>
            <a:pPr algn="ctr"/>
            <a:r>
              <a:rPr lang="it-IT" sz="3200" dirty="0" smtClean="0">
                <a:solidFill>
                  <a:schemeClr val="tx1">
                    <a:lumMod val="50000"/>
                  </a:schemeClr>
                </a:solidFill>
                <a:latin typeface="Baskerville Old Face" pitchFamily="18" charset="0"/>
              </a:rPr>
              <a:t>TRASPARENZA E ANTICORRUZIONE</a:t>
            </a:r>
          </a:p>
          <a:p>
            <a:endParaRPr lang="it-IT" sz="2400" dirty="0" smtClean="0">
              <a:solidFill>
                <a:schemeClr val="tx1">
                  <a:lumMod val="50000"/>
                </a:schemeClr>
              </a:solidFill>
              <a:latin typeface="Baskerville Old Face" pitchFamily="18" charset="0"/>
            </a:endParaRPr>
          </a:p>
          <a:p>
            <a:pPr algn="ctr"/>
            <a:r>
              <a:rPr lang="it-IT" sz="1600" dirty="0" smtClean="0">
                <a:solidFill>
                  <a:schemeClr val="tx1">
                    <a:lumMod val="50000"/>
                  </a:schemeClr>
                </a:solidFill>
                <a:latin typeface="Baskerville Old Face" pitchFamily="18" charset="0"/>
              </a:rPr>
              <a:t>Dr.ssa ANTONELLA CAPPABIANCA</a:t>
            </a:r>
          </a:p>
          <a:p>
            <a:pPr algn="ctr"/>
            <a:r>
              <a:rPr lang="it-IT" sz="1600" dirty="0" smtClean="0">
                <a:solidFill>
                  <a:schemeClr val="tx1">
                    <a:lumMod val="50000"/>
                  </a:schemeClr>
                </a:solidFill>
                <a:latin typeface="Baskerville Old Face" pitchFamily="18" charset="0"/>
              </a:rPr>
              <a:t>Dr.ssa TIZIANA PINNA</a:t>
            </a:r>
          </a:p>
          <a:p>
            <a:pPr algn="ctr"/>
            <a:endParaRPr lang="it-IT" sz="1600" dirty="0" smtClean="0">
              <a:solidFill>
                <a:schemeClr val="tx1">
                  <a:lumMod val="50000"/>
                </a:schemeClr>
              </a:solidFill>
              <a:latin typeface="Baskerville Old Face" pitchFamily="18" charset="0"/>
            </a:endParaRPr>
          </a:p>
          <a:p>
            <a:pPr algn="ctr"/>
            <a:endParaRPr lang="it-IT" sz="2400" dirty="0">
              <a:solidFill>
                <a:schemeClr val="tx1">
                  <a:lumMod val="50000"/>
                </a:schemeClr>
              </a:solidFill>
              <a:latin typeface="Baskerville Old Face" pitchFamily="18" charset="0"/>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5" y="2057401"/>
            <a:ext cx="8277225" cy="2031325"/>
          </a:xfrm>
          <a:prstGeom prst="rect">
            <a:avLst/>
          </a:prstGeom>
          <a:noFill/>
        </p:spPr>
        <p:txBody>
          <a:bodyPr wrap="square" rtlCol="0">
            <a:spAutoFit/>
          </a:bodyPr>
          <a:lstStyle/>
          <a:p>
            <a:pPr algn="just"/>
            <a:r>
              <a:rPr lang="it-IT" sz="1800" dirty="0" smtClean="0">
                <a:solidFill>
                  <a:srgbClr val="003366"/>
                </a:solidFill>
                <a:latin typeface="Times New Roman" pitchFamily="18" charset="0"/>
                <a:cs typeface="Times New Roman" pitchFamily="18" charset="0"/>
              </a:rPr>
              <a:t> Si evidenzia che i </a:t>
            </a:r>
            <a:r>
              <a:rPr lang="it-IT" sz="1800" u="sng" dirty="0" smtClean="0">
                <a:solidFill>
                  <a:srgbClr val="FF0000"/>
                </a:solidFill>
                <a:latin typeface="Times New Roman" pitchFamily="18" charset="0"/>
                <a:cs typeface="Times New Roman" pitchFamily="18" charset="0"/>
              </a:rPr>
              <a:t>PTPC</a:t>
            </a:r>
            <a:r>
              <a:rPr lang="it-IT" sz="1800" dirty="0" smtClean="0">
                <a:solidFill>
                  <a:srgbClr val="003366"/>
                </a:solidFill>
                <a:latin typeface="Times New Roman" pitchFamily="18" charset="0"/>
                <a:cs typeface="Times New Roman" pitchFamily="18" charset="0"/>
              </a:rPr>
              <a:t>, anche quelli 2016-2018, </a:t>
            </a:r>
            <a:r>
              <a:rPr lang="it-IT" sz="1800" u="sng" dirty="0" smtClean="0">
                <a:solidFill>
                  <a:srgbClr val="FF0000"/>
                </a:solidFill>
                <a:latin typeface="Times New Roman" pitchFamily="18" charset="0"/>
                <a:cs typeface="Times New Roman" pitchFamily="18" charset="0"/>
              </a:rPr>
              <a:t>devono essere pubblicati esclusivamente sui siti istituzionali delle amministrazioni e degli enti, nella sezione “Amministrazione trasparente”, sotto sezione “Altri contenuti”, “Corruzione</a:t>
            </a:r>
            <a:r>
              <a:rPr lang="it-IT" sz="1800" dirty="0" smtClean="0">
                <a:solidFill>
                  <a:srgbClr val="003366"/>
                </a:solidFill>
                <a:latin typeface="Times New Roman" pitchFamily="18" charset="0"/>
                <a:cs typeface="Times New Roman" pitchFamily="18" charset="0"/>
              </a:rPr>
              <a:t>”. In una logica di semplificazione degli oneri, pertanto, essi </a:t>
            </a:r>
            <a:r>
              <a:rPr lang="it-IT" sz="1800" u="sng" dirty="0" smtClean="0">
                <a:solidFill>
                  <a:srgbClr val="FF0000"/>
                </a:solidFill>
                <a:latin typeface="Times New Roman" pitchFamily="18" charset="0"/>
                <a:cs typeface="Times New Roman" pitchFamily="18" charset="0"/>
              </a:rPr>
              <a:t>non devono essere trasmessi all’ANAC né al Dipartimento della Funzione Pubblica</a:t>
            </a:r>
            <a:r>
              <a:rPr lang="it-IT" sz="1800" dirty="0" smtClean="0">
                <a:solidFill>
                  <a:srgbClr val="003366"/>
                </a:solidFill>
                <a:latin typeface="Times New Roman" pitchFamily="18" charset="0"/>
                <a:cs typeface="Times New Roman" pitchFamily="18" charset="0"/>
              </a:rPr>
              <a:t>. Al fine di consentire il monitoraggio dell’ANAC, le amministrazioni e gli enti mantengono sul sito tutti i PTPC adottati, quindi </a:t>
            </a:r>
            <a:r>
              <a:rPr lang="it-IT" sz="1800" u="sng" dirty="0" smtClean="0">
                <a:solidFill>
                  <a:srgbClr val="003366"/>
                </a:solidFill>
                <a:latin typeface="Times New Roman" pitchFamily="18" charset="0"/>
                <a:cs typeface="Times New Roman" pitchFamily="18" charset="0"/>
              </a:rPr>
              <a:t>anche quelli riferiti alle annualità precedenti all’ultima.</a:t>
            </a:r>
            <a:endParaRPr lang="it-IT" sz="1800" dirty="0">
              <a:solidFill>
                <a:srgbClr val="003366"/>
              </a:solidFill>
              <a:latin typeface="Times New Roman" pitchFamily="18" charset="0"/>
              <a:cs typeface="Times New Roman" pitchFamily="18" charset="0"/>
            </a:endParaRPr>
          </a:p>
        </p:txBody>
      </p:sp>
      <p:sp>
        <p:nvSpPr>
          <p:cNvPr id="13" name="CasellaDiTesto 12"/>
          <p:cNvSpPr txBox="1"/>
          <p:nvPr/>
        </p:nvSpPr>
        <p:spPr>
          <a:xfrm>
            <a:off x="1257300" y="1247775"/>
            <a:ext cx="7639050" cy="338554"/>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PNA Determinazione n. 12 del 28/10/2015</a:t>
            </a:r>
            <a:endParaRPr lang="it-IT" sz="1600" dirty="0">
              <a:solidFill>
                <a:srgbClr val="FF0000"/>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4" cstate="print"/>
          <a:srcRect/>
          <a:stretch>
            <a:fillRect/>
          </a:stretch>
        </p:blipFill>
        <p:spPr bwMode="auto">
          <a:xfrm>
            <a:off x="1433513" y="4429125"/>
            <a:ext cx="6284619" cy="13715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6" y="1743076"/>
            <a:ext cx="8115300" cy="4524315"/>
          </a:xfrm>
          <a:prstGeom prst="rect">
            <a:avLst/>
          </a:prstGeom>
          <a:noFill/>
        </p:spPr>
        <p:txBody>
          <a:bodyPr wrap="square" rtlCol="0">
            <a:spAutoFit/>
          </a:bodyPr>
          <a:lstStyle/>
          <a:p>
            <a:r>
              <a:rPr lang="it-IT" sz="1800" dirty="0" smtClean="0">
                <a:solidFill>
                  <a:srgbClr val="003366"/>
                </a:solidFill>
                <a:latin typeface="Times New Roman" pitchFamily="18" charset="0"/>
                <a:cs typeface="Times New Roman" pitchFamily="18" charset="0"/>
              </a:rPr>
              <a:t>      Art. 10 Programma triennale per la trasparenza e l'integrità</a:t>
            </a:r>
          </a:p>
          <a:p>
            <a:r>
              <a:rPr lang="it-IT" sz="1800" dirty="0" smtClean="0">
                <a:solidFill>
                  <a:srgbClr val="003366"/>
                </a:solidFill>
                <a:latin typeface="Times New Roman" pitchFamily="18" charset="0"/>
                <a:cs typeface="Times New Roman" pitchFamily="18" charset="0"/>
              </a:rPr>
              <a:t> </a:t>
            </a:r>
          </a:p>
          <a:p>
            <a:pPr algn="just"/>
            <a:r>
              <a:rPr lang="it-IT" sz="1800" i="1" dirty="0" smtClean="0">
                <a:solidFill>
                  <a:srgbClr val="003366"/>
                </a:solidFill>
                <a:latin typeface="Times New Roman" pitchFamily="18" charset="0"/>
                <a:cs typeface="Times New Roman" pitchFamily="18" charset="0"/>
              </a:rPr>
              <a:t>1. Ogni amministrazione, sentite le associazioni rappresentate  nel Consiglio  nazionale  dei  consumatori  e  degli  utenti,  adotta  un Programma triennale per la trasparenza e l'</a:t>
            </a:r>
            <a:r>
              <a:rPr lang="it-IT" sz="1800" i="1" dirty="0" err="1" smtClean="0">
                <a:solidFill>
                  <a:srgbClr val="003366"/>
                </a:solidFill>
                <a:latin typeface="Times New Roman" pitchFamily="18" charset="0"/>
                <a:cs typeface="Times New Roman" pitchFamily="18" charset="0"/>
              </a:rPr>
              <a:t>integrita</a:t>
            </a:r>
            <a:r>
              <a:rPr lang="it-IT" sz="1800" i="1" dirty="0" smtClean="0">
                <a:solidFill>
                  <a:srgbClr val="003366"/>
                </a:solidFill>
                <a:latin typeface="Times New Roman" pitchFamily="18" charset="0"/>
                <a:cs typeface="Times New Roman" pitchFamily="18" charset="0"/>
              </a:rPr>
              <a:t>', da  aggiornare annualmente, che indica le iniziative previste per garantire:</a:t>
            </a:r>
          </a:p>
          <a:p>
            <a:pPr algn="just"/>
            <a:r>
              <a:rPr lang="it-IT" sz="1800" i="1" dirty="0" smtClean="0">
                <a:solidFill>
                  <a:srgbClr val="003366"/>
                </a:solidFill>
                <a:latin typeface="Times New Roman" pitchFamily="18" charset="0"/>
                <a:cs typeface="Times New Roman" pitchFamily="18" charset="0"/>
              </a:rPr>
              <a:t>  a) un adeguato livello di trasparenza, anche sulla base delle linee guida elaborate dalla Commissione di cui all'articolo 13 del  decreto legislativo 27 ottobre 2009, n. 150;</a:t>
            </a:r>
          </a:p>
          <a:p>
            <a:pPr algn="just"/>
            <a:r>
              <a:rPr lang="it-IT" sz="1800" i="1" dirty="0" smtClean="0">
                <a:solidFill>
                  <a:srgbClr val="003366"/>
                </a:solidFill>
                <a:latin typeface="Times New Roman" pitchFamily="18" charset="0"/>
                <a:cs typeface="Times New Roman" pitchFamily="18" charset="0"/>
              </a:rPr>
              <a:t>  b) la legalità e lo sviluppo della cultura dell'integrità</a:t>
            </a:r>
          </a:p>
          <a:p>
            <a:pPr algn="just"/>
            <a:endParaRPr lang="it-IT" sz="1800" i="1" dirty="0" smtClean="0">
              <a:solidFill>
                <a:srgbClr val="003366"/>
              </a:solidFill>
              <a:latin typeface="Times New Roman" pitchFamily="18" charset="0"/>
              <a:cs typeface="Times New Roman" pitchFamily="18" charset="0"/>
            </a:endParaRPr>
          </a:p>
          <a:p>
            <a:pPr algn="just"/>
            <a:r>
              <a:rPr lang="it-IT" sz="1800" u="sng" dirty="0" smtClean="0">
                <a:solidFill>
                  <a:srgbClr val="003366"/>
                </a:solidFill>
                <a:latin typeface="Times New Roman" pitchFamily="18" charset="0"/>
                <a:cs typeface="Times New Roman" pitchFamily="18" charset="0"/>
              </a:rPr>
              <a:t>b) il comma 1 è sostituito dal seguente:</a:t>
            </a:r>
            <a:r>
              <a:rPr lang="it-IT" sz="1800" dirty="0" smtClean="0">
                <a:solidFill>
                  <a:srgbClr val="003366"/>
                </a:solidFill>
                <a:latin typeface="Times New Roman" pitchFamily="18" charset="0"/>
                <a:cs typeface="Times New Roman" pitchFamily="18" charset="0"/>
              </a:rPr>
              <a:t> “1. Ogni amministrazione indica, in un’apposita sezione del Piano triennale per la prevenzione della corruzione di cui all’articolo 1, comma 5 della legge n. 190 del 2012, </a:t>
            </a:r>
            <a:r>
              <a:rPr lang="it-IT" sz="1800" u="sng" dirty="0" smtClean="0">
                <a:solidFill>
                  <a:srgbClr val="FF0000"/>
                </a:solidFill>
                <a:latin typeface="Times New Roman" pitchFamily="18" charset="0"/>
                <a:cs typeface="Times New Roman" pitchFamily="18" charset="0"/>
              </a:rPr>
              <a:t>i responsabili della trasmissione e della pubblicazione dei documenti, delle informazioni e dei dati ai sensi del presente decreto.”;</a:t>
            </a:r>
            <a:endParaRPr lang="it-IT" sz="1800" u="sng" dirty="0">
              <a:solidFill>
                <a:srgbClr val="FF0000"/>
              </a:solidFill>
              <a:latin typeface="Times New Roman" pitchFamily="18" charset="0"/>
              <a:cs typeface="Times New Roman" pitchFamily="18" charset="0"/>
            </a:endParaRPr>
          </a:p>
        </p:txBody>
      </p:sp>
      <p:sp>
        <p:nvSpPr>
          <p:cNvPr id="13" name="CasellaDiTesto 12"/>
          <p:cNvSpPr txBox="1"/>
          <p:nvPr/>
        </p:nvSpPr>
        <p:spPr>
          <a:xfrm>
            <a:off x="1257300" y="1247775"/>
            <a:ext cx="7639050" cy="338554"/>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DECRETO LEGISLATIVO 14 marzo 2013, n. 33</a:t>
            </a:r>
            <a:endParaRPr lang="it-IT" sz="1600" dirty="0">
              <a:solidFill>
                <a:srgbClr val="FF0000"/>
              </a:solidFill>
              <a:latin typeface="Times New Roman" pitchFamily="18" charset="0"/>
              <a:cs typeface="Times New Roman" pitchFamily="18" charset="0"/>
            </a:endParaRPr>
          </a:p>
        </p:txBody>
      </p:sp>
      <p:pic>
        <p:nvPicPr>
          <p:cNvPr id="14" name="Picture 2"/>
          <p:cNvPicPr>
            <a:picLocks noChangeAspect="1" noChangeArrowheads="1"/>
          </p:cNvPicPr>
          <p:nvPr/>
        </p:nvPicPr>
        <p:blipFill>
          <a:blip r:embed="rId4" cstate="print"/>
          <a:srcRect/>
          <a:stretch>
            <a:fillRect/>
          </a:stretch>
        </p:blipFill>
        <p:spPr bwMode="auto">
          <a:xfrm>
            <a:off x="6667500" y="942975"/>
            <a:ext cx="2000816" cy="742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6" y="2371725"/>
            <a:ext cx="8115300" cy="2308324"/>
          </a:xfrm>
          <a:prstGeom prst="rect">
            <a:avLst/>
          </a:prstGeom>
          <a:noFill/>
        </p:spPr>
        <p:txBody>
          <a:bodyPr wrap="square" rtlCol="0">
            <a:spAutoFit/>
          </a:bodyPr>
          <a:lstStyle/>
          <a:p>
            <a:pPr algn="just"/>
            <a:r>
              <a:rPr lang="it-IT" sz="1800" dirty="0" smtClean="0">
                <a:solidFill>
                  <a:srgbClr val="003366"/>
                </a:solidFill>
                <a:latin typeface="Times New Roman" pitchFamily="18" charset="0"/>
                <a:cs typeface="Times New Roman" pitchFamily="18" charset="0"/>
              </a:rPr>
              <a:t>   </a:t>
            </a:r>
            <a:r>
              <a:rPr lang="it-IT" sz="1800" i="1" dirty="0" smtClean="0">
                <a:solidFill>
                  <a:srgbClr val="003366"/>
                </a:solidFill>
                <a:latin typeface="Times New Roman" pitchFamily="18" charset="0"/>
                <a:cs typeface="Times New Roman" pitchFamily="18" charset="0"/>
              </a:rPr>
              <a:t>14 Entro il </a:t>
            </a:r>
            <a:r>
              <a:rPr lang="it-IT" sz="1800" i="1" u="sng" dirty="0" smtClean="0">
                <a:solidFill>
                  <a:srgbClr val="FF0000"/>
                </a:solidFill>
                <a:latin typeface="Times New Roman" pitchFamily="18" charset="0"/>
                <a:cs typeface="Times New Roman" pitchFamily="18" charset="0"/>
              </a:rPr>
              <a:t>15 dicembre di ogni anno</a:t>
            </a:r>
            <a:r>
              <a:rPr lang="it-IT" sz="1800" i="1" dirty="0" smtClean="0">
                <a:solidFill>
                  <a:srgbClr val="003366"/>
                </a:solidFill>
                <a:latin typeface="Times New Roman" pitchFamily="18" charset="0"/>
                <a:cs typeface="Times New Roman" pitchFamily="18" charset="0"/>
              </a:rPr>
              <a:t>, il dirigente individuato ai  sensi del comma      7  del  presente   articolo   pubblica   nel   sito   web dell'amministrazione una </a:t>
            </a:r>
            <a:r>
              <a:rPr lang="it-IT" sz="1800" i="1" u="sng" dirty="0" smtClean="0">
                <a:solidFill>
                  <a:srgbClr val="FF0000"/>
                </a:solidFill>
                <a:latin typeface="Times New Roman" pitchFamily="18" charset="0"/>
                <a:cs typeface="Times New Roman" pitchFamily="18" charset="0"/>
              </a:rPr>
              <a:t>relazione</a:t>
            </a:r>
            <a:r>
              <a:rPr lang="it-IT" sz="1800" i="1" dirty="0" smtClean="0">
                <a:solidFill>
                  <a:srgbClr val="003366"/>
                </a:solidFill>
                <a:latin typeface="Times New Roman" pitchFamily="18" charset="0"/>
                <a:cs typeface="Times New Roman" pitchFamily="18" charset="0"/>
              </a:rPr>
              <a:t> recante i risultati dell'attività svolta   e la   trasmette   all'organo   di   indirizzo    politico dell'amministrazione. Nei casi in cui l'organo di indirizzo  politico lo richieda o qualora il dirigente responsabile lo ritenga opportuno, quest'ultimo riferisce sull'attività.</a:t>
            </a:r>
            <a:r>
              <a:rPr lang="it-IT" sz="1800" dirty="0" smtClean="0">
                <a:solidFill>
                  <a:srgbClr val="003366"/>
                </a:solidFill>
                <a:latin typeface="Times New Roman" pitchFamily="18" charset="0"/>
                <a:cs typeface="Times New Roman" pitchFamily="18" charset="0"/>
              </a:rPr>
              <a:t> </a:t>
            </a:r>
          </a:p>
          <a:p>
            <a:pPr algn="just"/>
            <a:r>
              <a:rPr lang="it-IT" sz="1800" dirty="0" smtClean="0">
                <a:solidFill>
                  <a:srgbClr val="003366"/>
                </a:solidFill>
                <a:latin typeface="Times New Roman" pitchFamily="18" charset="0"/>
                <a:cs typeface="Times New Roman" pitchFamily="18" charset="0"/>
              </a:rPr>
              <a:t/>
            </a:r>
            <a:br>
              <a:rPr lang="it-IT" sz="1800" dirty="0" smtClean="0">
                <a:solidFill>
                  <a:srgbClr val="003366"/>
                </a:solidFill>
                <a:latin typeface="Times New Roman" pitchFamily="18" charset="0"/>
                <a:cs typeface="Times New Roman" pitchFamily="18" charset="0"/>
              </a:rPr>
            </a:br>
            <a:endParaRPr lang="it-IT" sz="1800" dirty="0" smtClean="0">
              <a:solidFill>
                <a:srgbClr val="003366"/>
              </a:solidFill>
              <a:latin typeface="Times New Roman" pitchFamily="18" charset="0"/>
              <a:cs typeface="Times New Roman" pitchFamily="18" charset="0"/>
            </a:endParaRPr>
          </a:p>
        </p:txBody>
      </p:sp>
      <p:sp>
        <p:nvSpPr>
          <p:cNvPr id="13" name="CasellaDiTesto 12"/>
          <p:cNvSpPr txBox="1"/>
          <p:nvPr/>
        </p:nvSpPr>
        <p:spPr>
          <a:xfrm>
            <a:off x="1257300" y="1247775"/>
            <a:ext cx="7639050" cy="830997"/>
          </a:xfrm>
          <a:prstGeom prst="rect">
            <a:avLst/>
          </a:prstGeom>
          <a:noFill/>
        </p:spPr>
        <p:txBody>
          <a:bodyPr wrap="square" rtlCol="0">
            <a:spAutoFit/>
          </a:bodyPr>
          <a:lstStyle/>
          <a:p>
            <a:endParaRPr lang="it-IT" sz="1600" dirty="0" smtClean="0">
              <a:solidFill>
                <a:srgbClr val="FF0000"/>
              </a:solidFill>
              <a:latin typeface="Times New Roman" pitchFamily="18" charset="0"/>
              <a:cs typeface="Times New Roman" pitchFamily="18" charset="0"/>
            </a:endParaRPr>
          </a:p>
          <a:p>
            <a:endParaRPr lang="it-IT" sz="1600" dirty="0" smtClean="0">
              <a:solidFill>
                <a:srgbClr val="FF0000"/>
              </a:solidFill>
              <a:latin typeface="Times New Roman" pitchFamily="18" charset="0"/>
              <a:cs typeface="Times New Roman" pitchFamily="18" charset="0"/>
            </a:endParaRPr>
          </a:p>
          <a:p>
            <a:r>
              <a:rPr lang="it-IT" sz="1600" dirty="0" smtClean="0">
                <a:solidFill>
                  <a:srgbClr val="FF0000"/>
                </a:solidFill>
                <a:latin typeface="Times New Roman" pitchFamily="18" charset="0"/>
                <a:cs typeface="Times New Roman" pitchFamily="18" charset="0"/>
              </a:rPr>
              <a:t>LEGGE 6 novembre 2012, n. 190</a:t>
            </a:r>
            <a:endParaRPr lang="it-IT" sz="1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6" y="1571626"/>
            <a:ext cx="8115300" cy="4616648"/>
          </a:xfrm>
          <a:prstGeom prst="rect">
            <a:avLst/>
          </a:prstGeom>
          <a:noFill/>
        </p:spPr>
        <p:txBody>
          <a:bodyPr wrap="square" rtlCol="0">
            <a:spAutoFit/>
          </a:bodyPr>
          <a:lstStyle/>
          <a:p>
            <a:pPr algn="just"/>
            <a:r>
              <a:rPr lang="it-IT" sz="1400" dirty="0" smtClean="0">
                <a:solidFill>
                  <a:srgbClr val="003366"/>
                </a:solidFill>
                <a:latin typeface="Times New Roman" pitchFamily="18" charset="0"/>
                <a:cs typeface="Times New Roman" pitchFamily="18" charset="0"/>
              </a:rPr>
              <a:t> </a:t>
            </a:r>
            <a:r>
              <a:rPr lang="it-IT" sz="1400" u="sng" dirty="0" smtClean="0">
                <a:solidFill>
                  <a:srgbClr val="FF0000"/>
                </a:solidFill>
                <a:latin typeface="Times New Roman" pitchFamily="18" charset="0"/>
                <a:cs typeface="Times New Roman" pitchFamily="18" charset="0"/>
              </a:rPr>
              <a:t>Art. 54. - (Codice di comportamento)</a:t>
            </a:r>
            <a:r>
              <a:rPr lang="it-IT" sz="1400" dirty="0" smtClean="0">
                <a:solidFill>
                  <a:srgbClr val="003366"/>
                </a:solidFill>
                <a:latin typeface="Times New Roman" pitchFamily="18" charset="0"/>
                <a:cs typeface="Times New Roman" pitchFamily="18" charset="0"/>
              </a:rPr>
              <a:t>. - 1. Il Governo  definisce un  codice  di   comportamento   dei   dipendenti   delle   pubbliche amministrazioni al fine di assicurare la  </a:t>
            </a:r>
            <a:r>
              <a:rPr lang="it-IT" sz="1400" dirty="0" err="1" smtClean="0">
                <a:solidFill>
                  <a:srgbClr val="003366"/>
                </a:solidFill>
                <a:latin typeface="Times New Roman" pitchFamily="18" charset="0"/>
                <a:cs typeface="Times New Roman" pitchFamily="18" charset="0"/>
              </a:rPr>
              <a:t>qualita'</a:t>
            </a:r>
            <a:r>
              <a:rPr lang="it-IT" sz="1400" dirty="0" smtClean="0">
                <a:solidFill>
                  <a:srgbClr val="003366"/>
                </a:solidFill>
                <a:latin typeface="Times New Roman" pitchFamily="18" charset="0"/>
                <a:cs typeface="Times New Roman" pitchFamily="18" charset="0"/>
              </a:rPr>
              <a:t>  dei  servizi,  la prevenzione dei  fenomeni  di  corruzione,  il  rispetto  dei  doveri costituzionali  di  diligenza,  </a:t>
            </a:r>
            <a:r>
              <a:rPr lang="it-IT" sz="1400" dirty="0" err="1" smtClean="0">
                <a:solidFill>
                  <a:srgbClr val="003366"/>
                </a:solidFill>
                <a:latin typeface="Times New Roman" pitchFamily="18" charset="0"/>
                <a:cs typeface="Times New Roman" pitchFamily="18" charset="0"/>
              </a:rPr>
              <a:t>lealta'</a:t>
            </a:r>
            <a:r>
              <a:rPr lang="it-IT" sz="1400" dirty="0" smtClean="0">
                <a:solidFill>
                  <a:srgbClr val="003366"/>
                </a:solidFill>
                <a:latin typeface="Times New Roman" pitchFamily="18" charset="0"/>
                <a:cs typeface="Times New Roman" pitchFamily="18" charset="0"/>
              </a:rPr>
              <a:t>,  </a:t>
            </a:r>
            <a:r>
              <a:rPr lang="it-IT" sz="1400" dirty="0" err="1" smtClean="0">
                <a:solidFill>
                  <a:srgbClr val="003366"/>
                </a:solidFill>
                <a:latin typeface="Times New Roman" pitchFamily="18" charset="0"/>
                <a:cs typeface="Times New Roman" pitchFamily="18" charset="0"/>
              </a:rPr>
              <a:t>imparzialita'</a:t>
            </a:r>
            <a:r>
              <a:rPr lang="it-IT" sz="1400" dirty="0" smtClean="0">
                <a:solidFill>
                  <a:srgbClr val="003366"/>
                </a:solidFill>
                <a:latin typeface="Times New Roman" pitchFamily="18" charset="0"/>
                <a:cs typeface="Times New Roman" pitchFamily="18" charset="0"/>
              </a:rPr>
              <a:t>  e   servizio esclusivo alla cura dell'interesse pubblico. Il codice  contiene  una specifica sezione dedicata ai doveri  dei  dirigenti,articolati  in relazione alle funzioni attribuite, e comunque prevede  per  tutti  i dipendenti  pubblici  il  divieto  di  chiedere  o  di  accettare,  a qualsiasi titolo, compensi, regali o altre </a:t>
            </a:r>
            <a:r>
              <a:rPr lang="it-IT" sz="1400" dirty="0" err="1" smtClean="0">
                <a:solidFill>
                  <a:srgbClr val="003366"/>
                </a:solidFill>
                <a:latin typeface="Times New Roman" pitchFamily="18" charset="0"/>
                <a:cs typeface="Times New Roman" pitchFamily="18" charset="0"/>
              </a:rPr>
              <a:t>utilita'</a:t>
            </a:r>
            <a:r>
              <a:rPr lang="it-IT" sz="1400" dirty="0" smtClean="0">
                <a:solidFill>
                  <a:srgbClr val="003366"/>
                </a:solidFill>
                <a:latin typeface="Times New Roman" pitchFamily="18" charset="0"/>
                <a:cs typeface="Times New Roman" pitchFamily="18" charset="0"/>
              </a:rPr>
              <a:t>,  in  connessione con l'espletamento delle proprie funzioni  o  dei  compiti  affidati, fatti salvi i regali d'uso, </a:t>
            </a:r>
            <a:r>
              <a:rPr lang="it-IT" sz="1400" dirty="0" err="1" smtClean="0">
                <a:solidFill>
                  <a:srgbClr val="003366"/>
                </a:solidFill>
                <a:latin typeface="Times New Roman" pitchFamily="18" charset="0"/>
                <a:cs typeface="Times New Roman" pitchFamily="18" charset="0"/>
              </a:rPr>
              <a:t>purche'</a:t>
            </a:r>
            <a:r>
              <a:rPr lang="it-IT" sz="1400" dirty="0" smtClean="0">
                <a:solidFill>
                  <a:srgbClr val="003366"/>
                </a:solidFill>
                <a:latin typeface="Times New Roman" pitchFamily="18" charset="0"/>
                <a:cs typeface="Times New Roman" pitchFamily="18" charset="0"/>
              </a:rPr>
              <a:t> di modico  valore  e  nei  limiti delle normali relazioni di cortesia. </a:t>
            </a:r>
            <a:r>
              <a:rPr lang="it-IT" sz="1400" u="sng" dirty="0" smtClean="0">
                <a:solidFill>
                  <a:srgbClr val="FF0000"/>
                </a:solidFill>
                <a:latin typeface="Times New Roman" pitchFamily="18" charset="0"/>
                <a:cs typeface="Times New Roman" pitchFamily="18" charset="0"/>
              </a:rPr>
              <a:t>(D.P.R. 62/2013).</a:t>
            </a:r>
          </a:p>
          <a:p>
            <a:pPr algn="just"/>
            <a:r>
              <a:rPr lang="it-IT" sz="1400" dirty="0" smtClean="0">
                <a:solidFill>
                  <a:srgbClr val="003366"/>
                </a:solidFill>
                <a:latin typeface="Times New Roman" pitchFamily="18" charset="0"/>
                <a:cs typeface="Times New Roman" pitchFamily="18" charset="0"/>
              </a:rPr>
              <a:t> 2.  Omissis</a:t>
            </a:r>
          </a:p>
          <a:p>
            <a:pPr algn="just"/>
            <a:r>
              <a:rPr lang="it-IT" sz="1400" dirty="0" smtClean="0">
                <a:solidFill>
                  <a:srgbClr val="003366"/>
                </a:solidFill>
                <a:latin typeface="Times New Roman" pitchFamily="18" charset="0"/>
                <a:cs typeface="Times New Roman" pitchFamily="18" charset="0"/>
              </a:rPr>
              <a:t> 3.  La  violazione   dei   doveri   contenuti   nel   codice   di comportamento, compresi quelli relativi all'attuazione del  Piano  di prevenzione   della   corruzione,   e'   fonte   di   </a:t>
            </a:r>
            <a:r>
              <a:rPr lang="it-IT" sz="1400" dirty="0" err="1" smtClean="0">
                <a:solidFill>
                  <a:srgbClr val="003366"/>
                </a:solidFill>
                <a:latin typeface="Times New Roman" pitchFamily="18" charset="0"/>
                <a:cs typeface="Times New Roman" pitchFamily="18" charset="0"/>
              </a:rPr>
              <a:t>responsabilita'</a:t>
            </a:r>
            <a:r>
              <a:rPr lang="it-IT" sz="1400" dirty="0" smtClean="0">
                <a:solidFill>
                  <a:srgbClr val="003366"/>
                </a:solidFill>
                <a:latin typeface="Times New Roman" pitchFamily="18" charset="0"/>
                <a:cs typeface="Times New Roman" pitchFamily="18" charset="0"/>
              </a:rPr>
              <a:t> disciplinare. La violazione dei doveri e' </a:t>
            </a:r>
            <a:r>
              <a:rPr lang="it-IT" sz="1400" dirty="0" err="1" smtClean="0">
                <a:solidFill>
                  <a:srgbClr val="003366"/>
                </a:solidFill>
                <a:latin typeface="Times New Roman" pitchFamily="18" charset="0"/>
                <a:cs typeface="Times New Roman" pitchFamily="18" charset="0"/>
              </a:rPr>
              <a:t>altresi'</a:t>
            </a:r>
            <a:r>
              <a:rPr lang="it-IT" sz="1400" dirty="0" smtClean="0">
                <a:solidFill>
                  <a:srgbClr val="003366"/>
                </a:solidFill>
                <a:latin typeface="Times New Roman" pitchFamily="18" charset="0"/>
                <a:cs typeface="Times New Roman" pitchFamily="18" charset="0"/>
              </a:rPr>
              <a:t> rilevante ai  fini della   </a:t>
            </a:r>
            <a:r>
              <a:rPr lang="it-IT" sz="1400" dirty="0" err="1" smtClean="0">
                <a:solidFill>
                  <a:srgbClr val="003366"/>
                </a:solidFill>
                <a:latin typeface="Times New Roman" pitchFamily="18" charset="0"/>
                <a:cs typeface="Times New Roman" pitchFamily="18" charset="0"/>
              </a:rPr>
              <a:t>responsabilita'</a:t>
            </a:r>
            <a:r>
              <a:rPr lang="it-IT" sz="1400" dirty="0" smtClean="0">
                <a:solidFill>
                  <a:srgbClr val="003366"/>
                </a:solidFill>
                <a:latin typeface="Times New Roman" pitchFamily="18" charset="0"/>
                <a:cs typeface="Times New Roman" pitchFamily="18" charset="0"/>
              </a:rPr>
              <a:t>   civile,    amministrativa    e    contabile ogniqualvolta  le  stesse  </a:t>
            </a:r>
            <a:r>
              <a:rPr lang="it-IT" sz="1400" dirty="0" err="1" smtClean="0">
                <a:solidFill>
                  <a:srgbClr val="003366"/>
                </a:solidFill>
                <a:latin typeface="Times New Roman" pitchFamily="18" charset="0"/>
                <a:cs typeface="Times New Roman" pitchFamily="18" charset="0"/>
              </a:rPr>
              <a:t>responsabilita'</a:t>
            </a:r>
            <a:r>
              <a:rPr lang="it-IT" sz="1400" dirty="0" smtClean="0">
                <a:solidFill>
                  <a:srgbClr val="003366"/>
                </a:solidFill>
                <a:latin typeface="Times New Roman" pitchFamily="18" charset="0"/>
                <a:cs typeface="Times New Roman" pitchFamily="18" charset="0"/>
              </a:rPr>
              <a:t>   siano   collegate   alla violazione di doveri, obblighi, leggi o regolamenti. Violazioni gravi o reiterate del codice comportano l'applicazione  della  sanzione  di cui all'articolo 55-quater, comma 1.</a:t>
            </a:r>
          </a:p>
          <a:p>
            <a:pPr algn="just"/>
            <a:r>
              <a:rPr lang="it-IT" sz="1400" dirty="0" smtClean="0">
                <a:solidFill>
                  <a:srgbClr val="003366"/>
                </a:solidFill>
                <a:latin typeface="Times New Roman" pitchFamily="18" charset="0"/>
                <a:cs typeface="Times New Roman" pitchFamily="18" charset="0"/>
              </a:rPr>
              <a:t>4. Omissis</a:t>
            </a:r>
          </a:p>
          <a:p>
            <a:pPr algn="just"/>
            <a:r>
              <a:rPr lang="it-IT" sz="1400" dirty="0" smtClean="0">
                <a:solidFill>
                  <a:srgbClr val="003366"/>
                </a:solidFill>
                <a:latin typeface="Times New Roman" pitchFamily="18" charset="0"/>
                <a:cs typeface="Times New Roman" pitchFamily="18" charset="0"/>
              </a:rPr>
              <a:t>5 </a:t>
            </a:r>
            <a:r>
              <a:rPr lang="it-IT" sz="1400" u="sng" dirty="0" smtClean="0">
                <a:solidFill>
                  <a:srgbClr val="FF0000"/>
                </a:solidFill>
                <a:latin typeface="Times New Roman" pitchFamily="18" charset="0"/>
                <a:cs typeface="Times New Roman" pitchFamily="18" charset="0"/>
              </a:rPr>
              <a:t>Ciascuna pubblica  amministrazione  definisce,  con  procedura aperta alla partecipazione e previo parere obbligatorio  del  proprio organismo  indipendente  di  valutazione,  un   proprio   codice   di comportamento che integra e specifica il codice di  comportamento  di cui al comma 1.</a:t>
            </a:r>
          </a:p>
          <a:p>
            <a:pPr algn="just"/>
            <a:endParaRPr lang="it-IT" sz="1400" dirty="0">
              <a:solidFill>
                <a:srgbClr val="003366"/>
              </a:solidFill>
              <a:latin typeface="Times New Roman" pitchFamily="18" charset="0"/>
              <a:cs typeface="Times New Roman" pitchFamily="18" charset="0"/>
            </a:endParaRPr>
          </a:p>
        </p:txBody>
      </p:sp>
      <p:sp>
        <p:nvSpPr>
          <p:cNvPr id="13" name="CasellaDiTesto 12"/>
          <p:cNvSpPr txBox="1"/>
          <p:nvPr/>
        </p:nvSpPr>
        <p:spPr>
          <a:xfrm>
            <a:off x="1257300" y="1247775"/>
            <a:ext cx="7639050" cy="338554"/>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DECRETO LEGISLATIVO 165/2001</a:t>
            </a:r>
            <a:endParaRPr lang="it-IT" sz="1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95351" y="2438401"/>
            <a:ext cx="8115300" cy="1323439"/>
          </a:xfrm>
          <a:prstGeom prst="rect">
            <a:avLst/>
          </a:prstGeom>
          <a:noFill/>
        </p:spPr>
        <p:txBody>
          <a:bodyPr wrap="square" rtlCol="0">
            <a:spAutoFit/>
          </a:bodyPr>
          <a:lstStyle/>
          <a:p>
            <a:pPr algn="ctr"/>
            <a:r>
              <a:rPr lang="it-IT" sz="1600" dirty="0" smtClean="0">
                <a:solidFill>
                  <a:srgbClr val="003366"/>
                </a:solidFill>
                <a:latin typeface="Times New Roman" pitchFamily="18" charset="0"/>
                <a:cs typeface="Times New Roman" pitchFamily="18" charset="0"/>
              </a:rPr>
              <a:t>Per motivi organizzativi, l´Autorità Nazionale Anticorruzione (A.N.A.C.) ha comunicato che i link ai codici di comportamento dovranno essere inviati </a:t>
            </a:r>
            <a:r>
              <a:rPr lang="it-IT" sz="1600" u="sng" dirty="0" smtClean="0">
                <a:solidFill>
                  <a:srgbClr val="FF0000"/>
                </a:solidFill>
                <a:latin typeface="Times New Roman" pitchFamily="18" charset="0"/>
                <a:cs typeface="Times New Roman" pitchFamily="18" charset="0"/>
              </a:rPr>
              <a:t>da </a:t>
            </a:r>
            <a:r>
              <a:rPr lang="it-IT" sz="1600" u="sng" dirty="0" err="1" smtClean="0">
                <a:solidFill>
                  <a:srgbClr val="FF0000"/>
                </a:solidFill>
                <a:latin typeface="Times New Roman" pitchFamily="18" charset="0"/>
                <a:cs typeface="Times New Roman" pitchFamily="18" charset="0"/>
              </a:rPr>
              <a:t>email</a:t>
            </a:r>
            <a:r>
              <a:rPr lang="it-IT" sz="1600" u="sng" dirty="0" smtClean="0">
                <a:solidFill>
                  <a:srgbClr val="FF0000"/>
                </a:solidFill>
                <a:latin typeface="Times New Roman" pitchFamily="18" charset="0"/>
                <a:cs typeface="Times New Roman" pitchFamily="18" charset="0"/>
              </a:rPr>
              <a:t> semplice (no pec) esclusivamente all’indirizzo e-mail: codicicomportamento@anticorruzione.it</a:t>
            </a:r>
          </a:p>
          <a:p>
            <a:pPr algn="just"/>
            <a:r>
              <a:rPr lang="it-IT" sz="1600" dirty="0" smtClean="0">
                <a:solidFill>
                  <a:srgbClr val="003366"/>
                </a:solidFill>
                <a:latin typeface="Times New Roman" pitchFamily="18" charset="0"/>
                <a:cs typeface="Times New Roman" pitchFamily="18" charset="0"/>
              </a:rPr>
              <a:t/>
            </a:r>
            <a:br>
              <a:rPr lang="it-IT" sz="1600" dirty="0" smtClean="0">
                <a:solidFill>
                  <a:srgbClr val="003366"/>
                </a:solidFill>
                <a:latin typeface="Times New Roman" pitchFamily="18" charset="0"/>
                <a:cs typeface="Times New Roman" pitchFamily="18" charset="0"/>
              </a:rPr>
            </a:br>
            <a:r>
              <a:rPr lang="it-IT" sz="1600" dirty="0" smtClean="0">
                <a:solidFill>
                  <a:srgbClr val="003366"/>
                </a:solidFill>
                <a:latin typeface="Times New Roman" pitchFamily="18" charset="0"/>
                <a:cs typeface="Times New Roman" pitchFamily="18" charset="0"/>
              </a:rPr>
              <a:t> </a:t>
            </a:r>
            <a:endParaRPr lang="it-IT" sz="1600" dirty="0">
              <a:solidFill>
                <a:srgbClr val="003366"/>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4" cstate="print"/>
          <a:srcRect/>
          <a:stretch>
            <a:fillRect/>
          </a:stretch>
        </p:blipFill>
        <p:spPr bwMode="auto">
          <a:xfrm>
            <a:off x="1757363" y="3971925"/>
            <a:ext cx="6110046" cy="13334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6" y="2419350"/>
            <a:ext cx="8115300" cy="4616648"/>
          </a:xfrm>
          <a:prstGeom prst="rect">
            <a:avLst/>
          </a:prstGeom>
          <a:noFill/>
        </p:spPr>
        <p:txBody>
          <a:bodyPr wrap="square" rtlCol="0">
            <a:spAutoFit/>
          </a:bodyPr>
          <a:lstStyle/>
          <a:p>
            <a:r>
              <a:rPr lang="it-IT" sz="1600" dirty="0" smtClean="0">
                <a:solidFill>
                  <a:srgbClr val="003366"/>
                </a:solidFill>
                <a:latin typeface="Times New Roman" pitchFamily="18" charset="0"/>
                <a:cs typeface="Times New Roman" pitchFamily="18" charset="0"/>
              </a:rPr>
              <a:t>Le Stazioni Appaltanti (SA) per adempiere all’obbligo di pubblicazione dei dati in formato aperto, ai sensi dell’art. 1 comma 32 Legge 190/2012 conforme alle disposizioni di cui alla Deliberazione n. 26 del 22 maggio 2013 e al Comunicato del Presidente dell’Autorità del 27 maggio 2013, devono:</a:t>
            </a:r>
          </a:p>
          <a:p>
            <a:pPr lvl="0">
              <a:buFont typeface="Wingdings" pitchFamily="2" charset="2"/>
              <a:buChar char="§"/>
            </a:pPr>
            <a:r>
              <a:rPr lang="it-IT" sz="1600" dirty="0" smtClean="0">
                <a:solidFill>
                  <a:srgbClr val="003366"/>
                </a:solidFill>
                <a:latin typeface="Times New Roman" pitchFamily="18" charset="0"/>
                <a:cs typeface="Times New Roman" pitchFamily="18" charset="0"/>
              </a:rPr>
              <a:t>Trasmettere all’Autorità, entro il 31 gennaio di ogni anno, solo mediante Posta Elettronica Certificata all'indirizzo comunicazioni@pec.anticorruzione.it, un messaggio di PEC attestante l’avvenuto adempimento. Tale messaggio PEC deve riportare obbligatoriamente, nell’apposito </a:t>
            </a:r>
            <a:r>
              <a:rPr lang="it-IT" sz="1600" dirty="0" smtClean="0">
                <a:solidFill>
                  <a:srgbClr val="003366"/>
                </a:solidFill>
                <a:latin typeface="Times New Roman" pitchFamily="18" charset="0"/>
                <a:cs typeface="Times New Roman" pitchFamily="18" charset="0"/>
                <a:hlinkClick r:id="rId4" action="ppaction://hlinkfile"/>
              </a:rPr>
              <a:t>modulo PDF</a:t>
            </a:r>
            <a:r>
              <a:rPr lang="it-IT" sz="1600" dirty="0" smtClean="0">
                <a:solidFill>
                  <a:srgbClr val="003366"/>
                </a:solidFill>
                <a:latin typeface="Times New Roman" pitchFamily="18" charset="0"/>
                <a:cs typeface="Times New Roman" pitchFamily="18" charset="0"/>
              </a:rPr>
              <a:t> (si deve utilizzare esclusivamente la versione del modulo aggiornata al 15 gennaio 2016), il codice fiscale della Stazione Appaltante e l’URL di pubblicazione </a:t>
            </a:r>
            <a:r>
              <a:rPr lang="it-IT" sz="1600" u="sng" dirty="0" smtClean="0">
                <a:solidFill>
                  <a:srgbClr val="FF0000"/>
                </a:solidFill>
                <a:latin typeface="Times New Roman" pitchFamily="18" charset="0"/>
                <a:cs typeface="Times New Roman" pitchFamily="18" charset="0"/>
              </a:rPr>
              <a:t>del file XML per l’anno  in corso;</a:t>
            </a:r>
          </a:p>
          <a:p>
            <a:pPr lvl="0">
              <a:buFont typeface="Wingdings" pitchFamily="2" charset="2"/>
              <a:buChar char="§"/>
            </a:pPr>
            <a:r>
              <a:rPr lang="it-IT" sz="1600" dirty="0" smtClean="0">
                <a:solidFill>
                  <a:srgbClr val="003366"/>
                </a:solidFill>
                <a:latin typeface="Times New Roman" pitchFamily="18" charset="0"/>
                <a:cs typeface="Times New Roman" pitchFamily="18" charset="0"/>
              </a:rPr>
              <a:t>Pubblicare sul proprio sito web istituzionale le informazioni di cui all’articolo 3 della Deliberazione n. 26 del 22 maggio 2013 secondo la struttura e le modalità definite dall’Autorità (vedi specifiche tecniche aggiornate per la pubblicazione dei dati in file XML).</a:t>
            </a:r>
          </a:p>
          <a:p>
            <a:r>
              <a:rPr lang="it-IT" sz="1400" dirty="0" smtClean="0">
                <a:solidFill>
                  <a:srgbClr val="003366"/>
                </a:solidFill>
                <a:latin typeface="Times New Roman" pitchFamily="18" charset="0"/>
                <a:cs typeface="Times New Roman" pitchFamily="18" charset="0"/>
              </a:rPr>
              <a:t> </a:t>
            </a:r>
            <a:r>
              <a:rPr lang="it-IT" sz="1400" dirty="0" smtClean="0">
                <a:solidFill>
                  <a:srgbClr val="FF0000"/>
                </a:solidFill>
                <a:latin typeface="Times New Roman" pitchFamily="18" charset="0"/>
                <a:cs typeface="Times New Roman" pitchFamily="18" charset="0"/>
              </a:rPr>
              <a:t>http://www.anticorruzione.it/</a:t>
            </a:r>
            <a:r>
              <a:rPr lang="it-IT" sz="1400" dirty="0" err="1" smtClean="0">
                <a:solidFill>
                  <a:srgbClr val="FF0000"/>
                </a:solidFill>
                <a:latin typeface="Times New Roman" pitchFamily="18" charset="0"/>
                <a:cs typeface="Times New Roman" pitchFamily="18" charset="0"/>
              </a:rPr>
              <a:t>portal</a:t>
            </a:r>
            <a:r>
              <a:rPr lang="it-IT" sz="1400" dirty="0" smtClean="0">
                <a:solidFill>
                  <a:srgbClr val="FF0000"/>
                </a:solidFill>
                <a:latin typeface="Times New Roman" pitchFamily="18" charset="0"/>
                <a:cs typeface="Times New Roman" pitchFamily="18" charset="0"/>
              </a:rPr>
              <a:t>/public/</a:t>
            </a:r>
            <a:r>
              <a:rPr lang="it-IT" sz="1400" dirty="0" err="1" smtClean="0">
                <a:solidFill>
                  <a:srgbClr val="FF0000"/>
                </a:solidFill>
                <a:latin typeface="Times New Roman" pitchFamily="18" charset="0"/>
                <a:cs typeface="Times New Roman" pitchFamily="18" charset="0"/>
              </a:rPr>
              <a:t>classic</a:t>
            </a:r>
            <a:r>
              <a:rPr lang="it-IT" sz="1400" dirty="0" smtClean="0">
                <a:solidFill>
                  <a:srgbClr val="FF0000"/>
                </a:solidFill>
                <a:latin typeface="Times New Roman" pitchFamily="18" charset="0"/>
                <a:cs typeface="Times New Roman" pitchFamily="18" charset="0"/>
              </a:rPr>
              <a:t>/</a:t>
            </a:r>
            <a:r>
              <a:rPr lang="it-IT" sz="1400" dirty="0" err="1" smtClean="0">
                <a:solidFill>
                  <a:srgbClr val="FF0000"/>
                </a:solidFill>
                <a:latin typeface="Times New Roman" pitchFamily="18" charset="0"/>
                <a:cs typeface="Times New Roman" pitchFamily="18" charset="0"/>
              </a:rPr>
              <a:t>AmministrazioneTrasparente</a:t>
            </a:r>
            <a:r>
              <a:rPr lang="it-IT" sz="1400" dirty="0" smtClean="0">
                <a:solidFill>
                  <a:srgbClr val="FF0000"/>
                </a:solidFill>
                <a:latin typeface="Times New Roman" pitchFamily="18" charset="0"/>
                <a:cs typeface="Times New Roman" pitchFamily="18" charset="0"/>
              </a:rPr>
              <a:t>/</a:t>
            </a:r>
            <a:r>
              <a:rPr lang="it-IT" sz="1400" dirty="0" err="1" smtClean="0">
                <a:solidFill>
                  <a:srgbClr val="FF0000"/>
                </a:solidFill>
                <a:latin typeface="Times New Roman" pitchFamily="18" charset="0"/>
                <a:cs typeface="Times New Roman" pitchFamily="18" charset="0"/>
              </a:rPr>
              <a:t>BandiGaraContratti</a:t>
            </a:r>
            <a:r>
              <a:rPr lang="it-IT" sz="1400" dirty="0" smtClean="0">
                <a:solidFill>
                  <a:srgbClr val="FF0000"/>
                </a:solidFill>
                <a:latin typeface="Times New Roman" pitchFamily="18" charset="0"/>
                <a:cs typeface="Times New Roman" pitchFamily="18" charset="0"/>
              </a:rPr>
              <a:t>/Legge190</a:t>
            </a:r>
          </a:p>
          <a:p>
            <a:endParaRPr lang="it-IT" sz="1400" dirty="0" smtClean="0">
              <a:solidFill>
                <a:srgbClr val="003366"/>
              </a:solidFill>
              <a:latin typeface="Times New Roman" pitchFamily="18" charset="0"/>
              <a:cs typeface="Times New Roman" pitchFamily="18" charset="0"/>
            </a:endParaRPr>
          </a:p>
          <a:p>
            <a:pPr lvl="0">
              <a:buFont typeface="Arial" pitchFamily="34" charset="0"/>
              <a:buChar char="•"/>
            </a:pPr>
            <a:endParaRPr lang="it-IT" sz="1400" dirty="0" smtClean="0">
              <a:solidFill>
                <a:srgbClr val="003366"/>
              </a:solidFill>
              <a:latin typeface="Times New Roman" pitchFamily="18" charset="0"/>
              <a:cs typeface="Times New Roman" pitchFamily="18" charset="0"/>
            </a:endParaRPr>
          </a:p>
          <a:p>
            <a:endParaRPr lang="it-IT" sz="1400" dirty="0">
              <a:solidFill>
                <a:srgbClr val="003366"/>
              </a:solidFill>
              <a:latin typeface="Times New Roman" pitchFamily="18" charset="0"/>
              <a:cs typeface="Times New Roman" pitchFamily="18" charset="0"/>
            </a:endParaRPr>
          </a:p>
        </p:txBody>
      </p:sp>
      <p:sp>
        <p:nvSpPr>
          <p:cNvPr id="13" name="CasellaDiTesto 12"/>
          <p:cNvSpPr txBox="1"/>
          <p:nvPr/>
        </p:nvSpPr>
        <p:spPr>
          <a:xfrm>
            <a:off x="1257300" y="1000125"/>
            <a:ext cx="7639050" cy="1569660"/>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Legge 190/2012 art. 1, comma 32 </a:t>
            </a:r>
          </a:p>
          <a:p>
            <a:r>
              <a:rPr lang="it-IT" sz="1600" dirty="0" smtClean="0">
                <a:solidFill>
                  <a:srgbClr val="FF0000"/>
                </a:solidFill>
                <a:latin typeface="Times New Roman" pitchFamily="18" charset="0"/>
                <a:cs typeface="Times New Roman" pitchFamily="18" charset="0"/>
              </a:rPr>
              <a:t>Avviso del 15 gennaio 2016:</a:t>
            </a:r>
            <a:br>
              <a:rPr lang="it-IT" sz="1600" dirty="0" smtClean="0">
                <a:solidFill>
                  <a:srgbClr val="FF0000"/>
                </a:solidFill>
                <a:latin typeface="Times New Roman" pitchFamily="18" charset="0"/>
                <a:cs typeface="Times New Roman" pitchFamily="18" charset="0"/>
              </a:rPr>
            </a:br>
            <a:r>
              <a:rPr lang="it-IT" sz="1600" dirty="0" smtClean="0">
                <a:solidFill>
                  <a:srgbClr val="FF0000"/>
                </a:solidFill>
                <a:latin typeface="Times New Roman" pitchFamily="18" charset="0"/>
                <a:cs typeface="Times New Roman" pitchFamily="18" charset="0"/>
              </a:rPr>
              <a:t>l’indirizzo di posta elettronica da utilizzare per inviare la comunicazione attestante l’avvenuto adempimento degli obblighi di pubblicazione è </a:t>
            </a:r>
            <a:r>
              <a:rPr lang="it-IT" sz="1600" dirty="0" smtClean="0">
                <a:solidFill>
                  <a:srgbClr val="FF0000"/>
                </a:solidFill>
                <a:latin typeface="Times New Roman" pitchFamily="18" charset="0"/>
                <a:cs typeface="Times New Roman" pitchFamily="18" charset="0"/>
                <a:hlinkClick r:id="rId5"/>
              </a:rPr>
              <a:t>comunicazioni@pec.anticorruzione.it</a:t>
            </a:r>
            <a:r>
              <a:rPr lang="it-IT" sz="1600" dirty="0" smtClean="0">
                <a:solidFill>
                  <a:srgbClr val="FF0000"/>
                </a:solidFill>
                <a:latin typeface="Times New Roman" pitchFamily="18" charset="0"/>
                <a:cs typeface="Times New Roman" pitchFamily="18" charset="0"/>
              </a:rPr>
              <a:t> </a:t>
            </a:r>
            <a:r>
              <a:rPr lang="it-IT" sz="1600" dirty="0" smtClean="0">
                <a:solidFill>
                  <a:srgbClr val="FF0000"/>
                </a:solidFill>
              </a:rPr>
              <a:t/>
            </a:r>
            <a:br>
              <a:rPr lang="it-IT" sz="1600" dirty="0" smtClean="0">
                <a:solidFill>
                  <a:srgbClr val="FF0000"/>
                </a:solidFill>
              </a:rPr>
            </a:br>
            <a:endParaRPr lang="it-IT" sz="1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3" name="CasellaDiTesto 12"/>
          <p:cNvSpPr txBox="1"/>
          <p:nvPr/>
        </p:nvSpPr>
        <p:spPr>
          <a:xfrm>
            <a:off x="1257300" y="1247775"/>
            <a:ext cx="7639050" cy="5570756"/>
          </a:xfrm>
          <a:prstGeom prst="rect">
            <a:avLst/>
          </a:prstGeom>
          <a:noFill/>
        </p:spPr>
        <p:txBody>
          <a:bodyPr wrap="square" rtlCol="0">
            <a:spAutoFit/>
          </a:bodyPr>
          <a:lstStyle/>
          <a:p>
            <a:r>
              <a:rPr lang="it-IT" sz="1400" u="sng" dirty="0" smtClean="0">
                <a:solidFill>
                  <a:srgbClr val="FF0000"/>
                </a:solidFill>
                <a:latin typeface="Times New Roman" pitchFamily="18" charset="0"/>
                <a:cs typeface="Times New Roman" pitchFamily="18" charset="0"/>
              </a:rPr>
              <a:t>L’articolo 37 del decreto legislativo n. 33 del 2013 è sostituito dal seguente</a:t>
            </a:r>
            <a:r>
              <a:rPr lang="it-IT" sz="1400" u="sng" dirty="0" smtClean="0">
                <a:solidFill>
                  <a:srgbClr val="003366"/>
                </a:solidFill>
                <a:latin typeface="Times New Roman" pitchFamily="18" charset="0"/>
                <a:cs typeface="Times New Roman" pitchFamily="18" charset="0"/>
              </a:rPr>
              <a:t>:</a:t>
            </a:r>
            <a:r>
              <a:rPr lang="it-IT" sz="1400" dirty="0" smtClean="0">
                <a:solidFill>
                  <a:srgbClr val="003366"/>
                </a:solidFill>
                <a:latin typeface="Times New Roman" pitchFamily="18" charset="0"/>
                <a:cs typeface="Times New Roman" pitchFamily="18" charset="0"/>
              </a:rPr>
              <a:t> “Art. 37 (</a:t>
            </a:r>
            <a:r>
              <a:rPr lang="it-IT" sz="1400" i="1" dirty="0" smtClean="0">
                <a:solidFill>
                  <a:srgbClr val="003366"/>
                </a:solidFill>
                <a:latin typeface="Times New Roman" pitchFamily="18" charset="0"/>
                <a:cs typeface="Times New Roman" pitchFamily="18" charset="0"/>
              </a:rPr>
              <a:t>Obblighi di pubblicazione concernenti i contratti pubblici di lavori, servizi e forniture</a:t>
            </a:r>
            <a:r>
              <a:rPr lang="it-IT" sz="1400" dirty="0" smtClean="0">
                <a:solidFill>
                  <a:srgbClr val="003366"/>
                </a:solidFill>
                <a:latin typeface="Times New Roman" pitchFamily="18" charset="0"/>
                <a:cs typeface="Times New Roman" pitchFamily="18" charset="0"/>
              </a:rPr>
              <a:t>) - </a:t>
            </a:r>
            <a:r>
              <a:rPr lang="it-IT" sz="1400" i="1" dirty="0" smtClean="0">
                <a:solidFill>
                  <a:srgbClr val="003366"/>
                </a:solidFill>
                <a:latin typeface="Times New Roman" pitchFamily="18" charset="0"/>
                <a:cs typeface="Times New Roman" pitchFamily="18" charset="0"/>
              </a:rPr>
              <a:t>1. </a:t>
            </a:r>
            <a:r>
              <a:rPr lang="it-IT" sz="1400" dirty="0" smtClean="0">
                <a:solidFill>
                  <a:srgbClr val="003366"/>
                </a:solidFill>
                <a:latin typeface="Times New Roman" pitchFamily="18" charset="0"/>
                <a:cs typeface="Times New Roman" pitchFamily="18" charset="0"/>
              </a:rPr>
              <a:t>Fermo restando quanto previsto dall’articolo 9-</a:t>
            </a:r>
            <a:r>
              <a:rPr lang="it-IT" sz="1400" i="1" dirty="0" smtClean="0">
                <a:solidFill>
                  <a:srgbClr val="003366"/>
                </a:solidFill>
                <a:latin typeface="Times New Roman" pitchFamily="18" charset="0"/>
                <a:cs typeface="Times New Roman" pitchFamily="18" charset="0"/>
              </a:rPr>
              <a:t>bis </a:t>
            </a:r>
            <a:r>
              <a:rPr lang="it-IT" sz="1400" dirty="0" smtClean="0">
                <a:solidFill>
                  <a:srgbClr val="003366"/>
                </a:solidFill>
                <a:latin typeface="Times New Roman" pitchFamily="18" charset="0"/>
                <a:cs typeface="Times New Roman" pitchFamily="18" charset="0"/>
              </a:rPr>
              <a:t>e fermi restando gli obblighi di pubblicità legale, le pubbliche amministrazioni e le stazioni appaltanti pubblicano:</a:t>
            </a:r>
          </a:p>
          <a:p>
            <a:endParaRPr lang="it-IT" sz="1400" dirty="0" smtClean="0">
              <a:solidFill>
                <a:srgbClr val="003366"/>
              </a:solidFill>
              <a:latin typeface="Times New Roman" pitchFamily="18" charset="0"/>
              <a:cs typeface="Times New Roman" pitchFamily="18" charset="0"/>
            </a:endParaRPr>
          </a:p>
          <a:p>
            <a:pPr algn="just"/>
            <a:r>
              <a:rPr lang="it-IT" sz="1500" dirty="0" smtClean="0">
                <a:solidFill>
                  <a:srgbClr val="003366"/>
                </a:solidFill>
                <a:latin typeface="Times New Roman" pitchFamily="18" charset="0"/>
                <a:cs typeface="Times New Roman" pitchFamily="18" charset="0"/>
              </a:rPr>
              <a:t>a) i dati previsti dall'articolo 1, comma 32, della legge 6 novembre 2012, n. 190;</a:t>
            </a:r>
          </a:p>
          <a:p>
            <a:pPr algn="just"/>
            <a:r>
              <a:rPr lang="it-IT" sz="1500" i="1" dirty="0" smtClean="0">
                <a:solidFill>
                  <a:srgbClr val="003366"/>
                </a:solidFill>
                <a:latin typeface="Times New Roman" pitchFamily="18" charset="0"/>
                <a:cs typeface="Times New Roman" pitchFamily="18" charset="0"/>
              </a:rPr>
              <a:t>32. Con riferimento ai procedimenti di cui al comma 16, lettera b),del presente articolo, </a:t>
            </a:r>
            <a:r>
              <a:rPr lang="it-IT" sz="1500" dirty="0" smtClean="0">
                <a:solidFill>
                  <a:srgbClr val="FF0000"/>
                </a:solidFill>
                <a:latin typeface="Times New Roman" pitchFamily="18" charset="0"/>
                <a:cs typeface="Times New Roman" pitchFamily="18" charset="0"/>
              </a:rPr>
              <a:t>(</a:t>
            </a:r>
            <a:r>
              <a:rPr lang="it-IT" sz="1500" i="1" u="sng" dirty="0" smtClean="0">
                <a:solidFill>
                  <a:srgbClr val="FF0000"/>
                </a:solidFill>
                <a:latin typeface="Times New Roman" pitchFamily="18" charset="0"/>
                <a:cs typeface="Times New Roman" pitchFamily="18" charset="0"/>
              </a:rPr>
              <a:t>b) scelta del contraente per l'affidamento di lavori, forniture e servizi, anche con riferimento alla </a:t>
            </a:r>
            <a:r>
              <a:rPr lang="it-IT" sz="1500" i="1" u="sng" dirty="0" err="1" smtClean="0">
                <a:solidFill>
                  <a:srgbClr val="FF0000"/>
                </a:solidFill>
                <a:latin typeface="Times New Roman" pitchFamily="18" charset="0"/>
                <a:cs typeface="Times New Roman" pitchFamily="18" charset="0"/>
              </a:rPr>
              <a:t>modalita'</a:t>
            </a:r>
            <a:r>
              <a:rPr lang="it-IT" sz="1500" i="1" u="sng" dirty="0" smtClean="0">
                <a:solidFill>
                  <a:srgbClr val="FF0000"/>
                </a:solidFill>
                <a:latin typeface="Times New Roman" pitchFamily="18" charset="0"/>
                <a:cs typeface="Times New Roman" pitchFamily="18" charset="0"/>
              </a:rPr>
              <a:t> di selezione prescelta ai sensi del codice dei contratti pubblici relativi a lavori, servizi e forniture, di cui al decreto legislativo 12 aprile 2006, n.163)</a:t>
            </a:r>
            <a:r>
              <a:rPr lang="it-IT" sz="1500" i="1" dirty="0" smtClean="0">
                <a:solidFill>
                  <a:srgbClr val="FF0000"/>
                </a:solidFill>
                <a:latin typeface="Times New Roman" pitchFamily="18" charset="0"/>
                <a:cs typeface="Times New Roman" pitchFamily="18" charset="0"/>
              </a:rPr>
              <a:t>;</a:t>
            </a:r>
            <a:r>
              <a:rPr lang="it-IT" sz="1500" i="1" dirty="0" smtClean="0">
                <a:solidFill>
                  <a:srgbClr val="003366"/>
                </a:solidFill>
                <a:latin typeface="Times New Roman" pitchFamily="18" charset="0"/>
                <a:cs typeface="Times New Roman" pitchFamily="18" charset="0"/>
              </a:rPr>
              <a:t> le stazioni appaltanti sono in ogni caso tenute a pubblicare nei propri siti web istituzionali: </a:t>
            </a:r>
            <a:r>
              <a:rPr lang="it-IT" sz="1500" i="1" u="sng" dirty="0" smtClean="0">
                <a:solidFill>
                  <a:srgbClr val="FF0000"/>
                </a:solidFill>
                <a:latin typeface="Times New Roman" pitchFamily="18" charset="0"/>
                <a:cs typeface="Times New Roman" pitchFamily="18" charset="0"/>
              </a:rPr>
              <a:t>la struttura proponente; l'oggetto del bando; l'elenco degli operatori invitati a presentare offerte; l'aggiudicatario; l'importo di aggiudicazione; i tempi di completamento dell'opera, servizio o fornitura; l'importo delle somme liquidate. </a:t>
            </a:r>
            <a:r>
              <a:rPr lang="it-IT" sz="1500" i="1" dirty="0" smtClean="0">
                <a:solidFill>
                  <a:srgbClr val="003366"/>
                </a:solidFill>
                <a:latin typeface="Times New Roman" pitchFamily="18" charset="0"/>
                <a:cs typeface="Times New Roman" pitchFamily="18" charset="0"/>
              </a:rPr>
              <a:t>Le stazioni appaltanti sono tenute altresì a trasmettere le predette informazioni ogni semestre alla commissione di cui al comma 2. Entro il 31 gennaio di ogni anno, tali informazioni, relativamente all'anno precedente, </a:t>
            </a:r>
            <a:r>
              <a:rPr lang="it-IT" sz="1500" i="1" dirty="0" smtClean="0">
                <a:solidFill>
                  <a:srgbClr val="FF0000"/>
                </a:solidFill>
                <a:latin typeface="Times New Roman" pitchFamily="18" charset="0"/>
                <a:cs typeface="Times New Roman" pitchFamily="18" charset="0"/>
              </a:rPr>
              <a:t>sono pubblicate in tabelle riassuntive rese liberamente scaricabili in un formato digitale standard aperto che consenta di analizzare e rielaborare, anche a fini statistici, i dati informatici</a:t>
            </a:r>
            <a:r>
              <a:rPr lang="it-IT" sz="1500" i="1" dirty="0" smtClean="0">
                <a:solidFill>
                  <a:srgbClr val="003366"/>
                </a:solidFill>
                <a:latin typeface="Times New Roman" pitchFamily="18" charset="0"/>
                <a:cs typeface="Times New Roman" pitchFamily="18" charset="0"/>
              </a:rPr>
              <a:t>. Le amministrazioni trasmettono in formato digitale tali informazioni all'Autorità per la vigilanza sui contratti pubblici di lavori, servizi e forniture, che le pubblica nel proprio sito web in una sezione liberamente consultabile da tutti i cittadini, catalogate in base alla tipologia di stazione appaltante e per regione. L'Autorità individua con propria deliberazione le informazioni rilevanti e le relative modalità di trasmissione.</a:t>
            </a:r>
            <a:endParaRPr lang="it-IT" sz="1500" dirty="0" smtClean="0">
              <a:solidFill>
                <a:srgbClr val="003366"/>
              </a:solidFill>
              <a:latin typeface="Times New Roman" pitchFamily="18" charset="0"/>
              <a:cs typeface="Times New Roman" pitchFamily="18" charset="0"/>
            </a:endParaRPr>
          </a:p>
          <a:p>
            <a:pPr algn="just"/>
            <a:endParaRPr lang="it-IT" sz="1600" dirty="0">
              <a:solidFill>
                <a:srgbClr val="003366"/>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4" cstate="print"/>
          <a:srcRect/>
          <a:stretch>
            <a:fillRect/>
          </a:stretch>
        </p:blipFill>
        <p:spPr bwMode="auto">
          <a:xfrm>
            <a:off x="7386638" y="809625"/>
            <a:ext cx="1333876" cy="495300"/>
          </a:xfrm>
          <a:prstGeom prst="rect">
            <a:avLst/>
          </a:prstGeom>
          <a:noFill/>
          <a:ln w="9525">
            <a:noFill/>
            <a:miter lim="800000"/>
            <a:headEnd/>
            <a:tailEnd/>
          </a:ln>
        </p:spPr>
      </p:pic>
    </p:spTree>
    <p:extLst>
      <p:ext uri="{BB962C8B-B14F-4D97-AF65-F5344CB8AC3E}">
        <p14:creationId xmlns:p14="http://schemas.microsoft.com/office/powerpoint/2010/main" val="3894210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3" name="CasellaDiTesto 12"/>
          <p:cNvSpPr txBox="1"/>
          <p:nvPr/>
        </p:nvSpPr>
        <p:spPr>
          <a:xfrm>
            <a:off x="1257300" y="1247775"/>
            <a:ext cx="7639050" cy="5693866"/>
          </a:xfrm>
          <a:prstGeom prst="rect">
            <a:avLst/>
          </a:prstGeom>
          <a:noFill/>
        </p:spPr>
        <p:txBody>
          <a:bodyPr wrap="square" rtlCol="0">
            <a:spAutoFit/>
          </a:bodyPr>
          <a:lstStyle/>
          <a:p>
            <a:r>
              <a:rPr lang="it-IT" sz="1600" u="sng" dirty="0" smtClean="0">
                <a:solidFill>
                  <a:srgbClr val="FF0000"/>
                </a:solidFill>
                <a:latin typeface="Times New Roman" pitchFamily="18" charset="0"/>
                <a:cs typeface="Times New Roman" pitchFamily="18" charset="0"/>
              </a:rPr>
              <a:t>L’articolo 37 del decreto legislativo n. 33 del 2013 è sostituito dal seguente</a:t>
            </a:r>
            <a:r>
              <a:rPr lang="it-IT" sz="1600" u="sng" dirty="0" smtClean="0">
                <a:solidFill>
                  <a:srgbClr val="003366"/>
                </a:solidFill>
                <a:latin typeface="Times New Roman" pitchFamily="18" charset="0"/>
                <a:cs typeface="Times New Roman" pitchFamily="18" charset="0"/>
              </a:rPr>
              <a:t>:</a:t>
            </a:r>
            <a:r>
              <a:rPr lang="it-IT" sz="1600" dirty="0" smtClean="0">
                <a:solidFill>
                  <a:srgbClr val="003366"/>
                </a:solidFill>
                <a:latin typeface="Times New Roman" pitchFamily="18" charset="0"/>
                <a:cs typeface="Times New Roman" pitchFamily="18" charset="0"/>
              </a:rPr>
              <a:t> “Art. 37 (</a:t>
            </a:r>
            <a:r>
              <a:rPr lang="it-IT" sz="1600" i="1" dirty="0" smtClean="0">
                <a:solidFill>
                  <a:srgbClr val="003366"/>
                </a:solidFill>
                <a:latin typeface="Times New Roman" pitchFamily="18" charset="0"/>
                <a:cs typeface="Times New Roman" pitchFamily="18" charset="0"/>
              </a:rPr>
              <a:t>Obblighi di pubblicazione concernenti i contratti pubblici di lavori, servizi e forniture</a:t>
            </a:r>
            <a:r>
              <a:rPr lang="it-IT" sz="1600" dirty="0" smtClean="0">
                <a:solidFill>
                  <a:srgbClr val="003366"/>
                </a:solidFill>
                <a:latin typeface="Times New Roman" pitchFamily="18" charset="0"/>
                <a:cs typeface="Times New Roman" pitchFamily="18" charset="0"/>
              </a:rPr>
              <a:t>) - </a:t>
            </a:r>
            <a:r>
              <a:rPr lang="it-IT" sz="1600" i="1" dirty="0" smtClean="0">
                <a:solidFill>
                  <a:srgbClr val="003366"/>
                </a:solidFill>
                <a:latin typeface="Times New Roman" pitchFamily="18" charset="0"/>
                <a:cs typeface="Times New Roman" pitchFamily="18" charset="0"/>
              </a:rPr>
              <a:t>1. </a:t>
            </a:r>
            <a:r>
              <a:rPr lang="it-IT" sz="1600" dirty="0" smtClean="0">
                <a:solidFill>
                  <a:srgbClr val="003366"/>
                </a:solidFill>
                <a:latin typeface="Times New Roman" pitchFamily="18" charset="0"/>
                <a:cs typeface="Times New Roman" pitchFamily="18" charset="0"/>
              </a:rPr>
              <a:t>Fermo restando quanto previsto dall’articolo 9-</a:t>
            </a:r>
            <a:r>
              <a:rPr lang="it-IT" sz="1600" i="1" dirty="0" smtClean="0">
                <a:solidFill>
                  <a:srgbClr val="003366"/>
                </a:solidFill>
                <a:latin typeface="Times New Roman" pitchFamily="18" charset="0"/>
                <a:cs typeface="Times New Roman" pitchFamily="18" charset="0"/>
              </a:rPr>
              <a:t>bis </a:t>
            </a:r>
            <a:r>
              <a:rPr lang="it-IT" sz="1600" dirty="0" smtClean="0">
                <a:solidFill>
                  <a:srgbClr val="003366"/>
                </a:solidFill>
                <a:latin typeface="Times New Roman" pitchFamily="18" charset="0"/>
                <a:cs typeface="Times New Roman" pitchFamily="18" charset="0"/>
              </a:rPr>
              <a:t>e fermi restando gli obblighi di pubblicità legale, le pubbliche amministrazioni e le stazioni appaltanti pubblicano:</a:t>
            </a:r>
          </a:p>
          <a:p>
            <a:endParaRPr lang="it-IT" sz="1400" dirty="0" smtClean="0">
              <a:solidFill>
                <a:srgbClr val="003366"/>
              </a:solidFill>
              <a:latin typeface="Times New Roman" pitchFamily="18" charset="0"/>
              <a:cs typeface="Times New Roman" pitchFamily="18" charset="0"/>
            </a:endParaRPr>
          </a:p>
          <a:p>
            <a:endParaRPr lang="it-IT" sz="1400" dirty="0" smtClean="0">
              <a:solidFill>
                <a:srgbClr val="003366"/>
              </a:solidFill>
              <a:latin typeface="Times New Roman" pitchFamily="18" charset="0"/>
              <a:cs typeface="Times New Roman" pitchFamily="18" charset="0"/>
            </a:endParaRPr>
          </a:p>
          <a:p>
            <a:r>
              <a:rPr lang="it-IT" sz="1600" dirty="0" smtClean="0">
                <a:solidFill>
                  <a:srgbClr val="003366"/>
                </a:solidFill>
                <a:latin typeface="Times New Roman" pitchFamily="18" charset="0"/>
                <a:cs typeface="Times New Roman" pitchFamily="18" charset="0"/>
              </a:rPr>
              <a:t>b) i provvedimenti di adozione delle varianti;</a:t>
            </a:r>
          </a:p>
          <a:p>
            <a:r>
              <a:rPr lang="it-IT" sz="1600" dirty="0" smtClean="0">
                <a:solidFill>
                  <a:srgbClr val="003366"/>
                </a:solidFill>
                <a:latin typeface="Times New Roman" pitchFamily="18" charset="0"/>
                <a:cs typeface="Times New Roman" pitchFamily="18" charset="0"/>
              </a:rPr>
              <a:t>c) le informazioni relative alle procedure per l'affidamento e l'esecuzione di opere e lavori pubblici, servizi e forniture secondo quanto previsto dal decreto legislativo 12 aprile 2006, n. 163, e, in particolare, dagli articoli 63, 65, 66, 122, 124, 206 e 223;</a:t>
            </a:r>
          </a:p>
          <a:p>
            <a:r>
              <a:rPr lang="it-IT" sz="1600" dirty="0" smtClean="0">
                <a:solidFill>
                  <a:srgbClr val="003366"/>
                </a:solidFill>
                <a:latin typeface="Times New Roman" pitchFamily="18" charset="0"/>
                <a:cs typeface="Times New Roman" pitchFamily="18" charset="0"/>
              </a:rPr>
              <a:t>d) i dati relativi alla formazione e composizione delle commissioni di aggiudicazione, con l’indicazione dei nominativi e dei </a:t>
            </a:r>
            <a:r>
              <a:rPr lang="it-IT" sz="1600" dirty="0" err="1" smtClean="0">
                <a:solidFill>
                  <a:srgbClr val="003366"/>
                </a:solidFill>
                <a:latin typeface="Times New Roman" pitchFamily="18" charset="0"/>
                <a:cs typeface="Times New Roman" pitchFamily="18" charset="0"/>
              </a:rPr>
              <a:t>curricula</a:t>
            </a:r>
            <a:r>
              <a:rPr lang="it-IT" sz="1600" dirty="0" smtClean="0">
                <a:solidFill>
                  <a:srgbClr val="003366"/>
                </a:solidFill>
                <a:latin typeface="Times New Roman" pitchFamily="18" charset="0"/>
                <a:cs typeface="Times New Roman" pitchFamily="18" charset="0"/>
              </a:rPr>
              <a:t> dei componenti;</a:t>
            </a:r>
          </a:p>
          <a:p>
            <a:r>
              <a:rPr lang="it-IT" sz="1600" dirty="0" smtClean="0">
                <a:solidFill>
                  <a:srgbClr val="003366"/>
                </a:solidFill>
                <a:latin typeface="Times New Roman" pitchFamily="18" charset="0"/>
                <a:cs typeface="Times New Roman" pitchFamily="18" charset="0"/>
              </a:rPr>
              <a:t>e) </a:t>
            </a:r>
            <a:r>
              <a:rPr lang="it-IT" sz="1600" u="sng" dirty="0" smtClean="0">
                <a:solidFill>
                  <a:srgbClr val="FF0000"/>
                </a:solidFill>
                <a:latin typeface="Times New Roman" pitchFamily="18" charset="0"/>
                <a:cs typeface="Times New Roman" pitchFamily="18" charset="0"/>
              </a:rPr>
              <a:t>le delibere a contrarre;</a:t>
            </a:r>
          </a:p>
          <a:p>
            <a:r>
              <a:rPr lang="it-IT" sz="1600" dirty="0" smtClean="0">
                <a:solidFill>
                  <a:srgbClr val="003366"/>
                </a:solidFill>
                <a:latin typeface="Times New Roman" pitchFamily="18" charset="0"/>
                <a:cs typeface="Times New Roman" pitchFamily="18" charset="0"/>
              </a:rPr>
              <a:t>f) l’elenco, da aggiornare ogni anno, delle transazioni e degli accordi bonari stipulati, con l’indicazione dell’oggetto, dell’importo e dell’ufficio presso il quale è possibile prendere visione degli atti.</a:t>
            </a:r>
          </a:p>
          <a:p>
            <a:endParaRPr lang="it-IT" sz="1600" dirty="0" smtClean="0">
              <a:solidFill>
                <a:srgbClr val="003366"/>
              </a:solidFill>
              <a:latin typeface="Times New Roman" pitchFamily="18" charset="0"/>
              <a:cs typeface="Times New Roman" pitchFamily="18" charset="0"/>
            </a:endParaRPr>
          </a:p>
          <a:p>
            <a:r>
              <a:rPr lang="it-IT" sz="1600" dirty="0" smtClean="0">
                <a:solidFill>
                  <a:srgbClr val="FFFF00"/>
                </a:solidFill>
                <a:latin typeface="Times New Roman" pitchFamily="18" charset="0"/>
                <a:cs typeface="Times New Roman" pitchFamily="18" charset="0"/>
                <a:hlinkClick r:id="rId4"/>
              </a:rPr>
              <a:t>http://www.anticorruzione.it/</a:t>
            </a:r>
            <a:r>
              <a:rPr lang="it-IT" sz="1600" dirty="0" err="1" smtClean="0">
                <a:solidFill>
                  <a:srgbClr val="FFFF00"/>
                </a:solidFill>
                <a:latin typeface="Times New Roman" pitchFamily="18" charset="0"/>
                <a:cs typeface="Times New Roman" pitchFamily="18" charset="0"/>
                <a:hlinkClick r:id="rId4"/>
              </a:rPr>
              <a:t>portal</a:t>
            </a:r>
            <a:r>
              <a:rPr lang="it-IT" sz="1600" dirty="0" smtClean="0">
                <a:solidFill>
                  <a:srgbClr val="FFFF00"/>
                </a:solidFill>
                <a:latin typeface="Times New Roman" pitchFamily="18" charset="0"/>
                <a:cs typeface="Times New Roman" pitchFamily="18" charset="0"/>
                <a:hlinkClick r:id="rId4"/>
              </a:rPr>
              <a:t>/public/</a:t>
            </a:r>
            <a:r>
              <a:rPr lang="it-IT" sz="1600" dirty="0" err="1" smtClean="0">
                <a:solidFill>
                  <a:srgbClr val="FFFF00"/>
                </a:solidFill>
                <a:latin typeface="Times New Roman" pitchFamily="18" charset="0"/>
                <a:cs typeface="Times New Roman" pitchFamily="18" charset="0"/>
                <a:hlinkClick r:id="rId4"/>
              </a:rPr>
              <a:t>classic</a:t>
            </a:r>
            <a:r>
              <a:rPr lang="it-IT" sz="1600" dirty="0" smtClean="0">
                <a:solidFill>
                  <a:srgbClr val="FFFF00"/>
                </a:solidFill>
                <a:latin typeface="Times New Roman" pitchFamily="18" charset="0"/>
                <a:cs typeface="Times New Roman" pitchFamily="18" charset="0"/>
                <a:hlinkClick r:id="rId4"/>
              </a:rPr>
              <a:t>/</a:t>
            </a:r>
            <a:r>
              <a:rPr lang="it-IT" sz="1600" dirty="0" err="1" smtClean="0">
                <a:solidFill>
                  <a:srgbClr val="FFFF00"/>
                </a:solidFill>
                <a:latin typeface="Times New Roman" pitchFamily="18" charset="0"/>
                <a:cs typeface="Times New Roman" pitchFamily="18" charset="0"/>
                <a:hlinkClick r:id="rId4"/>
              </a:rPr>
              <a:t>AmministrazioneTrasparente</a:t>
            </a:r>
            <a:r>
              <a:rPr lang="it-IT" sz="1600" dirty="0" smtClean="0">
                <a:solidFill>
                  <a:srgbClr val="FFFF00"/>
                </a:solidFill>
                <a:latin typeface="Times New Roman" pitchFamily="18" charset="0"/>
                <a:cs typeface="Times New Roman" pitchFamily="18" charset="0"/>
                <a:hlinkClick r:id="rId4"/>
              </a:rPr>
              <a:t>/</a:t>
            </a:r>
            <a:r>
              <a:rPr lang="it-IT" sz="1600" dirty="0" err="1" smtClean="0">
                <a:solidFill>
                  <a:srgbClr val="FFFF00"/>
                </a:solidFill>
                <a:latin typeface="Times New Roman" pitchFamily="18" charset="0"/>
                <a:cs typeface="Times New Roman" pitchFamily="18" charset="0"/>
                <a:hlinkClick r:id="rId4"/>
              </a:rPr>
              <a:t>BandiGaraContratti</a:t>
            </a:r>
            <a:r>
              <a:rPr lang="it-IT" sz="1600" dirty="0" smtClean="0">
                <a:solidFill>
                  <a:srgbClr val="FFFF00"/>
                </a:solidFill>
                <a:latin typeface="Times New Roman" pitchFamily="18" charset="0"/>
                <a:cs typeface="Times New Roman" pitchFamily="18" charset="0"/>
                <a:hlinkClick r:id="rId4"/>
              </a:rPr>
              <a:t>/</a:t>
            </a:r>
            <a:r>
              <a:rPr lang="it-IT" sz="1600" dirty="0" err="1" smtClean="0">
                <a:solidFill>
                  <a:srgbClr val="FFFF00"/>
                </a:solidFill>
                <a:latin typeface="Times New Roman" pitchFamily="18" charset="0"/>
                <a:cs typeface="Times New Roman" pitchFamily="18" charset="0"/>
                <a:hlinkClick r:id="rId4"/>
              </a:rPr>
              <a:t>RiepilogoContratti</a:t>
            </a:r>
            <a:endParaRPr lang="it-IT" sz="1600" dirty="0" smtClean="0">
              <a:solidFill>
                <a:srgbClr val="FFFF00"/>
              </a:solidFill>
              <a:latin typeface="Times New Roman" pitchFamily="18" charset="0"/>
              <a:cs typeface="Times New Roman" pitchFamily="18" charset="0"/>
            </a:endParaRPr>
          </a:p>
          <a:p>
            <a:endParaRPr lang="it-IT" sz="1600" dirty="0" smtClean="0">
              <a:solidFill>
                <a:srgbClr val="003366"/>
              </a:solidFill>
              <a:latin typeface="Times New Roman" pitchFamily="18" charset="0"/>
              <a:cs typeface="Times New Roman" pitchFamily="18" charset="0"/>
            </a:endParaRPr>
          </a:p>
          <a:p>
            <a:endParaRPr lang="it-IT" sz="1600" dirty="0" smtClean="0">
              <a:solidFill>
                <a:srgbClr val="003366"/>
              </a:solidFill>
              <a:latin typeface="Times New Roman" pitchFamily="18" charset="0"/>
              <a:cs typeface="Times New Roman" pitchFamily="18" charset="0"/>
            </a:endParaRPr>
          </a:p>
          <a:p>
            <a:endParaRPr lang="it-IT" sz="1600" dirty="0" smtClean="0">
              <a:solidFill>
                <a:srgbClr val="003366"/>
              </a:solidFill>
              <a:latin typeface="Times New Roman" pitchFamily="18" charset="0"/>
              <a:cs typeface="Times New Roman" pitchFamily="18" charset="0"/>
            </a:endParaRPr>
          </a:p>
          <a:p>
            <a:pPr algn="just"/>
            <a:endParaRPr lang="it-IT" sz="1600" dirty="0">
              <a:solidFill>
                <a:srgbClr val="003366"/>
              </a:solidFill>
              <a:latin typeface="Times New Roman" pitchFamily="18" charset="0"/>
              <a:cs typeface="Times New Roman" pitchFamily="18" charset="0"/>
            </a:endParaRPr>
          </a:p>
        </p:txBody>
      </p:sp>
    </p:spTree>
    <p:extLst>
      <p:ext uri="{BB962C8B-B14F-4D97-AF65-F5344CB8AC3E}">
        <p14:creationId xmlns:p14="http://schemas.microsoft.com/office/powerpoint/2010/main" val="2875210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6" y="1752601"/>
            <a:ext cx="8115300" cy="5570756"/>
          </a:xfrm>
          <a:prstGeom prst="rect">
            <a:avLst/>
          </a:prstGeom>
          <a:noFill/>
        </p:spPr>
        <p:txBody>
          <a:bodyPr wrap="square" rtlCol="0">
            <a:spAutoFit/>
          </a:bodyPr>
          <a:lstStyle/>
          <a:p>
            <a:pPr algn="just"/>
            <a:r>
              <a:rPr lang="it-IT" sz="1600" i="1" dirty="0" smtClean="0">
                <a:solidFill>
                  <a:srgbClr val="003366"/>
                </a:solidFill>
                <a:latin typeface="Times New Roman" pitchFamily="18" charset="0"/>
                <a:cs typeface="Times New Roman" pitchFamily="18" charset="0"/>
              </a:rPr>
              <a:t>    12 In caso di commissione, all'interno dell'amministrazione, di un reato di corruzione     accertato con sentenza passata in  giudicato,  il responsabile individuato ai sensi del comma 7 del  presente  articolo risponde ai sensi </a:t>
            </a:r>
            <a:r>
              <a:rPr lang="it-IT" sz="1600" i="1" u="sng" dirty="0" smtClean="0">
                <a:solidFill>
                  <a:srgbClr val="FF0000"/>
                </a:solidFill>
                <a:latin typeface="Times New Roman" pitchFamily="18" charset="0"/>
                <a:cs typeface="Times New Roman" pitchFamily="18" charset="0"/>
              </a:rPr>
              <a:t>dell'articolo 21 del decreto legislativo  30  marzo 2001,  n.165,</a:t>
            </a:r>
            <a:r>
              <a:rPr lang="it-IT" sz="1600" i="1" dirty="0" smtClean="0">
                <a:solidFill>
                  <a:srgbClr val="003366"/>
                </a:solidFill>
                <a:latin typeface="Times New Roman" pitchFamily="18" charset="0"/>
                <a:cs typeface="Times New Roman" pitchFamily="18" charset="0"/>
              </a:rPr>
              <a:t>  e  successive   modificazioni,   </a:t>
            </a:r>
            <a:r>
              <a:rPr lang="it-IT" sz="1600" i="1" dirty="0" err="1" smtClean="0">
                <a:solidFill>
                  <a:srgbClr val="003366"/>
                </a:solidFill>
                <a:latin typeface="Times New Roman" pitchFamily="18" charset="0"/>
                <a:cs typeface="Times New Roman" pitchFamily="18" charset="0"/>
              </a:rPr>
              <a:t>nonche'</a:t>
            </a:r>
            <a:r>
              <a:rPr lang="it-IT" sz="1600" i="1" dirty="0" smtClean="0">
                <a:solidFill>
                  <a:srgbClr val="003366"/>
                </a:solidFill>
                <a:latin typeface="Times New Roman" pitchFamily="18" charset="0"/>
                <a:cs typeface="Times New Roman" pitchFamily="18" charset="0"/>
              </a:rPr>
              <a:t>   sul   piano disciplinare, oltre che per </a:t>
            </a:r>
            <a:r>
              <a:rPr lang="it-IT" sz="1600" i="1" u="sng" dirty="0" smtClean="0">
                <a:solidFill>
                  <a:srgbClr val="FF0000"/>
                </a:solidFill>
                <a:latin typeface="Times New Roman" pitchFamily="18" charset="0"/>
                <a:cs typeface="Times New Roman" pitchFamily="18" charset="0"/>
              </a:rPr>
              <a:t>il danno erariale  e  all'immagine  della pubblica  amministrazione, </a:t>
            </a:r>
            <a:r>
              <a:rPr lang="it-IT" sz="1600" i="1" dirty="0" smtClean="0">
                <a:solidFill>
                  <a:srgbClr val="003366"/>
                </a:solidFill>
                <a:latin typeface="Times New Roman" pitchFamily="18" charset="0"/>
                <a:cs typeface="Times New Roman" pitchFamily="18" charset="0"/>
              </a:rPr>
              <a:t> salvo  che  provi   tutte   le   seguenti circostanze:</a:t>
            </a:r>
          </a:p>
          <a:p>
            <a:pPr algn="just"/>
            <a:r>
              <a:rPr lang="it-IT" sz="1600" i="1" dirty="0" smtClean="0">
                <a:solidFill>
                  <a:srgbClr val="003366"/>
                </a:solidFill>
                <a:latin typeface="Times New Roman" pitchFamily="18" charset="0"/>
                <a:cs typeface="Times New Roman" pitchFamily="18" charset="0"/>
              </a:rPr>
              <a:t>    a) di avere predisposto, prima della commissione  del  fatto,  il piano di cui al comma 5 e di aver osservato le prescrizioni di cui ai commi 9 e 10 del presente articolo;</a:t>
            </a:r>
          </a:p>
          <a:p>
            <a:pPr algn="just"/>
            <a:r>
              <a:rPr lang="it-IT" sz="1600" i="1" dirty="0" smtClean="0">
                <a:solidFill>
                  <a:srgbClr val="003366"/>
                </a:solidFill>
                <a:latin typeface="Times New Roman" pitchFamily="18" charset="0"/>
                <a:cs typeface="Times New Roman" pitchFamily="18" charset="0"/>
              </a:rPr>
              <a:t>    b) di aver  vigilato  sul  funzionamento  e  sull'osservanza  del piano.</a:t>
            </a:r>
            <a:r>
              <a:rPr lang="it-IT" sz="1600" dirty="0" smtClean="0">
                <a:solidFill>
                  <a:srgbClr val="003366"/>
                </a:solidFill>
                <a:latin typeface="Times New Roman" pitchFamily="18" charset="0"/>
                <a:cs typeface="Times New Roman" pitchFamily="18" charset="0"/>
              </a:rPr>
              <a:t/>
            </a:r>
            <a:br>
              <a:rPr lang="it-IT" sz="1600" dirty="0" smtClean="0">
                <a:solidFill>
                  <a:srgbClr val="003366"/>
                </a:solidFill>
                <a:latin typeface="Times New Roman" pitchFamily="18" charset="0"/>
                <a:cs typeface="Times New Roman" pitchFamily="18" charset="0"/>
              </a:rPr>
            </a:br>
            <a:r>
              <a:rPr lang="it-IT" sz="1600" dirty="0" smtClean="0">
                <a:solidFill>
                  <a:srgbClr val="003366"/>
                </a:solidFill>
                <a:latin typeface="Times New Roman" pitchFamily="18" charset="0"/>
                <a:cs typeface="Times New Roman" pitchFamily="18" charset="0"/>
              </a:rPr>
              <a:t> </a:t>
            </a:r>
          </a:p>
          <a:p>
            <a:r>
              <a:rPr lang="it-IT" sz="1400" u="sng" dirty="0" smtClean="0">
                <a:solidFill>
                  <a:srgbClr val="003366"/>
                </a:solidFill>
                <a:latin typeface="Times New Roman" pitchFamily="18" charset="0"/>
                <a:cs typeface="Times New Roman" pitchFamily="18" charset="0"/>
              </a:rPr>
              <a:t>Il comma 14 è sostituito dal seguente:</a:t>
            </a:r>
            <a:r>
              <a:rPr lang="it-IT" sz="1400" dirty="0" smtClean="0">
                <a:solidFill>
                  <a:srgbClr val="003366"/>
                </a:solidFill>
                <a:latin typeface="Times New Roman" pitchFamily="18" charset="0"/>
                <a:cs typeface="Times New Roman" pitchFamily="18" charset="0"/>
              </a:rPr>
              <a:t> “14. In caso di ripetute violazioni delle misure di prevenzione previste dal Piano, il responsabile individuato ai sensi del comma 7 del presente articolo risponde ai sensi dell'articolo 21 del decreto legislativo 30 marzo 2001, n. 165, e successive modificazioni, nonché, per omesso controllo, </a:t>
            </a:r>
            <a:r>
              <a:rPr lang="it-IT" sz="1400" u="sng" dirty="0" smtClean="0">
                <a:solidFill>
                  <a:srgbClr val="FF0000"/>
                </a:solidFill>
                <a:latin typeface="Times New Roman" pitchFamily="18" charset="0"/>
                <a:cs typeface="Times New Roman" pitchFamily="18" charset="0"/>
              </a:rPr>
              <a:t>sul piano disciplinare</a:t>
            </a:r>
            <a:r>
              <a:rPr lang="it-IT" sz="1400" dirty="0" smtClean="0">
                <a:solidFill>
                  <a:srgbClr val="003366"/>
                </a:solidFill>
                <a:latin typeface="Times New Roman" pitchFamily="18" charset="0"/>
                <a:cs typeface="Times New Roman" pitchFamily="18" charset="0"/>
              </a:rPr>
              <a:t>, salvo che provi di avere comunicato agli uffici le misure da adottare e le relative modalità e di avere vigilato sull'osservanza del Piano. </a:t>
            </a:r>
            <a:r>
              <a:rPr lang="it-IT" sz="1400" u="sng" dirty="0" smtClean="0">
                <a:solidFill>
                  <a:srgbClr val="FF0000"/>
                </a:solidFill>
                <a:latin typeface="Times New Roman" pitchFamily="18" charset="0"/>
                <a:cs typeface="Times New Roman" pitchFamily="18" charset="0"/>
              </a:rPr>
              <a:t>La violazione, da parte dei dipendenti dell'amministrazione, delle misure di prevenzione previste dal Piano costituisce illecito disciplinare.</a:t>
            </a:r>
            <a:r>
              <a:rPr lang="it-IT" sz="1400" dirty="0" smtClean="0">
                <a:solidFill>
                  <a:srgbClr val="003366"/>
                </a:solidFill>
                <a:latin typeface="Times New Roman" pitchFamily="18" charset="0"/>
                <a:cs typeface="Times New Roman" pitchFamily="18" charset="0"/>
              </a:rPr>
              <a:t> Entro il 15 dicembre di ogni anno, il dirigente individuato ai sensi del comma 7 del presente articolo trasmette all'organismo indipendente di valutazione e all'organo di indirizzo dell'amministrazione una relazione recante i risultati dell'attività svolta e la pubblica nel sito web dell'amministrazione. Nei casi in cui l'organo di indirizzo lo richieda o qualora il dirigente responsabile lo ritenga opportuno, quest'ultimo riferisce sull'attività.”.</a:t>
            </a:r>
          </a:p>
          <a:p>
            <a:endParaRPr lang="it-IT" sz="1400" dirty="0" smtClean="0">
              <a:solidFill>
                <a:srgbClr val="003366"/>
              </a:solidFill>
              <a:latin typeface="Times New Roman" pitchFamily="18" charset="0"/>
              <a:cs typeface="Times New Roman" pitchFamily="18" charset="0"/>
            </a:endParaRPr>
          </a:p>
          <a:p>
            <a:pPr lvl="0">
              <a:buFont typeface="Arial" pitchFamily="34" charset="0"/>
              <a:buChar char="•"/>
            </a:pPr>
            <a:endParaRPr lang="it-IT" sz="1400" dirty="0" smtClean="0">
              <a:solidFill>
                <a:srgbClr val="003366"/>
              </a:solidFill>
              <a:latin typeface="Times New Roman" pitchFamily="18" charset="0"/>
              <a:cs typeface="Times New Roman" pitchFamily="18" charset="0"/>
            </a:endParaRPr>
          </a:p>
          <a:p>
            <a:endParaRPr lang="it-IT" sz="1400" dirty="0">
              <a:solidFill>
                <a:srgbClr val="003366"/>
              </a:solidFill>
              <a:latin typeface="Times New Roman" pitchFamily="18" charset="0"/>
              <a:cs typeface="Times New Roman" pitchFamily="18" charset="0"/>
            </a:endParaRPr>
          </a:p>
        </p:txBody>
      </p:sp>
      <p:sp>
        <p:nvSpPr>
          <p:cNvPr id="13" name="CasellaDiTesto 12"/>
          <p:cNvSpPr txBox="1"/>
          <p:nvPr/>
        </p:nvSpPr>
        <p:spPr>
          <a:xfrm>
            <a:off x="1257300" y="1247775"/>
            <a:ext cx="7639050" cy="584775"/>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SANZIONI </a:t>
            </a:r>
          </a:p>
          <a:p>
            <a:r>
              <a:rPr lang="it-IT" sz="1600" dirty="0" smtClean="0">
                <a:solidFill>
                  <a:srgbClr val="FF0000"/>
                </a:solidFill>
                <a:latin typeface="Times New Roman" pitchFamily="18" charset="0"/>
                <a:cs typeface="Times New Roman" pitchFamily="18" charset="0"/>
              </a:rPr>
              <a:t>LEGGE 6 novembre 2012, n. 190</a:t>
            </a:r>
            <a:endParaRPr lang="it-IT" sz="1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6" y="2295526"/>
            <a:ext cx="8115300" cy="1815882"/>
          </a:xfrm>
          <a:prstGeom prst="rect">
            <a:avLst/>
          </a:prstGeom>
          <a:noFill/>
        </p:spPr>
        <p:txBody>
          <a:bodyPr wrap="square" rtlCol="0">
            <a:spAutoFit/>
          </a:bodyPr>
          <a:lstStyle/>
          <a:p>
            <a:r>
              <a:rPr lang="it-IT" sz="1600" dirty="0" smtClean="0">
                <a:solidFill>
                  <a:srgbClr val="003366"/>
                </a:solidFill>
                <a:latin typeface="Times New Roman" pitchFamily="18" charset="0"/>
                <a:cs typeface="Times New Roman" pitchFamily="18" charset="0"/>
              </a:rPr>
              <a:t>5. In aggiunta ai compiti di cui al comma 2, l'Autorità  Nazionale Anticorruzione:</a:t>
            </a:r>
          </a:p>
          <a:p>
            <a:r>
              <a:rPr lang="it-IT" sz="1600" dirty="0" smtClean="0">
                <a:solidFill>
                  <a:srgbClr val="003366"/>
                </a:solidFill>
                <a:latin typeface="Times New Roman" pitchFamily="18" charset="0"/>
                <a:cs typeface="Times New Roman" pitchFamily="18" charset="0"/>
              </a:rPr>
              <a:t> </a:t>
            </a:r>
          </a:p>
          <a:p>
            <a:r>
              <a:rPr lang="it-IT" sz="1600" dirty="0" smtClean="0">
                <a:solidFill>
                  <a:srgbClr val="003366"/>
                </a:solidFill>
                <a:latin typeface="Times New Roman" pitchFamily="18" charset="0"/>
                <a:cs typeface="Times New Roman" pitchFamily="18" charset="0"/>
              </a:rPr>
              <a:t>b) salvo che il fatto costituisca reato,  applica,  nel  rispetto delle norme previste dalla  legge  24  novembre  1981,  n.  689,  una sanzione amministrativa </a:t>
            </a:r>
            <a:r>
              <a:rPr lang="it-IT" sz="1600" dirty="0" smtClean="0">
                <a:solidFill>
                  <a:srgbClr val="FF0000"/>
                </a:solidFill>
                <a:latin typeface="Times New Roman" pitchFamily="18" charset="0"/>
                <a:cs typeface="Times New Roman" pitchFamily="18" charset="0"/>
              </a:rPr>
              <a:t>non inferiore nel minimo a euro 1.000  e  non superiore nel massimo a euro 10.000,</a:t>
            </a:r>
            <a:r>
              <a:rPr lang="it-IT" sz="1600" dirty="0" smtClean="0">
                <a:solidFill>
                  <a:srgbClr val="003366"/>
                </a:solidFill>
                <a:latin typeface="Times New Roman" pitchFamily="18" charset="0"/>
                <a:cs typeface="Times New Roman" pitchFamily="18" charset="0"/>
              </a:rPr>
              <a:t> nel  caso  in  cui  il  soggetto obbligato ometta l'adozione dei piani triennali di prevenzione  della corruzione, dei programmi triennali di trasparenza o  dei  codici  di comportamento.</a:t>
            </a:r>
            <a:endParaRPr lang="it-IT" sz="1400" dirty="0">
              <a:solidFill>
                <a:srgbClr val="003366"/>
              </a:solidFill>
              <a:latin typeface="Times New Roman" pitchFamily="18" charset="0"/>
              <a:cs typeface="Times New Roman" pitchFamily="18" charset="0"/>
            </a:endParaRPr>
          </a:p>
        </p:txBody>
      </p:sp>
      <p:sp>
        <p:nvSpPr>
          <p:cNvPr id="13" name="CasellaDiTesto 12"/>
          <p:cNvSpPr txBox="1"/>
          <p:nvPr/>
        </p:nvSpPr>
        <p:spPr>
          <a:xfrm>
            <a:off x="1257300" y="1247775"/>
            <a:ext cx="7639050" cy="830997"/>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DECRETO-LEGGE 24 giugno 2014, n. 90</a:t>
            </a:r>
          </a:p>
          <a:p>
            <a:r>
              <a:rPr lang="it-IT" sz="1600" dirty="0" smtClean="0">
                <a:solidFill>
                  <a:srgbClr val="FF0000"/>
                </a:solidFill>
                <a:latin typeface="Times New Roman" pitchFamily="18" charset="0"/>
                <a:cs typeface="Times New Roman" pitchFamily="18" charset="0"/>
              </a:rPr>
              <a:t>Misure urgenti per la semplificazione e la trasparenza amministrativa e per l'efficienza degli uffici giudiziari.</a:t>
            </a:r>
            <a:endParaRPr lang="it-IT" sz="1600" dirty="0">
              <a:solidFill>
                <a:srgbClr val="FF0000"/>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4" cstate="print"/>
          <a:srcRect/>
          <a:stretch>
            <a:fillRect/>
          </a:stretch>
        </p:blipFill>
        <p:spPr bwMode="auto">
          <a:xfrm>
            <a:off x="1976438" y="4591050"/>
            <a:ext cx="5586327" cy="12191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pic>
        <p:nvPicPr>
          <p:cNvPr id="29698" name="Picture 2"/>
          <p:cNvPicPr>
            <a:picLocks noChangeAspect="1" noChangeArrowheads="1"/>
          </p:cNvPicPr>
          <p:nvPr/>
        </p:nvPicPr>
        <p:blipFill>
          <a:blip r:embed="rId4" cstate="print"/>
          <a:srcRect/>
          <a:stretch>
            <a:fillRect/>
          </a:stretch>
        </p:blipFill>
        <p:spPr bwMode="auto">
          <a:xfrm>
            <a:off x="6329363" y="981074"/>
            <a:ext cx="2400377" cy="523875"/>
          </a:xfrm>
          <a:prstGeom prst="rect">
            <a:avLst/>
          </a:prstGeom>
          <a:noFill/>
          <a:ln w="9525">
            <a:noFill/>
            <a:miter lim="800000"/>
            <a:headEnd/>
            <a:tailEnd/>
          </a:ln>
        </p:spPr>
      </p:pic>
      <p:sp>
        <p:nvSpPr>
          <p:cNvPr id="12" name="CasellaDiTesto 11"/>
          <p:cNvSpPr txBox="1"/>
          <p:nvPr/>
        </p:nvSpPr>
        <p:spPr>
          <a:xfrm>
            <a:off x="819150" y="2066925"/>
            <a:ext cx="8067675" cy="4247317"/>
          </a:xfrm>
          <a:prstGeom prst="rect">
            <a:avLst/>
          </a:prstGeom>
          <a:noFill/>
        </p:spPr>
        <p:txBody>
          <a:bodyPr wrap="square" rtlCol="0">
            <a:spAutoFit/>
          </a:bodyPr>
          <a:lstStyle/>
          <a:p>
            <a:pPr algn="ctr"/>
            <a:r>
              <a:rPr lang="it-IT" sz="1600" dirty="0" smtClean="0">
                <a:solidFill>
                  <a:schemeClr val="tx1">
                    <a:lumMod val="50000"/>
                  </a:schemeClr>
                </a:solidFill>
              </a:rPr>
              <a:t> </a:t>
            </a:r>
            <a:r>
              <a:rPr lang="it-IT" sz="1600" dirty="0" smtClean="0">
                <a:solidFill>
                  <a:schemeClr val="tx1">
                    <a:lumMod val="50000"/>
                  </a:schemeClr>
                </a:solidFill>
                <a:latin typeface="Times New Roman" pitchFamily="18" charset="0"/>
                <a:cs typeface="Times New Roman" pitchFamily="18" charset="0"/>
              </a:rPr>
              <a:t>DELIBERA</a:t>
            </a:r>
          </a:p>
          <a:p>
            <a:pPr algn="just"/>
            <a:r>
              <a:rPr lang="it-IT" sz="1600" dirty="0" smtClean="0">
                <a:solidFill>
                  <a:schemeClr val="tx1">
                    <a:lumMod val="50000"/>
                  </a:schemeClr>
                </a:solidFill>
                <a:latin typeface="Times New Roman" pitchFamily="18" charset="0"/>
                <a:cs typeface="Times New Roman" pitchFamily="18" charset="0"/>
              </a:rPr>
              <a:t>di ritenere applicabile le disposizioni di prevenzione della corruzione di cui alla l. n. 190/2012 e decreti delegati agli ordini e ai collegi professionali.</a:t>
            </a:r>
          </a:p>
          <a:p>
            <a:pPr algn="just"/>
            <a:r>
              <a:rPr lang="it-IT" sz="1600" dirty="0" smtClean="0">
                <a:solidFill>
                  <a:schemeClr val="tx1">
                    <a:lumMod val="50000"/>
                  </a:schemeClr>
                </a:solidFill>
                <a:latin typeface="Times New Roman" pitchFamily="18" charset="0"/>
                <a:cs typeface="Times New Roman" pitchFamily="18" charset="0"/>
              </a:rPr>
              <a:t>I suddetti enti, pertanto, dovranno predisporre il Piano triennale di prevenzione della corruzione, il Piano triennale della trasparenza e il Codice di comportamento del dipendente pubblico, nominare il Responsabile della prevenzione della corruzione, adempiere agli obblighi in materia di trasparenza di cui al d.lgs. n. 33/2013 e, infine, attenersi ai divieti in tema di </a:t>
            </a:r>
            <a:r>
              <a:rPr lang="it-IT" sz="1600" dirty="0" err="1" smtClean="0">
                <a:solidFill>
                  <a:schemeClr val="tx1">
                    <a:lumMod val="50000"/>
                  </a:schemeClr>
                </a:solidFill>
                <a:latin typeface="Times New Roman" pitchFamily="18" charset="0"/>
                <a:cs typeface="Times New Roman" pitchFamily="18" charset="0"/>
              </a:rPr>
              <a:t>inconferibilità</a:t>
            </a:r>
            <a:r>
              <a:rPr lang="it-IT" sz="1600" dirty="0" smtClean="0">
                <a:solidFill>
                  <a:schemeClr val="tx1">
                    <a:lumMod val="50000"/>
                  </a:schemeClr>
                </a:solidFill>
                <a:latin typeface="Times New Roman" pitchFamily="18" charset="0"/>
                <a:cs typeface="Times New Roman" pitchFamily="18" charset="0"/>
              </a:rPr>
              <a:t> e incompatibilità degli incarichi di cui al d.lgs. n. 39/2013.</a:t>
            </a:r>
          </a:p>
          <a:p>
            <a:pPr algn="just"/>
            <a:r>
              <a:rPr lang="it-IT" sz="1600" dirty="0" smtClean="0">
                <a:solidFill>
                  <a:schemeClr val="tx1">
                    <a:lumMod val="50000"/>
                  </a:schemeClr>
                </a:solidFill>
                <a:latin typeface="Times New Roman" pitchFamily="18" charset="0"/>
                <a:cs typeface="Times New Roman" pitchFamily="18" charset="0"/>
              </a:rPr>
              <a:t>La presente delibera diventa efficace alla data della sua pubblicazione nel sito dell’Autorità Nazionale Anticorruzione. Gli ordini e i collegi professionali sono tenuti, ove non vi abbiano già provveduto, a dare ad essa immediata attuazione.</a:t>
            </a:r>
          </a:p>
          <a:p>
            <a:pPr algn="just"/>
            <a:r>
              <a:rPr lang="it-IT" sz="1600" dirty="0" smtClean="0">
                <a:solidFill>
                  <a:schemeClr val="tx1">
                    <a:lumMod val="50000"/>
                  </a:schemeClr>
                </a:solidFill>
                <a:latin typeface="Times New Roman" pitchFamily="18" charset="0"/>
                <a:cs typeface="Times New Roman" pitchFamily="18" charset="0"/>
              </a:rPr>
              <a:t>L’Autorità eserciterà, a far data dai 30 giorni successivi alla pubblicazione della delibera, i propri poteri di vigilanza sul rispetto dell’obbligo di adozione del Piano triennale della prevenzione della corruzione, del programma triennale della trasparenza o dei codici di comportamento e della nomina di un Responsabile della prevenzione della corruzione dell’ente.</a:t>
            </a:r>
            <a:endParaRPr lang="it-IT" sz="1600" dirty="0">
              <a:solidFill>
                <a:schemeClr val="tx1">
                  <a:lumMod val="50000"/>
                </a:schemeClr>
              </a:solidFill>
              <a:latin typeface="Times New Roman" pitchFamily="18" charset="0"/>
              <a:cs typeface="Times New Roman" pitchFamily="18" charset="0"/>
            </a:endParaRPr>
          </a:p>
        </p:txBody>
      </p:sp>
      <p:sp>
        <p:nvSpPr>
          <p:cNvPr id="13" name="CasellaDiTesto 12"/>
          <p:cNvSpPr txBox="1"/>
          <p:nvPr/>
        </p:nvSpPr>
        <p:spPr>
          <a:xfrm>
            <a:off x="1257300" y="1247775"/>
            <a:ext cx="7886700" cy="830997"/>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Delibera n. 145 del 21 ottobre 2014</a:t>
            </a:r>
          </a:p>
          <a:p>
            <a:r>
              <a:rPr lang="it-IT" sz="1600" dirty="0" smtClean="0">
                <a:solidFill>
                  <a:srgbClr val="FF0000"/>
                </a:solidFill>
                <a:latin typeface="Times New Roman" pitchFamily="18" charset="0"/>
                <a:cs typeface="Times New Roman" pitchFamily="18" charset="0"/>
              </a:rPr>
              <a:t>Parere dell’Autorità sull’applicazione della l. n. 190/2012 e dei decreti delegati agli ordini e ai collegi professionali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6" y="1695451"/>
            <a:ext cx="8115300" cy="4031873"/>
          </a:xfrm>
          <a:prstGeom prst="rect">
            <a:avLst/>
          </a:prstGeom>
          <a:noFill/>
        </p:spPr>
        <p:txBody>
          <a:bodyPr wrap="square" rtlCol="0">
            <a:spAutoFit/>
          </a:bodyPr>
          <a:lstStyle/>
          <a:p>
            <a:r>
              <a:rPr lang="it-IT" sz="1600" i="1" dirty="0" smtClean="0">
                <a:solidFill>
                  <a:srgbClr val="003366"/>
                </a:solidFill>
                <a:latin typeface="Times New Roman" pitchFamily="18" charset="0"/>
                <a:cs typeface="Times New Roman" pitchFamily="18" charset="0"/>
              </a:rPr>
              <a:t>    </a:t>
            </a:r>
            <a:r>
              <a:rPr lang="it-IT" sz="1600" dirty="0" smtClean="0">
                <a:solidFill>
                  <a:srgbClr val="003366"/>
                </a:solidFill>
                <a:latin typeface="Times New Roman" pitchFamily="18" charset="0"/>
                <a:cs typeface="Times New Roman" pitchFamily="18" charset="0"/>
              </a:rPr>
              <a:t>Art. 46 </a:t>
            </a:r>
            <a:r>
              <a:rPr lang="it-IT" sz="1600" u="sng" strike="sngStrike" dirty="0" smtClean="0">
                <a:solidFill>
                  <a:srgbClr val="FF0000"/>
                </a:solidFill>
                <a:latin typeface="Times New Roman" pitchFamily="18" charset="0"/>
                <a:cs typeface="Times New Roman" pitchFamily="18" charset="0"/>
              </a:rPr>
              <a:t>Violazione degli obblighi di trasparenza - Sanzioni</a:t>
            </a:r>
          </a:p>
          <a:p>
            <a:r>
              <a:rPr lang="it-IT" sz="1600" dirty="0" smtClean="0">
                <a:solidFill>
                  <a:srgbClr val="003366"/>
                </a:solidFill>
                <a:latin typeface="Times New Roman" pitchFamily="18" charset="0"/>
                <a:cs typeface="Times New Roman" pitchFamily="18" charset="0"/>
              </a:rPr>
              <a:t> </a:t>
            </a:r>
          </a:p>
          <a:p>
            <a:pPr algn="just"/>
            <a:r>
              <a:rPr lang="it-IT" sz="1600" dirty="0" smtClean="0">
                <a:solidFill>
                  <a:srgbClr val="003366"/>
                </a:solidFill>
                <a:latin typeface="Times New Roman" pitchFamily="18" charset="0"/>
                <a:cs typeface="Times New Roman" pitchFamily="18" charset="0"/>
              </a:rPr>
              <a:t>  </a:t>
            </a:r>
            <a:r>
              <a:rPr lang="it-IT" sz="1600" i="1" dirty="0" smtClean="0">
                <a:solidFill>
                  <a:srgbClr val="003366"/>
                </a:solidFill>
                <a:latin typeface="Times New Roman" pitchFamily="18" charset="0"/>
                <a:cs typeface="Times New Roman" pitchFamily="18" charset="0"/>
              </a:rPr>
              <a:t>1. L'inadempimento degli obblighi di pubblicazione  previsti  dalla normativa  vigente  </a:t>
            </a:r>
            <a:r>
              <a:rPr lang="it-IT" sz="1600" i="1" strike="sngStrike" dirty="0" smtClean="0">
                <a:solidFill>
                  <a:srgbClr val="FF0000"/>
                </a:solidFill>
                <a:latin typeface="Times New Roman" pitchFamily="18" charset="0"/>
                <a:cs typeface="Times New Roman" pitchFamily="18" charset="0"/>
              </a:rPr>
              <a:t>o  la  mancata  predisposizione   del   Programma triennale per la trasparenza e l'</a:t>
            </a:r>
            <a:r>
              <a:rPr lang="it-IT" sz="1600" i="1" strike="sngStrike" dirty="0" err="1" smtClean="0">
                <a:solidFill>
                  <a:srgbClr val="FF0000"/>
                </a:solidFill>
                <a:latin typeface="Times New Roman" pitchFamily="18" charset="0"/>
                <a:cs typeface="Times New Roman" pitchFamily="18" charset="0"/>
              </a:rPr>
              <a:t>integrita</a:t>
            </a:r>
            <a:r>
              <a:rPr lang="it-IT" sz="1600" i="1" dirty="0" smtClean="0">
                <a:solidFill>
                  <a:srgbClr val="003366"/>
                </a:solidFill>
                <a:latin typeface="Times New Roman" pitchFamily="18" charset="0"/>
                <a:cs typeface="Times New Roman" pitchFamily="18" charset="0"/>
              </a:rPr>
              <a:t>' costituiscono elemento di valutazione della </a:t>
            </a:r>
            <a:r>
              <a:rPr lang="it-IT" sz="1600" i="1" dirty="0" err="1" smtClean="0">
                <a:solidFill>
                  <a:srgbClr val="003366"/>
                </a:solidFill>
                <a:latin typeface="Times New Roman" pitchFamily="18" charset="0"/>
                <a:cs typeface="Times New Roman" pitchFamily="18" charset="0"/>
              </a:rPr>
              <a:t>responsabilita'</a:t>
            </a:r>
            <a:r>
              <a:rPr lang="it-IT" sz="1600" i="1" dirty="0" smtClean="0">
                <a:solidFill>
                  <a:srgbClr val="003366"/>
                </a:solidFill>
                <a:latin typeface="Times New Roman" pitchFamily="18" charset="0"/>
                <a:cs typeface="Times New Roman" pitchFamily="18" charset="0"/>
              </a:rPr>
              <a:t> dirigenziale,  eventuale  causa  di </a:t>
            </a:r>
            <a:r>
              <a:rPr lang="it-IT" sz="1600" i="1" dirty="0" err="1" smtClean="0">
                <a:solidFill>
                  <a:srgbClr val="003366"/>
                </a:solidFill>
                <a:latin typeface="Times New Roman" pitchFamily="18" charset="0"/>
                <a:cs typeface="Times New Roman" pitchFamily="18" charset="0"/>
              </a:rPr>
              <a:t>responsabilita'</a:t>
            </a:r>
            <a:r>
              <a:rPr lang="it-IT" sz="1600" i="1" dirty="0" smtClean="0">
                <a:solidFill>
                  <a:srgbClr val="003366"/>
                </a:solidFill>
                <a:latin typeface="Times New Roman" pitchFamily="18" charset="0"/>
                <a:cs typeface="Times New Roman" pitchFamily="18" charset="0"/>
              </a:rPr>
              <a:t> per danno all'immagine  dell'amministrazione  e  sono comunque valutati ai fini della corresponsione della retribuzione  di risultato e del trattamento  accessorio  collegato  alla  performance individuale dei responsabili.</a:t>
            </a:r>
          </a:p>
          <a:p>
            <a:pPr algn="just"/>
            <a:r>
              <a:rPr lang="it-IT" sz="1600" i="1" dirty="0" smtClean="0">
                <a:solidFill>
                  <a:srgbClr val="003366"/>
                </a:solidFill>
                <a:latin typeface="Times New Roman" pitchFamily="18" charset="0"/>
                <a:cs typeface="Times New Roman" pitchFamily="18" charset="0"/>
              </a:rPr>
              <a:t>  2. Il responsabile non risponde dell'inadempimento  degli  obblighi di cui al comma 1 se prova che tale inadempimento e' dipeso da  causa a lui non imputabile.</a:t>
            </a:r>
          </a:p>
          <a:p>
            <a:r>
              <a:rPr lang="it-IT" sz="1600" dirty="0" smtClean="0">
                <a:solidFill>
                  <a:srgbClr val="003366"/>
                </a:solidFill>
                <a:latin typeface="Times New Roman" pitchFamily="18" charset="0"/>
                <a:cs typeface="Times New Roman" pitchFamily="18" charset="0"/>
              </a:rPr>
              <a:t> </a:t>
            </a:r>
          </a:p>
          <a:p>
            <a:r>
              <a:rPr lang="it-IT" sz="1600" u="sng" dirty="0" smtClean="0">
                <a:solidFill>
                  <a:srgbClr val="003366"/>
                </a:solidFill>
                <a:latin typeface="Times New Roman" pitchFamily="18" charset="0"/>
                <a:cs typeface="Times New Roman" pitchFamily="18" charset="0"/>
              </a:rPr>
              <a:t>a) </a:t>
            </a:r>
            <a:r>
              <a:rPr lang="it-IT" sz="1600" dirty="0" smtClean="0">
                <a:solidFill>
                  <a:srgbClr val="FF0000"/>
                </a:solidFill>
                <a:latin typeface="Times New Roman" pitchFamily="18" charset="0"/>
                <a:cs typeface="Times New Roman" pitchFamily="18" charset="0"/>
              </a:rPr>
              <a:t>la rubrica è sostituita dalla seguente: “</a:t>
            </a:r>
            <a:r>
              <a:rPr lang="it-IT" sz="1600" i="1" dirty="0" smtClean="0">
                <a:solidFill>
                  <a:srgbClr val="FF0000"/>
                </a:solidFill>
                <a:latin typeface="Times New Roman" pitchFamily="18" charset="0"/>
                <a:cs typeface="Times New Roman" pitchFamily="18" charset="0"/>
              </a:rPr>
              <a:t>Responsabilità derivante dalla violazione delle disposizioni in materia di obblighi di pubblicazione e di accesso civico</a:t>
            </a:r>
            <a:r>
              <a:rPr lang="it-IT" sz="1600" dirty="0" smtClean="0">
                <a:solidFill>
                  <a:srgbClr val="FF0000"/>
                </a:solidFill>
                <a:latin typeface="Times New Roman" pitchFamily="18" charset="0"/>
                <a:cs typeface="Times New Roman" pitchFamily="18" charset="0"/>
              </a:rPr>
              <a:t>”;</a:t>
            </a:r>
          </a:p>
          <a:p>
            <a:r>
              <a:rPr lang="it-IT" sz="1600" u="sng" dirty="0" smtClean="0">
                <a:solidFill>
                  <a:srgbClr val="003366"/>
                </a:solidFill>
                <a:latin typeface="Times New Roman" pitchFamily="18" charset="0"/>
                <a:cs typeface="Times New Roman" pitchFamily="18" charset="0"/>
              </a:rPr>
              <a:t>b) al comma 1, le parole “</a:t>
            </a:r>
            <a:r>
              <a:rPr lang="it-IT" sz="1600" dirty="0" smtClean="0">
                <a:solidFill>
                  <a:srgbClr val="003366"/>
                </a:solidFill>
                <a:latin typeface="Times New Roman" pitchFamily="18" charset="0"/>
                <a:cs typeface="Times New Roman" pitchFamily="18" charset="0"/>
              </a:rPr>
              <a:t>o la mancata predisposizione del Programma triennale per la trasparenza e l'integrità</a:t>
            </a:r>
            <a:r>
              <a:rPr lang="it-IT" sz="1600" u="sng" dirty="0" smtClean="0">
                <a:solidFill>
                  <a:srgbClr val="FF0000"/>
                </a:solidFill>
                <a:latin typeface="Times New Roman" pitchFamily="18" charset="0"/>
                <a:cs typeface="Times New Roman" pitchFamily="18" charset="0"/>
              </a:rPr>
              <a:t>” sono sostituite dalla seguente: “e il rifiuto, il differimento e la limitazione dell’accesso civico, al di fuori delle ipotesi previste dall’articolo 5-</a:t>
            </a:r>
            <a:r>
              <a:rPr lang="it-IT" sz="1600" i="1" u="sng" dirty="0" smtClean="0">
                <a:solidFill>
                  <a:srgbClr val="FF0000"/>
                </a:solidFill>
                <a:latin typeface="Times New Roman" pitchFamily="18" charset="0"/>
                <a:cs typeface="Times New Roman" pitchFamily="18" charset="0"/>
              </a:rPr>
              <a:t>bis</a:t>
            </a:r>
            <a:r>
              <a:rPr lang="it-IT" sz="1600" u="sng" dirty="0" smtClean="0">
                <a:solidFill>
                  <a:srgbClr val="FF0000"/>
                </a:solidFill>
                <a:latin typeface="Times New Roman" pitchFamily="18" charset="0"/>
                <a:cs typeface="Times New Roman" pitchFamily="18" charset="0"/>
              </a:rPr>
              <a:t>,”.</a:t>
            </a:r>
            <a:endParaRPr lang="it-IT" sz="1600" u="sng" dirty="0">
              <a:solidFill>
                <a:srgbClr val="FF0000"/>
              </a:solidFill>
              <a:latin typeface="Times New Roman" pitchFamily="18" charset="0"/>
              <a:cs typeface="Times New Roman" pitchFamily="18" charset="0"/>
            </a:endParaRPr>
          </a:p>
        </p:txBody>
      </p:sp>
      <p:sp>
        <p:nvSpPr>
          <p:cNvPr id="13" name="CasellaDiTesto 12"/>
          <p:cNvSpPr txBox="1"/>
          <p:nvPr/>
        </p:nvSpPr>
        <p:spPr>
          <a:xfrm>
            <a:off x="1257300" y="1247775"/>
            <a:ext cx="7639050" cy="338554"/>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DECRETO LEGISLATIVO 14 marzo 2013, n. 33</a:t>
            </a:r>
            <a:endParaRPr lang="it-IT" sz="1600" dirty="0">
              <a:solidFill>
                <a:srgbClr val="FF0000"/>
              </a:solidFill>
              <a:latin typeface="Times New Roman" pitchFamily="18" charset="0"/>
              <a:cs typeface="Times New Roman" pitchFamily="18" charset="0"/>
            </a:endParaRPr>
          </a:p>
        </p:txBody>
      </p:sp>
      <p:pic>
        <p:nvPicPr>
          <p:cNvPr id="14" name="Picture 2"/>
          <p:cNvPicPr>
            <a:picLocks noChangeAspect="1" noChangeArrowheads="1"/>
          </p:cNvPicPr>
          <p:nvPr/>
        </p:nvPicPr>
        <p:blipFill>
          <a:blip r:embed="rId4" cstate="print"/>
          <a:srcRect/>
          <a:stretch>
            <a:fillRect/>
          </a:stretch>
        </p:blipFill>
        <p:spPr bwMode="auto">
          <a:xfrm>
            <a:off x="6457950" y="1079021"/>
            <a:ext cx="2352675" cy="8736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6" y="1695451"/>
            <a:ext cx="8115300" cy="4062651"/>
          </a:xfrm>
          <a:prstGeom prst="rect">
            <a:avLst/>
          </a:prstGeom>
          <a:noFill/>
        </p:spPr>
        <p:txBody>
          <a:bodyPr wrap="square" rtlCol="0">
            <a:spAutoFit/>
          </a:bodyPr>
          <a:lstStyle/>
          <a:p>
            <a:r>
              <a:rPr lang="it-IT" sz="1200" dirty="0" smtClean="0">
                <a:solidFill>
                  <a:srgbClr val="003366"/>
                </a:solidFill>
                <a:latin typeface="Times New Roman" pitchFamily="18" charset="0"/>
                <a:cs typeface="Times New Roman" pitchFamily="18" charset="0"/>
              </a:rPr>
              <a:t>       Art. 47  </a:t>
            </a:r>
            <a:r>
              <a:rPr lang="it-IT" sz="1200" u="sng" strike="sngStrike" dirty="0" smtClean="0">
                <a:solidFill>
                  <a:srgbClr val="FF0000"/>
                </a:solidFill>
                <a:latin typeface="Times New Roman" pitchFamily="18" charset="0"/>
                <a:cs typeface="Times New Roman" pitchFamily="18" charset="0"/>
              </a:rPr>
              <a:t>Sanzioni per casi specifici</a:t>
            </a:r>
          </a:p>
          <a:p>
            <a:r>
              <a:rPr lang="it-IT" sz="1200" dirty="0" smtClean="0">
                <a:solidFill>
                  <a:srgbClr val="003366"/>
                </a:solidFill>
                <a:latin typeface="Times New Roman" pitchFamily="18" charset="0"/>
                <a:cs typeface="Times New Roman" pitchFamily="18" charset="0"/>
              </a:rPr>
              <a:t> </a:t>
            </a:r>
          </a:p>
          <a:p>
            <a:pPr algn="just"/>
            <a:r>
              <a:rPr lang="it-IT" sz="1200" dirty="0" smtClean="0">
                <a:solidFill>
                  <a:srgbClr val="003366"/>
                </a:solidFill>
                <a:latin typeface="Times New Roman" pitchFamily="18" charset="0"/>
                <a:cs typeface="Times New Roman" pitchFamily="18" charset="0"/>
              </a:rPr>
              <a:t>  </a:t>
            </a:r>
            <a:r>
              <a:rPr lang="it-IT" sz="1400" i="1" dirty="0" smtClean="0">
                <a:solidFill>
                  <a:srgbClr val="003366"/>
                </a:solidFill>
                <a:latin typeface="Times New Roman" pitchFamily="18" charset="0"/>
                <a:cs typeface="Times New Roman" pitchFamily="18" charset="0"/>
              </a:rPr>
              <a:t>1. La mancata o incompleta comunicazione delle informazioni  e  dei dati di cui all'articolo 14, concernenti la  situazione  patrimoniale complessiva del titolare dell'incarico al momento dell'assunzione  in carica,  la  </a:t>
            </a:r>
            <a:r>
              <a:rPr lang="it-IT" sz="1400" i="1" dirty="0" err="1" smtClean="0">
                <a:solidFill>
                  <a:srgbClr val="003366"/>
                </a:solidFill>
                <a:latin typeface="Times New Roman" pitchFamily="18" charset="0"/>
                <a:cs typeface="Times New Roman" pitchFamily="18" charset="0"/>
              </a:rPr>
              <a:t>titolarita'</a:t>
            </a:r>
            <a:r>
              <a:rPr lang="it-IT" sz="1400" i="1" dirty="0" smtClean="0">
                <a:solidFill>
                  <a:srgbClr val="003366"/>
                </a:solidFill>
                <a:latin typeface="Times New Roman" pitchFamily="18" charset="0"/>
                <a:cs typeface="Times New Roman" pitchFamily="18" charset="0"/>
              </a:rPr>
              <a:t>  di  imprese,  le  partecipazioni  azionarie proprie, del coniuge e dei parenti entro il  secondo  grado,  </a:t>
            </a:r>
            <a:r>
              <a:rPr lang="it-IT" sz="1400" i="1" dirty="0" err="1" smtClean="0">
                <a:solidFill>
                  <a:srgbClr val="003366"/>
                </a:solidFill>
                <a:latin typeface="Times New Roman" pitchFamily="18" charset="0"/>
                <a:cs typeface="Times New Roman" pitchFamily="18" charset="0"/>
              </a:rPr>
              <a:t>nonche'</a:t>
            </a:r>
            <a:r>
              <a:rPr lang="it-IT" sz="1400" i="1" dirty="0" smtClean="0">
                <a:solidFill>
                  <a:srgbClr val="003366"/>
                </a:solidFill>
                <a:latin typeface="Times New Roman" pitchFamily="18" charset="0"/>
                <a:cs typeface="Times New Roman" pitchFamily="18" charset="0"/>
              </a:rPr>
              <a:t> tutti i compensi cui da diritto l'assunzione della carica, da'  luogo a </a:t>
            </a:r>
            <a:r>
              <a:rPr lang="it-IT" sz="1400" i="1" u="sng" dirty="0" smtClean="0">
                <a:solidFill>
                  <a:srgbClr val="FF0000"/>
                </a:solidFill>
                <a:latin typeface="Times New Roman" pitchFamily="18" charset="0"/>
                <a:cs typeface="Times New Roman" pitchFamily="18" charset="0"/>
              </a:rPr>
              <a:t>una sanzione amministrativa pecuniaria  da  500  a  10.000  euro  a carico del responsabile della mancata  comunicazione  e  il  relativo provvedimento e' pubblicato sul sito internet dell'amministrazione  o organismo interessato</a:t>
            </a:r>
            <a:r>
              <a:rPr lang="it-IT" sz="1400" i="1" dirty="0" smtClean="0">
                <a:solidFill>
                  <a:srgbClr val="003366"/>
                </a:solidFill>
                <a:latin typeface="Times New Roman" pitchFamily="18" charset="0"/>
                <a:cs typeface="Times New Roman" pitchFamily="18" charset="0"/>
              </a:rPr>
              <a:t>.</a:t>
            </a:r>
          </a:p>
          <a:p>
            <a:pPr algn="just"/>
            <a:r>
              <a:rPr lang="it-IT" sz="1400" i="1" dirty="0" smtClean="0">
                <a:solidFill>
                  <a:srgbClr val="003366"/>
                </a:solidFill>
                <a:latin typeface="Times New Roman" pitchFamily="18" charset="0"/>
                <a:cs typeface="Times New Roman" pitchFamily="18" charset="0"/>
              </a:rPr>
              <a:t>  2.  Omissis</a:t>
            </a:r>
          </a:p>
          <a:p>
            <a:pPr algn="just"/>
            <a:r>
              <a:rPr lang="it-IT" sz="1400" i="1" dirty="0" smtClean="0">
                <a:solidFill>
                  <a:srgbClr val="003366"/>
                </a:solidFill>
                <a:latin typeface="Times New Roman" pitchFamily="18" charset="0"/>
                <a:cs typeface="Times New Roman" pitchFamily="18" charset="0"/>
              </a:rPr>
              <a:t>  3. </a:t>
            </a:r>
            <a:r>
              <a:rPr lang="it-IT" sz="1400" i="1" u="sng" strike="sngStrike" dirty="0" smtClean="0">
                <a:solidFill>
                  <a:srgbClr val="FF0000"/>
                </a:solidFill>
                <a:latin typeface="Times New Roman" pitchFamily="18" charset="0"/>
                <a:cs typeface="Times New Roman" pitchFamily="18" charset="0"/>
              </a:rPr>
              <a:t>Le sanzioni di cui ai commi 1 e 2 sono  irrogate  dall'</a:t>
            </a:r>
            <a:r>
              <a:rPr lang="it-IT" sz="1400" i="1" u="sng" strike="sngStrike" dirty="0" err="1" smtClean="0">
                <a:solidFill>
                  <a:srgbClr val="FF0000"/>
                </a:solidFill>
                <a:latin typeface="Times New Roman" pitchFamily="18" charset="0"/>
                <a:cs typeface="Times New Roman" pitchFamily="18" charset="0"/>
              </a:rPr>
              <a:t>autorita</a:t>
            </a:r>
            <a:r>
              <a:rPr lang="it-IT" sz="1400" i="1" u="sng" strike="sngStrike" dirty="0" smtClean="0">
                <a:solidFill>
                  <a:srgbClr val="FF0000"/>
                </a:solidFill>
                <a:latin typeface="Times New Roman" pitchFamily="18" charset="0"/>
                <a:cs typeface="Times New Roman" pitchFamily="18" charset="0"/>
              </a:rPr>
              <a:t>' amministrativa competente in base a quanto previsto  dalla  legge  24 novembre 1981, n. 689.</a:t>
            </a:r>
          </a:p>
          <a:p>
            <a:r>
              <a:rPr lang="it-IT" sz="1200" dirty="0" smtClean="0">
                <a:solidFill>
                  <a:srgbClr val="003366"/>
                </a:solidFill>
                <a:latin typeface="Times New Roman" pitchFamily="18" charset="0"/>
                <a:cs typeface="Times New Roman" pitchFamily="18" charset="0"/>
              </a:rPr>
              <a:t> </a:t>
            </a:r>
          </a:p>
          <a:p>
            <a:pPr algn="just"/>
            <a:r>
              <a:rPr lang="it-IT" sz="1200" u="sng" dirty="0" smtClean="0">
                <a:solidFill>
                  <a:srgbClr val="003366"/>
                </a:solidFill>
                <a:latin typeface="Times New Roman" pitchFamily="18" charset="0"/>
                <a:cs typeface="Times New Roman" pitchFamily="18" charset="0"/>
              </a:rPr>
              <a:t>a) </a:t>
            </a:r>
            <a:r>
              <a:rPr lang="it-IT" sz="1200" u="sng" dirty="0" smtClean="0">
                <a:solidFill>
                  <a:srgbClr val="FF0000"/>
                </a:solidFill>
                <a:latin typeface="Times New Roman" pitchFamily="18" charset="0"/>
                <a:cs typeface="Times New Roman" pitchFamily="18" charset="0"/>
              </a:rPr>
              <a:t>la rubrica è sostituita dalla seguente: “Sanzioni per la violazione degli obblighi di trasparenza per casi specifici”;</a:t>
            </a:r>
          </a:p>
          <a:p>
            <a:pPr algn="just"/>
            <a:r>
              <a:rPr lang="it-IT" sz="1200" u="sng" dirty="0" smtClean="0">
                <a:solidFill>
                  <a:srgbClr val="003366"/>
                </a:solidFill>
                <a:latin typeface="Times New Roman" pitchFamily="18" charset="0"/>
                <a:cs typeface="Times New Roman" pitchFamily="18" charset="0"/>
              </a:rPr>
              <a:t>b) dopo il comma 1 è inserito il seguente: “1-</a:t>
            </a:r>
            <a:r>
              <a:rPr lang="it-IT" sz="1200" i="1" u="sng" dirty="0" smtClean="0">
                <a:solidFill>
                  <a:srgbClr val="003366"/>
                </a:solidFill>
                <a:latin typeface="Times New Roman" pitchFamily="18" charset="0"/>
                <a:cs typeface="Times New Roman" pitchFamily="18" charset="0"/>
              </a:rPr>
              <a:t>bis</a:t>
            </a:r>
            <a:r>
              <a:rPr lang="it-IT" sz="1200" dirty="0" smtClean="0">
                <a:solidFill>
                  <a:srgbClr val="003366"/>
                </a:solidFill>
                <a:latin typeface="Times New Roman" pitchFamily="18" charset="0"/>
                <a:cs typeface="Times New Roman" pitchFamily="18" charset="0"/>
              </a:rPr>
              <a:t>. La sanzione di cui al comma 1 si applica anche nei confronti </a:t>
            </a:r>
            <a:r>
              <a:rPr lang="it-IT" sz="1200" u="sng" dirty="0" smtClean="0">
                <a:solidFill>
                  <a:srgbClr val="FF0000"/>
                </a:solidFill>
                <a:latin typeface="Times New Roman" pitchFamily="18" charset="0"/>
                <a:cs typeface="Times New Roman" pitchFamily="18" charset="0"/>
              </a:rPr>
              <a:t>del dirigente che non effettua la comunicazione ai sensi dell’articolo 14, comma 2-</a:t>
            </a:r>
            <a:r>
              <a:rPr lang="it-IT" sz="1200" i="1" u="sng" dirty="0" smtClean="0">
                <a:solidFill>
                  <a:srgbClr val="FF0000"/>
                </a:solidFill>
                <a:latin typeface="Times New Roman" pitchFamily="18" charset="0"/>
                <a:cs typeface="Times New Roman" pitchFamily="18" charset="0"/>
              </a:rPr>
              <a:t>bis</a:t>
            </a:r>
            <a:r>
              <a:rPr lang="it-IT" sz="1200" u="sng" dirty="0" smtClean="0">
                <a:solidFill>
                  <a:srgbClr val="FF0000"/>
                </a:solidFill>
                <a:latin typeface="Times New Roman" pitchFamily="18" charset="0"/>
                <a:cs typeface="Times New Roman" pitchFamily="18" charset="0"/>
              </a:rPr>
              <a:t>, relativa agli emolumenti complessivi percepiti a carico della finanza pubblica,</a:t>
            </a:r>
            <a:r>
              <a:rPr lang="it-IT" sz="1200" dirty="0" smtClean="0">
                <a:solidFill>
                  <a:srgbClr val="003366"/>
                </a:solidFill>
                <a:latin typeface="Times New Roman" pitchFamily="18" charset="0"/>
                <a:cs typeface="Times New Roman" pitchFamily="18" charset="0"/>
              </a:rPr>
              <a:t> nonché nei confronti del responsabile della mancata pubblicazione dei dati di cui al medesimo articolo. La stessa sanzione si applica nei confronti del responsabile della mancata pubblicazione dei dati di cui all’articolo 4-</a:t>
            </a:r>
            <a:r>
              <a:rPr lang="it-IT" sz="1200" i="1" dirty="0" smtClean="0">
                <a:solidFill>
                  <a:srgbClr val="003366"/>
                </a:solidFill>
                <a:latin typeface="Times New Roman" pitchFamily="18" charset="0"/>
                <a:cs typeface="Times New Roman" pitchFamily="18" charset="0"/>
              </a:rPr>
              <a:t>bis</a:t>
            </a:r>
            <a:r>
              <a:rPr lang="it-IT" sz="1200" dirty="0" smtClean="0">
                <a:solidFill>
                  <a:srgbClr val="003366"/>
                </a:solidFill>
                <a:latin typeface="Times New Roman" pitchFamily="18" charset="0"/>
                <a:cs typeface="Times New Roman" pitchFamily="18" charset="0"/>
              </a:rPr>
              <a:t>, comma 2 (pagamenti, tipologia di spesa sostenuta e ambito temporale di riferimento e ai beneficiari).”</a:t>
            </a:r>
          </a:p>
          <a:p>
            <a:pPr algn="just"/>
            <a:r>
              <a:rPr lang="it-IT" sz="1200" u="sng" dirty="0" smtClean="0">
                <a:solidFill>
                  <a:srgbClr val="003366"/>
                </a:solidFill>
                <a:latin typeface="Times New Roman" pitchFamily="18" charset="0"/>
                <a:cs typeface="Times New Roman" pitchFamily="18" charset="0"/>
              </a:rPr>
              <a:t>c) il comma 3 dell’articolo 47 è sostituito dal seguente:</a:t>
            </a:r>
            <a:r>
              <a:rPr lang="it-IT" sz="1200" dirty="0" smtClean="0">
                <a:solidFill>
                  <a:srgbClr val="003366"/>
                </a:solidFill>
                <a:latin typeface="Times New Roman" pitchFamily="18" charset="0"/>
                <a:cs typeface="Times New Roman" pitchFamily="18" charset="0"/>
              </a:rPr>
              <a:t> </a:t>
            </a:r>
            <a:r>
              <a:rPr lang="it-IT" sz="1200" u="sng" dirty="0" smtClean="0">
                <a:solidFill>
                  <a:srgbClr val="FF0000"/>
                </a:solidFill>
                <a:latin typeface="Times New Roman" pitchFamily="18" charset="0"/>
                <a:cs typeface="Times New Roman" pitchFamily="18" charset="0"/>
              </a:rPr>
              <a:t>“</a:t>
            </a:r>
            <a:r>
              <a:rPr lang="it-IT" sz="1200" u="sng" dirty="0" err="1" smtClean="0">
                <a:solidFill>
                  <a:srgbClr val="FF0000"/>
                </a:solidFill>
                <a:latin typeface="Times New Roman" pitchFamily="18" charset="0"/>
                <a:cs typeface="Times New Roman" pitchFamily="18" charset="0"/>
              </a:rPr>
              <a:t>3.Le</a:t>
            </a:r>
            <a:r>
              <a:rPr lang="it-IT" sz="1200" u="sng" dirty="0" smtClean="0">
                <a:solidFill>
                  <a:srgbClr val="FF0000"/>
                </a:solidFill>
                <a:latin typeface="Times New Roman" pitchFamily="18" charset="0"/>
                <a:cs typeface="Times New Roman" pitchFamily="18" charset="0"/>
              </a:rPr>
              <a:t> sanzioni di cui al comma 1 sono irrogate dall’Autorità nazionale anticorruzione”.</a:t>
            </a:r>
            <a:endParaRPr lang="it-IT" sz="1600" u="sng" dirty="0">
              <a:solidFill>
                <a:srgbClr val="FF0000"/>
              </a:solidFill>
              <a:latin typeface="Times New Roman" pitchFamily="18" charset="0"/>
              <a:cs typeface="Times New Roman" pitchFamily="18" charset="0"/>
            </a:endParaRPr>
          </a:p>
        </p:txBody>
      </p:sp>
      <p:sp>
        <p:nvSpPr>
          <p:cNvPr id="13" name="CasellaDiTesto 12"/>
          <p:cNvSpPr txBox="1"/>
          <p:nvPr/>
        </p:nvSpPr>
        <p:spPr>
          <a:xfrm>
            <a:off x="1257300" y="1247775"/>
            <a:ext cx="7639050" cy="338554"/>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DECRETO LEGISLATIVO 14 marzo 2013, n. 33</a:t>
            </a:r>
            <a:endParaRPr lang="it-IT" sz="1600" dirty="0">
              <a:solidFill>
                <a:srgbClr val="FF0000"/>
              </a:solidFill>
              <a:latin typeface="Times New Roman" pitchFamily="18" charset="0"/>
              <a:cs typeface="Times New Roman" pitchFamily="18" charset="0"/>
            </a:endParaRPr>
          </a:p>
        </p:txBody>
      </p:sp>
      <p:pic>
        <p:nvPicPr>
          <p:cNvPr id="14" name="Picture 2"/>
          <p:cNvPicPr>
            <a:picLocks noChangeAspect="1" noChangeArrowheads="1"/>
          </p:cNvPicPr>
          <p:nvPr/>
        </p:nvPicPr>
        <p:blipFill>
          <a:blip r:embed="rId4" cstate="print"/>
          <a:srcRect/>
          <a:stretch>
            <a:fillRect/>
          </a:stretch>
        </p:blipFill>
        <p:spPr bwMode="auto">
          <a:xfrm>
            <a:off x="6457950" y="1079021"/>
            <a:ext cx="2352675" cy="8736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3" name="CasellaDiTesto 12"/>
          <p:cNvSpPr txBox="1"/>
          <p:nvPr/>
        </p:nvSpPr>
        <p:spPr>
          <a:xfrm>
            <a:off x="1257300" y="1247775"/>
            <a:ext cx="7639050" cy="4031873"/>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All’articolo 14 del decreto legislativo n. 33 del 2013 sono apportate le seguenti modificazioni:</a:t>
            </a:r>
          </a:p>
          <a:p>
            <a:r>
              <a:rPr lang="it-IT" sz="1600" dirty="0" smtClean="0">
                <a:solidFill>
                  <a:srgbClr val="003366"/>
                </a:solidFill>
                <a:latin typeface="Times New Roman" pitchFamily="18" charset="0"/>
                <a:cs typeface="Times New Roman" pitchFamily="18" charset="0"/>
              </a:rPr>
              <a:t> </a:t>
            </a:r>
          </a:p>
          <a:p>
            <a:r>
              <a:rPr lang="it-IT" sz="1600" dirty="0" smtClean="0">
                <a:solidFill>
                  <a:srgbClr val="003366"/>
                </a:solidFill>
                <a:latin typeface="Times New Roman" pitchFamily="18" charset="0"/>
                <a:cs typeface="Times New Roman" pitchFamily="18" charset="0"/>
              </a:rPr>
              <a:t>a) la rubrica dell’articolo 14 è sostituita dalla seguente: </a:t>
            </a:r>
            <a:r>
              <a:rPr lang="it-IT" sz="1600" u="sng" dirty="0" smtClean="0">
                <a:solidFill>
                  <a:srgbClr val="FF0000"/>
                </a:solidFill>
                <a:latin typeface="Times New Roman" pitchFamily="18" charset="0"/>
                <a:cs typeface="Times New Roman" pitchFamily="18" charset="0"/>
              </a:rPr>
              <a:t>“</a:t>
            </a:r>
            <a:r>
              <a:rPr lang="it-IT" sz="1600" i="1" u="sng" dirty="0" smtClean="0">
                <a:solidFill>
                  <a:srgbClr val="FF0000"/>
                </a:solidFill>
                <a:latin typeface="Times New Roman" pitchFamily="18" charset="0"/>
                <a:cs typeface="Times New Roman" pitchFamily="18" charset="0"/>
              </a:rPr>
              <a:t>Obblighi di pubblicazione concernenti i titolari di incarichi politici e di incarichi dirigenziali”;</a:t>
            </a:r>
            <a:endParaRPr lang="it-IT" sz="1600" dirty="0" smtClean="0">
              <a:solidFill>
                <a:srgbClr val="FF0000"/>
              </a:solidFill>
              <a:latin typeface="Times New Roman" pitchFamily="18" charset="0"/>
              <a:cs typeface="Times New Roman" pitchFamily="18" charset="0"/>
            </a:endParaRPr>
          </a:p>
          <a:p>
            <a:r>
              <a:rPr lang="it-IT" sz="1600" dirty="0" smtClean="0">
                <a:solidFill>
                  <a:srgbClr val="003366"/>
                </a:solidFill>
                <a:latin typeface="Times New Roman" pitchFamily="18" charset="0"/>
                <a:cs typeface="Times New Roman" pitchFamily="18" charset="0"/>
              </a:rPr>
              <a:t>b) al comma 1, le parole “di carattere elettivo o comunque esercizio di poteri di indirizzo politico” sono sostituite dalle seguenti: “anche se non di carattere elettivo” e le parole </a:t>
            </a:r>
            <a:r>
              <a:rPr lang="it-IT" sz="1600" dirty="0" smtClean="0">
                <a:solidFill>
                  <a:srgbClr val="FF0000"/>
                </a:solidFill>
                <a:latin typeface="Times New Roman" pitchFamily="18" charset="0"/>
                <a:cs typeface="Times New Roman" pitchFamily="18" charset="0"/>
              </a:rPr>
              <a:t>“le pubbliche amministrazioni pubblicano con riferimento a tutti i propri componenti,” </a:t>
            </a:r>
            <a:r>
              <a:rPr lang="it-IT" sz="1600" u="sng" dirty="0" smtClean="0">
                <a:solidFill>
                  <a:srgbClr val="FF0000"/>
                </a:solidFill>
                <a:latin typeface="Times New Roman" pitchFamily="18" charset="0"/>
                <a:cs typeface="Times New Roman" pitchFamily="18" charset="0"/>
              </a:rPr>
              <a:t>sono sostituite</a:t>
            </a:r>
            <a:r>
              <a:rPr lang="it-IT" sz="1600" dirty="0" smtClean="0">
                <a:solidFill>
                  <a:srgbClr val="FF0000"/>
                </a:solidFill>
                <a:latin typeface="Times New Roman" pitchFamily="18" charset="0"/>
                <a:cs typeface="Times New Roman" pitchFamily="18" charset="0"/>
              </a:rPr>
              <a:t> dalle seguenti: </a:t>
            </a:r>
            <a:r>
              <a:rPr lang="it-IT" sz="1600" u="sng" dirty="0" smtClean="0">
                <a:solidFill>
                  <a:srgbClr val="FF0000"/>
                </a:solidFill>
                <a:latin typeface="Times New Roman" pitchFamily="18" charset="0"/>
                <a:cs typeface="Times New Roman" pitchFamily="18" charset="0"/>
              </a:rPr>
              <a:t>“lo Stato, le regioni e gli enti locali pubblicano”;</a:t>
            </a:r>
            <a:endParaRPr lang="it-IT" sz="1600" dirty="0" smtClean="0">
              <a:solidFill>
                <a:srgbClr val="FF0000"/>
              </a:solidFill>
              <a:latin typeface="Times New Roman" pitchFamily="18" charset="0"/>
              <a:cs typeface="Times New Roman" pitchFamily="18" charset="0"/>
            </a:endParaRPr>
          </a:p>
          <a:p>
            <a:r>
              <a:rPr lang="it-IT" sz="1600" dirty="0" smtClean="0">
                <a:solidFill>
                  <a:srgbClr val="003366"/>
                </a:solidFill>
                <a:latin typeface="Times New Roman" pitchFamily="18" charset="0"/>
                <a:cs typeface="Times New Roman" pitchFamily="18" charset="0"/>
              </a:rPr>
              <a:t>c) dopo il comma 1 sono inseriti i seguenti: “1-</a:t>
            </a:r>
            <a:r>
              <a:rPr lang="it-IT" sz="1600" i="1" dirty="0" smtClean="0">
                <a:solidFill>
                  <a:srgbClr val="003366"/>
                </a:solidFill>
                <a:latin typeface="Times New Roman" pitchFamily="18" charset="0"/>
                <a:cs typeface="Times New Roman" pitchFamily="18" charset="0"/>
              </a:rPr>
              <a:t>bis</a:t>
            </a:r>
            <a:r>
              <a:rPr lang="it-IT" sz="1600" dirty="0" smtClean="0">
                <a:solidFill>
                  <a:srgbClr val="003366"/>
                </a:solidFill>
                <a:latin typeface="Times New Roman" pitchFamily="18" charset="0"/>
                <a:cs typeface="Times New Roman" pitchFamily="18" charset="0"/>
              </a:rPr>
              <a:t>. Le pubbliche amministrazioni pubblicano i dati di cui al comma 1 </a:t>
            </a:r>
            <a:r>
              <a:rPr lang="it-IT" sz="1600" u="sng" dirty="0" smtClean="0">
                <a:solidFill>
                  <a:srgbClr val="FF0000"/>
                </a:solidFill>
                <a:latin typeface="Times New Roman" pitchFamily="18" charset="0"/>
                <a:cs typeface="Times New Roman" pitchFamily="18" charset="0"/>
              </a:rPr>
              <a:t>anche per i titolari di incarichi dirigenziali</a:t>
            </a:r>
            <a:r>
              <a:rPr lang="it-IT" sz="1600" dirty="0" smtClean="0">
                <a:solidFill>
                  <a:srgbClr val="003366"/>
                </a:solidFill>
                <a:latin typeface="Times New Roman" pitchFamily="18" charset="0"/>
                <a:cs typeface="Times New Roman" pitchFamily="18" charset="0"/>
              </a:rPr>
              <a:t>, a qualsiasi titolo conferiti, ivi inclusi quelli conferiti discrezionalmente dall’organo di indirizzo politico senza procedure pubbliche di selezione.</a:t>
            </a:r>
            <a:endParaRPr lang="it-IT" sz="1400" dirty="0" smtClean="0">
              <a:solidFill>
                <a:srgbClr val="003366"/>
              </a:solidFill>
              <a:latin typeface="Times New Roman" pitchFamily="18" charset="0"/>
              <a:cs typeface="Times New Roman" pitchFamily="18" charset="0"/>
            </a:endParaRPr>
          </a:p>
          <a:p>
            <a:pPr algn="just"/>
            <a:endParaRPr lang="it-IT" sz="1600" dirty="0" smtClean="0">
              <a:solidFill>
                <a:srgbClr val="003366"/>
              </a:solidFill>
              <a:latin typeface="Times New Roman" pitchFamily="18" charset="0"/>
              <a:cs typeface="Times New Roman" pitchFamily="18" charset="0"/>
            </a:endParaRPr>
          </a:p>
          <a:p>
            <a:pPr algn="just"/>
            <a:endParaRPr lang="it-IT" sz="1600" dirty="0">
              <a:solidFill>
                <a:srgbClr val="0033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3" name="CasellaDiTesto 12"/>
          <p:cNvSpPr txBox="1"/>
          <p:nvPr/>
        </p:nvSpPr>
        <p:spPr>
          <a:xfrm>
            <a:off x="1257300" y="1247775"/>
            <a:ext cx="7639050" cy="5262979"/>
          </a:xfrm>
          <a:prstGeom prst="rect">
            <a:avLst/>
          </a:prstGeom>
          <a:noFill/>
        </p:spPr>
        <p:txBody>
          <a:bodyPr wrap="square" rtlCol="0">
            <a:spAutoFit/>
          </a:bodyPr>
          <a:lstStyle/>
          <a:p>
            <a:pPr algn="just"/>
            <a:r>
              <a:rPr lang="it-IT" sz="1600" i="1" dirty="0" smtClean="0">
                <a:solidFill>
                  <a:srgbClr val="FF0000"/>
                </a:solidFill>
                <a:latin typeface="Times New Roman" pitchFamily="18" charset="0"/>
                <a:cs typeface="Times New Roman" pitchFamily="18" charset="0"/>
              </a:rPr>
              <a:t>(Modifiche all’articolo 15 del decreto legislativo n. 33 del 2013)</a:t>
            </a:r>
            <a:endParaRPr lang="it-IT" sz="1600" dirty="0" smtClean="0">
              <a:solidFill>
                <a:srgbClr val="FF0000"/>
              </a:solidFill>
              <a:latin typeface="Times New Roman" pitchFamily="18" charset="0"/>
              <a:cs typeface="Times New Roman" pitchFamily="18" charset="0"/>
            </a:endParaRPr>
          </a:p>
          <a:p>
            <a:pPr algn="just"/>
            <a:r>
              <a:rPr lang="it-IT" sz="1600" dirty="0" smtClean="0">
                <a:solidFill>
                  <a:srgbClr val="003366"/>
                </a:solidFill>
                <a:latin typeface="Times New Roman" pitchFamily="18" charset="0"/>
                <a:cs typeface="Times New Roman" pitchFamily="18" charset="0"/>
              </a:rPr>
              <a:t>1. All’articolo 15 del decreto legislativo n. 33 del 2013 sono apportate le seguenti modificazioni:</a:t>
            </a:r>
          </a:p>
          <a:p>
            <a:pPr algn="just"/>
            <a:r>
              <a:rPr lang="it-IT" sz="1600" dirty="0" smtClean="0">
                <a:solidFill>
                  <a:srgbClr val="003366"/>
                </a:solidFill>
                <a:latin typeface="Times New Roman" pitchFamily="18" charset="0"/>
                <a:cs typeface="Times New Roman" pitchFamily="18" charset="0"/>
              </a:rPr>
              <a:t>a) la rubrica dell’articolo è sostituita dalla seguente: </a:t>
            </a:r>
            <a:r>
              <a:rPr lang="it-IT" sz="1600" u="sng" dirty="0" smtClean="0">
                <a:solidFill>
                  <a:srgbClr val="FF0000"/>
                </a:solidFill>
                <a:latin typeface="Times New Roman" pitchFamily="18" charset="0"/>
                <a:cs typeface="Times New Roman" pitchFamily="18" charset="0"/>
              </a:rPr>
              <a:t>“</a:t>
            </a:r>
            <a:r>
              <a:rPr lang="it-IT" sz="1600" i="1" u="sng" dirty="0" smtClean="0">
                <a:solidFill>
                  <a:srgbClr val="FF0000"/>
                </a:solidFill>
                <a:latin typeface="Times New Roman" pitchFamily="18" charset="0"/>
                <a:cs typeface="Times New Roman" pitchFamily="18" charset="0"/>
              </a:rPr>
              <a:t>Obblighi di pubblicazione concernenti i titolari di cariche di governo e di incarichi di collaborazione o consulenza”;</a:t>
            </a:r>
            <a:r>
              <a:rPr lang="it-IT" sz="1600" dirty="0" smtClean="0">
                <a:solidFill>
                  <a:srgbClr val="FF0000"/>
                </a:solidFill>
                <a:latin typeface="Times New Roman" pitchFamily="18" charset="0"/>
                <a:cs typeface="Times New Roman" pitchFamily="18" charset="0"/>
              </a:rPr>
              <a:t> </a:t>
            </a:r>
          </a:p>
          <a:p>
            <a:pPr algn="just"/>
            <a:r>
              <a:rPr lang="it-IT" sz="1600" dirty="0" smtClean="0">
                <a:solidFill>
                  <a:srgbClr val="003366"/>
                </a:solidFill>
                <a:latin typeface="Times New Roman" pitchFamily="18" charset="0"/>
                <a:cs typeface="Times New Roman" pitchFamily="18" charset="0"/>
              </a:rPr>
              <a:t> </a:t>
            </a:r>
          </a:p>
          <a:p>
            <a:pPr algn="just"/>
            <a:r>
              <a:rPr lang="it-IT" sz="1600" dirty="0" smtClean="0">
                <a:solidFill>
                  <a:srgbClr val="003366"/>
                </a:solidFill>
                <a:latin typeface="Times New Roman" pitchFamily="18" charset="0"/>
                <a:cs typeface="Times New Roman" pitchFamily="18" charset="0"/>
              </a:rPr>
              <a:t>a) gli estremi dell'atto di conferimento dell'incarico;</a:t>
            </a:r>
          </a:p>
          <a:p>
            <a:pPr algn="just"/>
            <a:r>
              <a:rPr lang="it-IT" sz="1600" dirty="0" smtClean="0">
                <a:solidFill>
                  <a:srgbClr val="003366"/>
                </a:solidFill>
                <a:latin typeface="Times New Roman" pitchFamily="18" charset="0"/>
                <a:cs typeface="Times New Roman" pitchFamily="18" charset="0"/>
              </a:rPr>
              <a:t>b) il curriculum vitae;</a:t>
            </a:r>
          </a:p>
          <a:p>
            <a:pPr algn="just"/>
            <a:r>
              <a:rPr lang="it-IT" sz="1600" dirty="0" smtClean="0">
                <a:solidFill>
                  <a:srgbClr val="003366"/>
                </a:solidFill>
                <a:latin typeface="Times New Roman" pitchFamily="18" charset="0"/>
                <a:cs typeface="Times New Roman" pitchFamily="18" charset="0"/>
              </a:rPr>
              <a:t>c) i dati relativi allo svolgimento di incarichi o la </a:t>
            </a:r>
            <a:r>
              <a:rPr lang="it-IT" sz="1600" dirty="0" err="1" smtClean="0">
                <a:solidFill>
                  <a:srgbClr val="003366"/>
                </a:solidFill>
                <a:latin typeface="Times New Roman" pitchFamily="18" charset="0"/>
                <a:cs typeface="Times New Roman" pitchFamily="18" charset="0"/>
              </a:rPr>
              <a:t>titolarita'</a:t>
            </a:r>
            <a:r>
              <a:rPr lang="it-IT" sz="1600" dirty="0" smtClean="0">
                <a:solidFill>
                  <a:srgbClr val="003366"/>
                </a:solidFill>
                <a:latin typeface="Times New Roman" pitchFamily="18" charset="0"/>
                <a:cs typeface="Times New Roman" pitchFamily="18" charset="0"/>
              </a:rPr>
              <a:t> di cariche in enti di diritto privato regolati o finanziati dalla pubblica amministrazione o lo svolgimento di </a:t>
            </a:r>
            <a:r>
              <a:rPr lang="it-IT" sz="1600" dirty="0" err="1" smtClean="0">
                <a:solidFill>
                  <a:srgbClr val="003366"/>
                </a:solidFill>
                <a:latin typeface="Times New Roman" pitchFamily="18" charset="0"/>
                <a:cs typeface="Times New Roman" pitchFamily="18" charset="0"/>
              </a:rPr>
              <a:t>attivita'</a:t>
            </a:r>
            <a:r>
              <a:rPr lang="it-IT" sz="1600" dirty="0" smtClean="0">
                <a:solidFill>
                  <a:srgbClr val="003366"/>
                </a:solidFill>
                <a:latin typeface="Times New Roman" pitchFamily="18" charset="0"/>
                <a:cs typeface="Times New Roman" pitchFamily="18" charset="0"/>
              </a:rPr>
              <a:t> professionali;</a:t>
            </a:r>
          </a:p>
          <a:p>
            <a:pPr algn="just"/>
            <a:r>
              <a:rPr lang="it-IT" sz="1600" dirty="0" smtClean="0">
                <a:solidFill>
                  <a:srgbClr val="003366"/>
                </a:solidFill>
                <a:latin typeface="Times New Roman" pitchFamily="18" charset="0"/>
                <a:cs typeface="Times New Roman" pitchFamily="18" charset="0"/>
              </a:rPr>
              <a:t>d) i compensi, comunque denominati, relativi al rapporto di lavoro, di consulenza o di collaborazione, con specifica evidenza delle eventuali componenti variabili o legate alla valutazione del risultato. </a:t>
            </a:r>
          </a:p>
          <a:p>
            <a:pPr algn="just"/>
            <a:r>
              <a:rPr lang="it-IT" sz="1600" dirty="0" smtClean="0">
                <a:solidFill>
                  <a:srgbClr val="003366"/>
                </a:solidFill>
                <a:latin typeface="Times New Roman" pitchFamily="18" charset="0"/>
                <a:cs typeface="Times New Roman" pitchFamily="18" charset="0"/>
              </a:rPr>
              <a:t> </a:t>
            </a:r>
          </a:p>
          <a:p>
            <a:pPr algn="just"/>
            <a:r>
              <a:rPr lang="it-IT" sz="1600" dirty="0" smtClean="0">
                <a:solidFill>
                  <a:srgbClr val="003366"/>
                </a:solidFill>
                <a:latin typeface="Times New Roman" pitchFamily="18" charset="0"/>
                <a:cs typeface="Times New Roman" pitchFamily="18" charset="0"/>
              </a:rPr>
              <a:t>c) dopo il comma 1 è inserito il seguente: “1</a:t>
            </a:r>
            <a:r>
              <a:rPr lang="it-IT" sz="1600" i="1" dirty="0" smtClean="0">
                <a:solidFill>
                  <a:srgbClr val="003366"/>
                </a:solidFill>
                <a:latin typeface="Times New Roman" pitchFamily="18" charset="0"/>
                <a:cs typeface="Times New Roman" pitchFamily="18" charset="0"/>
              </a:rPr>
              <a:t>-bis. </a:t>
            </a:r>
            <a:r>
              <a:rPr lang="it-IT" sz="1600" dirty="0" smtClean="0">
                <a:solidFill>
                  <a:srgbClr val="003366"/>
                </a:solidFill>
                <a:latin typeface="Times New Roman" pitchFamily="18" charset="0"/>
                <a:cs typeface="Times New Roman" pitchFamily="18" charset="0"/>
              </a:rPr>
              <a:t>Gli obblighi di pubblicazione di cui al comma 1 si applicano anche </a:t>
            </a:r>
            <a:r>
              <a:rPr lang="it-IT" sz="1600" u="sng" dirty="0" smtClean="0">
                <a:solidFill>
                  <a:srgbClr val="FF0000"/>
                </a:solidFill>
                <a:latin typeface="Times New Roman" pitchFamily="18" charset="0"/>
                <a:cs typeface="Times New Roman" pitchFamily="18" charset="0"/>
              </a:rPr>
              <a:t>ai titolari di posizioni organizzative a cui sono formalmente conferite funzioni dirigenziali.</a:t>
            </a:r>
            <a:r>
              <a:rPr lang="it-IT" sz="1600" dirty="0" smtClean="0">
                <a:solidFill>
                  <a:srgbClr val="FF0000"/>
                </a:solidFill>
                <a:latin typeface="Times New Roman" pitchFamily="18" charset="0"/>
                <a:cs typeface="Times New Roman" pitchFamily="18" charset="0"/>
              </a:rPr>
              <a:t> </a:t>
            </a:r>
            <a:r>
              <a:rPr lang="it-IT" sz="1600" dirty="0" smtClean="0">
                <a:solidFill>
                  <a:srgbClr val="003366"/>
                </a:solidFill>
                <a:latin typeface="Times New Roman" pitchFamily="18" charset="0"/>
                <a:cs typeface="Times New Roman" pitchFamily="18" charset="0"/>
              </a:rPr>
              <a:t>Per gli altri titolari di posizioni organizzative è pubblicato il solo curriculum vitae.”;</a:t>
            </a:r>
          </a:p>
          <a:p>
            <a:pPr algn="just"/>
            <a:endParaRPr lang="it-IT" sz="1600" dirty="0">
              <a:solidFill>
                <a:srgbClr val="0033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3" name="CasellaDiTesto 12"/>
          <p:cNvSpPr txBox="1"/>
          <p:nvPr/>
        </p:nvSpPr>
        <p:spPr>
          <a:xfrm>
            <a:off x="1257300" y="1247775"/>
            <a:ext cx="7639050" cy="5201424"/>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Decreto Legislativo 165/2001  Norme generali sull'ordinamento del lavoro alle dipendenze delle amministrazioni pubbliche</a:t>
            </a:r>
          </a:p>
          <a:p>
            <a:r>
              <a:rPr lang="it-IT" sz="1600" dirty="0" smtClean="0">
                <a:solidFill>
                  <a:srgbClr val="003366"/>
                </a:solidFill>
                <a:latin typeface="Times New Roman" pitchFamily="18" charset="0"/>
                <a:cs typeface="Times New Roman" pitchFamily="18" charset="0"/>
              </a:rPr>
              <a:t> </a:t>
            </a:r>
          </a:p>
          <a:p>
            <a:r>
              <a:rPr lang="it-IT" sz="1600" dirty="0" smtClean="0">
                <a:solidFill>
                  <a:srgbClr val="003366"/>
                </a:solidFill>
                <a:latin typeface="Times New Roman" pitchFamily="18" charset="0"/>
                <a:cs typeface="Times New Roman" pitchFamily="18" charset="0"/>
              </a:rPr>
              <a:t>Art. 54-bis. -  (Tutela  del  dipendente  pubblico  che  segnala illeciti)</a:t>
            </a:r>
          </a:p>
          <a:p>
            <a:pPr algn="just"/>
            <a:r>
              <a:rPr lang="it-IT" sz="1400" i="1" dirty="0" smtClean="0">
                <a:solidFill>
                  <a:srgbClr val="003366"/>
                </a:solidFill>
                <a:latin typeface="Times New Roman" pitchFamily="18" charset="0"/>
                <a:cs typeface="Times New Roman" pitchFamily="18" charset="0"/>
              </a:rPr>
              <a:t> 1.  Fuori  dei  casi  di  </a:t>
            </a:r>
            <a:r>
              <a:rPr lang="it-IT" sz="1400" i="1" dirty="0" err="1" smtClean="0">
                <a:solidFill>
                  <a:srgbClr val="003366"/>
                </a:solidFill>
                <a:latin typeface="Times New Roman" pitchFamily="18" charset="0"/>
                <a:cs typeface="Times New Roman" pitchFamily="18" charset="0"/>
              </a:rPr>
              <a:t>responsabilita'</a:t>
            </a:r>
            <a:r>
              <a:rPr lang="it-IT" sz="1400" i="1" dirty="0" smtClean="0">
                <a:solidFill>
                  <a:srgbClr val="003366"/>
                </a:solidFill>
                <a:latin typeface="Times New Roman" pitchFamily="18" charset="0"/>
                <a:cs typeface="Times New Roman" pitchFamily="18" charset="0"/>
              </a:rPr>
              <a:t>  a  titolo  di calunnia o  diffamazione,  ovvero  per  lo  stesso  titolo  ai  sensi dell'articolo 2043 del codice  civile,  il  pubblico  dipendente  che denuncia all'</a:t>
            </a:r>
            <a:r>
              <a:rPr lang="it-IT" sz="1400" i="1" dirty="0" err="1" smtClean="0">
                <a:solidFill>
                  <a:srgbClr val="003366"/>
                </a:solidFill>
                <a:latin typeface="Times New Roman" pitchFamily="18" charset="0"/>
                <a:cs typeface="Times New Roman" pitchFamily="18" charset="0"/>
              </a:rPr>
              <a:t>autorita</a:t>
            </a:r>
            <a:r>
              <a:rPr lang="it-IT" sz="1400" i="1" dirty="0" smtClean="0">
                <a:solidFill>
                  <a:srgbClr val="003366"/>
                </a:solidFill>
                <a:latin typeface="Times New Roman" pitchFamily="18" charset="0"/>
                <a:cs typeface="Times New Roman" pitchFamily="18" charset="0"/>
              </a:rPr>
              <a:t>' giudiziaria o alla  Corte  dei  conti,  ovvero riferisce al proprio superiore gerarchico condotte  illecite  di  cui sia venuto a conoscenza in ragione del rapporto di lavoro,  non  </a:t>
            </a:r>
            <a:r>
              <a:rPr lang="it-IT" sz="1400" i="1" dirty="0" err="1" smtClean="0">
                <a:solidFill>
                  <a:srgbClr val="003366"/>
                </a:solidFill>
                <a:latin typeface="Times New Roman" pitchFamily="18" charset="0"/>
                <a:cs typeface="Times New Roman" pitchFamily="18" charset="0"/>
              </a:rPr>
              <a:t>puo'</a:t>
            </a:r>
            <a:r>
              <a:rPr lang="it-IT" sz="1400" i="1" dirty="0" smtClean="0">
                <a:solidFill>
                  <a:srgbClr val="003366"/>
                </a:solidFill>
                <a:latin typeface="Times New Roman" pitchFamily="18" charset="0"/>
                <a:cs typeface="Times New Roman" pitchFamily="18" charset="0"/>
              </a:rPr>
              <a:t> essere  sanzionato,   licenziato   o   sottoposto   ad   una   misura discriminatoria, diretta o indiretta, avente effetti sulle condizioni di lavoro per motivi collegati  direttamente  o  indirettamente  alla</a:t>
            </a:r>
          </a:p>
          <a:p>
            <a:pPr algn="just"/>
            <a:r>
              <a:rPr lang="it-IT" sz="1400" i="1" dirty="0" smtClean="0">
                <a:solidFill>
                  <a:srgbClr val="003366"/>
                </a:solidFill>
                <a:latin typeface="Times New Roman" pitchFamily="18" charset="0"/>
                <a:cs typeface="Times New Roman" pitchFamily="18" charset="0"/>
              </a:rPr>
              <a:t>denuncia.</a:t>
            </a:r>
          </a:p>
          <a:p>
            <a:pPr algn="just"/>
            <a:r>
              <a:rPr lang="it-IT" sz="1400" i="1" dirty="0" smtClean="0">
                <a:solidFill>
                  <a:srgbClr val="003366"/>
                </a:solidFill>
                <a:latin typeface="Times New Roman" pitchFamily="18" charset="0"/>
                <a:cs typeface="Times New Roman" pitchFamily="18" charset="0"/>
              </a:rPr>
              <a:t>    2. Nell'ambito del  procedimento  disciplinare,  l'</a:t>
            </a:r>
            <a:r>
              <a:rPr lang="it-IT" sz="1400" i="1" dirty="0" err="1" smtClean="0">
                <a:solidFill>
                  <a:srgbClr val="003366"/>
                </a:solidFill>
                <a:latin typeface="Times New Roman" pitchFamily="18" charset="0"/>
                <a:cs typeface="Times New Roman" pitchFamily="18" charset="0"/>
              </a:rPr>
              <a:t>identita</a:t>
            </a:r>
            <a:r>
              <a:rPr lang="it-IT" sz="1400" i="1" dirty="0" smtClean="0">
                <a:solidFill>
                  <a:srgbClr val="003366"/>
                </a:solidFill>
                <a:latin typeface="Times New Roman" pitchFamily="18" charset="0"/>
                <a:cs typeface="Times New Roman" pitchFamily="18" charset="0"/>
              </a:rPr>
              <a:t>'  del segnalante non </a:t>
            </a:r>
            <a:r>
              <a:rPr lang="it-IT" sz="1400" i="1" dirty="0" err="1" smtClean="0">
                <a:solidFill>
                  <a:srgbClr val="003366"/>
                </a:solidFill>
                <a:latin typeface="Times New Roman" pitchFamily="18" charset="0"/>
                <a:cs typeface="Times New Roman" pitchFamily="18" charset="0"/>
              </a:rPr>
              <a:t>puo'</a:t>
            </a:r>
            <a:r>
              <a:rPr lang="it-IT" sz="1400" i="1" dirty="0" smtClean="0">
                <a:solidFill>
                  <a:srgbClr val="003366"/>
                </a:solidFill>
                <a:latin typeface="Times New Roman" pitchFamily="18" charset="0"/>
                <a:cs typeface="Times New Roman" pitchFamily="18" charset="0"/>
              </a:rPr>
              <a:t> essere rivelata, senza il  suo  consenso,  sempre che  la  contestazione  dell'addebito  disciplinare  sia  fondata  su accertamenti distinti e ulteriori rispetto alla segnalazione. Qualora la  contestazione  sia  fondata,  in  tutto   o   in   parte,   sulla segnalazione, l'</a:t>
            </a:r>
            <a:r>
              <a:rPr lang="it-IT" sz="1400" i="1" dirty="0" err="1" smtClean="0">
                <a:solidFill>
                  <a:srgbClr val="003366"/>
                </a:solidFill>
                <a:latin typeface="Times New Roman" pitchFamily="18" charset="0"/>
                <a:cs typeface="Times New Roman" pitchFamily="18" charset="0"/>
              </a:rPr>
              <a:t>identita</a:t>
            </a:r>
            <a:r>
              <a:rPr lang="it-IT" sz="1400" i="1" dirty="0" smtClean="0">
                <a:solidFill>
                  <a:srgbClr val="003366"/>
                </a:solidFill>
                <a:latin typeface="Times New Roman" pitchFamily="18" charset="0"/>
                <a:cs typeface="Times New Roman" pitchFamily="18" charset="0"/>
              </a:rPr>
              <a:t>' </a:t>
            </a:r>
            <a:r>
              <a:rPr lang="it-IT" sz="1400" i="1" dirty="0" err="1" smtClean="0">
                <a:solidFill>
                  <a:srgbClr val="003366"/>
                </a:solidFill>
                <a:latin typeface="Times New Roman" pitchFamily="18" charset="0"/>
                <a:cs typeface="Times New Roman" pitchFamily="18" charset="0"/>
              </a:rPr>
              <a:t>puo'</a:t>
            </a:r>
            <a:r>
              <a:rPr lang="it-IT" sz="1400" i="1" dirty="0" smtClean="0">
                <a:solidFill>
                  <a:srgbClr val="003366"/>
                </a:solidFill>
                <a:latin typeface="Times New Roman" pitchFamily="18" charset="0"/>
                <a:cs typeface="Times New Roman" pitchFamily="18" charset="0"/>
              </a:rPr>
              <a:t> essere rivelata ove la sua  conoscenza sia assolutamente indispensabile per la difesa dell'incolpato.</a:t>
            </a:r>
          </a:p>
          <a:p>
            <a:pPr algn="just"/>
            <a:r>
              <a:rPr lang="it-IT" sz="1400" i="1" dirty="0" smtClean="0">
                <a:solidFill>
                  <a:srgbClr val="003366"/>
                </a:solidFill>
                <a:latin typeface="Times New Roman" pitchFamily="18" charset="0"/>
                <a:cs typeface="Times New Roman" pitchFamily="18" charset="0"/>
              </a:rPr>
              <a:t>    3.  L'adozione  di  misure  discriminatorie   e'   segnalata   al Dipartimento  della  funzione  pubblica,  per  i   provvedimenti   di competenza,  dall'interessato  o   dalle   organizzazioni   sindacali maggiormente  rappresentative  nell'amministrazione  nella  quale  le stesse sono state poste in essere.</a:t>
            </a:r>
          </a:p>
          <a:p>
            <a:pPr algn="just"/>
            <a:r>
              <a:rPr lang="it-IT" sz="1400" i="1" dirty="0" smtClean="0">
                <a:solidFill>
                  <a:srgbClr val="003366"/>
                </a:solidFill>
                <a:latin typeface="Times New Roman" pitchFamily="18" charset="0"/>
                <a:cs typeface="Times New Roman" pitchFamily="18" charset="0"/>
              </a:rPr>
              <a:t>    4. La denuncia e' sottratta all'accesso previsto  dagli  articoli 22 e seguenti della  legge  7  agosto  1990,  n.  241,  e  successive modificazioni».</a:t>
            </a:r>
          </a:p>
          <a:p>
            <a:pPr algn="just"/>
            <a:endParaRPr lang="it-IT" sz="1600" dirty="0">
              <a:solidFill>
                <a:srgbClr val="0033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3" name="CasellaDiTesto 12"/>
          <p:cNvSpPr txBox="1"/>
          <p:nvPr/>
        </p:nvSpPr>
        <p:spPr>
          <a:xfrm>
            <a:off x="1257300" y="1247775"/>
            <a:ext cx="7639050" cy="2277547"/>
          </a:xfrm>
          <a:prstGeom prst="rect">
            <a:avLst/>
          </a:prstGeom>
          <a:noFill/>
        </p:spPr>
        <p:txBody>
          <a:bodyPr wrap="square" rtlCol="0">
            <a:spAutoFit/>
          </a:bodyPr>
          <a:lstStyle/>
          <a:p>
            <a:pPr algn="just"/>
            <a:r>
              <a:rPr lang="it-IT" sz="1800" i="1" u="sng" dirty="0" smtClean="0">
                <a:solidFill>
                  <a:srgbClr val="FF0000"/>
                </a:solidFill>
                <a:latin typeface="Times New Roman" pitchFamily="18" charset="0"/>
                <a:cs typeface="Times New Roman" pitchFamily="18" charset="0"/>
              </a:rPr>
              <a:t>(Modifiche all’articolo 8 del decreto legislativo n. 33 del 2013)</a:t>
            </a:r>
            <a:endParaRPr lang="it-IT" sz="1800" dirty="0" smtClean="0">
              <a:solidFill>
                <a:srgbClr val="FF0000"/>
              </a:solidFill>
              <a:latin typeface="Times New Roman" pitchFamily="18" charset="0"/>
              <a:cs typeface="Times New Roman" pitchFamily="18" charset="0"/>
            </a:endParaRPr>
          </a:p>
          <a:p>
            <a:pPr algn="just"/>
            <a:r>
              <a:rPr lang="it-IT" sz="1800" i="1" dirty="0" smtClean="0">
                <a:solidFill>
                  <a:srgbClr val="003366"/>
                </a:solidFill>
                <a:latin typeface="Times New Roman" pitchFamily="18" charset="0"/>
                <a:cs typeface="Times New Roman" pitchFamily="18" charset="0"/>
              </a:rPr>
              <a:t> </a:t>
            </a:r>
            <a:endParaRPr lang="it-IT" sz="1800" dirty="0" smtClean="0">
              <a:solidFill>
                <a:srgbClr val="003366"/>
              </a:solidFill>
              <a:latin typeface="Times New Roman" pitchFamily="18" charset="0"/>
              <a:cs typeface="Times New Roman" pitchFamily="18" charset="0"/>
            </a:endParaRPr>
          </a:p>
          <a:p>
            <a:pPr algn="just"/>
            <a:r>
              <a:rPr lang="it-IT" sz="1800" dirty="0" smtClean="0">
                <a:solidFill>
                  <a:srgbClr val="003366"/>
                </a:solidFill>
                <a:latin typeface="Times New Roman" pitchFamily="18" charset="0"/>
                <a:cs typeface="Times New Roman" pitchFamily="18" charset="0"/>
              </a:rPr>
              <a:t>“3-</a:t>
            </a:r>
            <a:r>
              <a:rPr lang="it-IT" sz="1800" i="1" dirty="0" smtClean="0">
                <a:solidFill>
                  <a:srgbClr val="003366"/>
                </a:solidFill>
                <a:latin typeface="Times New Roman" pitchFamily="18" charset="0"/>
                <a:cs typeface="Times New Roman" pitchFamily="18" charset="0"/>
              </a:rPr>
              <a:t>bis</a:t>
            </a:r>
            <a:r>
              <a:rPr lang="it-IT" sz="1800" dirty="0" smtClean="0">
                <a:solidFill>
                  <a:srgbClr val="003366"/>
                </a:solidFill>
                <a:latin typeface="Times New Roman" pitchFamily="18" charset="0"/>
                <a:cs typeface="Times New Roman" pitchFamily="18" charset="0"/>
              </a:rPr>
              <a:t>. L’Autorità nazionale anticorruzione, sulla base di una valutazione del rischio corruttivo, delle esigenze di semplificazione e delle richieste di accesso, determina i casi in cui la durata della pubblicazione del dato e del documento </a:t>
            </a:r>
            <a:r>
              <a:rPr lang="it-IT" sz="1800" dirty="0" smtClean="0">
                <a:solidFill>
                  <a:srgbClr val="FF0000"/>
                </a:solidFill>
                <a:latin typeface="Times New Roman" pitchFamily="18" charset="0"/>
                <a:cs typeface="Times New Roman" pitchFamily="18" charset="0"/>
              </a:rPr>
              <a:t>può essere inferiore a 5 anni.”.</a:t>
            </a:r>
          </a:p>
          <a:p>
            <a:pPr algn="just"/>
            <a:r>
              <a:rPr lang="it-IT" sz="1800" dirty="0" smtClean="0">
                <a:solidFill>
                  <a:srgbClr val="003366"/>
                </a:solidFill>
                <a:latin typeface="Times New Roman" pitchFamily="18" charset="0"/>
                <a:cs typeface="Times New Roman" pitchFamily="18" charset="0"/>
              </a:rPr>
              <a:t> </a:t>
            </a:r>
          </a:p>
          <a:p>
            <a:pPr algn="just"/>
            <a:endParaRPr lang="it-IT" sz="1600" dirty="0">
              <a:solidFill>
                <a:srgbClr val="003366"/>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4" cstate="print"/>
          <a:srcRect/>
          <a:stretch>
            <a:fillRect/>
          </a:stretch>
        </p:blipFill>
        <p:spPr bwMode="auto">
          <a:xfrm>
            <a:off x="1771650" y="3524250"/>
            <a:ext cx="5566372" cy="2066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0" name="CasellaDiTesto 9"/>
          <p:cNvSpPr txBox="1"/>
          <p:nvPr/>
        </p:nvSpPr>
        <p:spPr>
          <a:xfrm>
            <a:off x="1038225" y="2019300"/>
            <a:ext cx="7639049" cy="1692771"/>
          </a:xfrm>
          <a:prstGeom prst="rect">
            <a:avLst/>
          </a:prstGeom>
          <a:noFill/>
        </p:spPr>
        <p:txBody>
          <a:bodyPr wrap="square" rtlCol="0">
            <a:spAutoFit/>
          </a:bodyPr>
          <a:lstStyle/>
          <a:p>
            <a:pPr algn="ctr"/>
            <a:r>
              <a:rPr lang="it-IT" sz="4000" dirty="0" smtClean="0">
                <a:solidFill>
                  <a:schemeClr val="tx1">
                    <a:lumMod val="50000"/>
                  </a:schemeClr>
                </a:solidFill>
                <a:latin typeface="Baskerville Old Face" pitchFamily="18" charset="0"/>
              </a:rPr>
              <a:t>GRAZIE </a:t>
            </a:r>
          </a:p>
          <a:p>
            <a:pPr algn="ctr"/>
            <a:r>
              <a:rPr lang="it-IT" sz="4000" dirty="0" smtClean="0">
                <a:solidFill>
                  <a:schemeClr val="tx1">
                    <a:lumMod val="50000"/>
                  </a:schemeClr>
                </a:solidFill>
                <a:latin typeface="Baskerville Old Face" pitchFamily="18" charset="0"/>
              </a:rPr>
              <a:t>PER L’ATTENZIONE</a:t>
            </a:r>
            <a:endParaRPr lang="it-IT" sz="3200" dirty="0" smtClean="0">
              <a:solidFill>
                <a:schemeClr val="tx1">
                  <a:lumMod val="50000"/>
                </a:schemeClr>
              </a:solidFill>
              <a:latin typeface="Baskerville Old Face" pitchFamily="18" charset="0"/>
            </a:endParaRPr>
          </a:p>
          <a:p>
            <a:pPr algn="ctr"/>
            <a:endParaRPr lang="it-IT" sz="2400" dirty="0">
              <a:solidFill>
                <a:schemeClr val="tx1">
                  <a:lumMod val="50000"/>
                </a:schemeClr>
              </a:solidFill>
              <a:latin typeface="Baskerville Old Face" pitchFamily="18" charset="0"/>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pic>
        <p:nvPicPr>
          <p:cNvPr id="29698" name="Picture 2"/>
          <p:cNvPicPr>
            <a:picLocks noChangeAspect="1" noChangeArrowheads="1"/>
          </p:cNvPicPr>
          <p:nvPr/>
        </p:nvPicPr>
        <p:blipFill>
          <a:blip r:embed="rId4" cstate="print"/>
          <a:srcRect/>
          <a:stretch>
            <a:fillRect/>
          </a:stretch>
        </p:blipFill>
        <p:spPr bwMode="auto">
          <a:xfrm>
            <a:off x="6396038" y="981074"/>
            <a:ext cx="2400377" cy="523875"/>
          </a:xfrm>
          <a:prstGeom prst="rect">
            <a:avLst/>
          </a:prstGeom>
          <a:noFill/>
          <a:ln w="9525">
            <a:noFill/>
            <a:miter lim="800000"/>
            <a:headEnd/>
            <a:tailEnd/>
          </a:ln>
        </p:spPr>
      </p:pic>
      <p:sp>
        <p:nvSpPr>
          <p:cNvPr id="12" name="CasellaDiTesto 11"/>
          <p:cNvSpPr txBox="1"/>
          <p:nvPr/>
        </p:nvSpPr>
        <p:spPr>
          <a:xfrm>
            <a:off x="819150" y="1952625"/>
            <a:ext cx="8067675" cy="4431983"/>
          </a:xfrm>
          <a:prstGeom prst="rect">
            <a:avLst/>
          </a:prstGeom>
          <a:noFill/>
        </p:spPr>
        <p:txBody>
          <a:bodyPr wrap="square" rtlCol="0">
            <a:spAutoFit/>
          </a:bodyPr>
          <a:lstStyle/>
          <a:p>
            <a:pPr algn="ctr"/>
            <a:r>
              <a:rPr lang="it-IT" sz="1400" dirty="0" smtClean="0">
                <a:solidFill>
                  <a:schemeClr val="tx1">
                    <a:lumMod val="50000"/>
                  </a:schemeClr>
                </a:solidFill>
                <a:latin typeface="Times New Roman" pitchFamily="18" charset="0"/>
                <a:cs typeface="Times New Roman" pitchFamily="18" charset="0"/>
              </a:rPr>
              <a:t> DELIBERA</a:t>
            </a:r>
          </a:p>
          <a:p>
            <a:r>
              <a:rPr lang="it-IT" sz="1400" dirty="0" smtClean="0">
                <a:solidFill>
                  <a:schemeClr val="tx1">
                    <a:lumMod val="50000"/>
                  </a:schemeClr>
                </a:solidFill>
                <a:latin typeface="Times New Roman" pitchFamily="18" charset="0"/>
                <a:cs typeface="Times New Roman" pitchFamily="18" charset="0"/>
              </a:rPr>
              <a:t>Considerato che il Governo, coerentemente con gli orientamenti dell’Autorità in materia di trasparenza e anticorruzione, nello schema di decreto delegato sopra citato ha confermato l’applicazione della normativa sulla trasparenza e più in generale nella normativa sulla prevenzione della corruzione contenuta nella legge 190/2012 anche agli Ordini professionali;</a:t>
            </a:r>
          </a:p>
          <a:p>
            <a:r>
              <a:rPr lang="it-IT" sz="1400" dirty="0" smtClean="0">
                <a:solidFill>
                  <a:schemeClr val="tx1">
                    <a:lumMod val="50000"/>
                  </a:schemeClr>
                </a:solidFill>
                <a:latin typeface="Times New Roman" pitchFamily="18" charset="0"/>
                <a:cs typeface="Times New Roman" pitchFamily="18" charset="0"/>
              </a:rPr>
              <a:t>Considerato, in particolare, che nel predetto schema di decreto viene stabilito, </a:t>
            </a:r>
            <a:r>
              <a:rPr lang="it-IT" sz="1400" u="sng" dirty="0" smtClean="0">
                <a:solidFill>
                  <a:schemeClr val="tx1">
                    <a:lumMod val="50000"/>
                  </a:schemeClr>
                </a:solidFill>
                <a:latin typeface="Times New Roman" pitchFamily="18" charset="0"/>
                <a:cs typeface="Times New Roman" pitchFamily="18" charset="0"/>
              </a:rPr>
              <a:t>diversamente da quanto previsto nel vigente d.lgs. n. 33/2013, </a:t>
            </a:r>
            <a:r>
              <a:rPr lang="it-IT" sz="1400" dirty="0" smtClean="0">
                <a:solidFill>
                  <a:schemeClr val="tx1">
                    <a:lumMod val="50000"/>
                  </a:schemeClr>
                </a:solidFill>
                <a:latin typeface="Times New Roman" pitchFamily="18" charset="0"/>
                <a:cs typeface="Times New Roman" pitchFamily="18" charset="0"/>
              </a:rPr>
              <a:t>che gli organi di governo degli enti pubblici, ad eccezione dei titolari di incarichi politici dello Stato, delle Regioni e degli enti locali, </a:t>
            </a:r>
            <a:r>
              <a:rPr lang="it-IT" sz="1400" u="sng" dirty="0" smtClean="0">
                <a:solidFill>
                  <a:srgbClr val="FF0000"/>
                </a:solidFill>
                <a:latin typeface="Times New Roman" pitchFamily="18" charset="0"/>
                <a:cs typeface="Times New Roman" pitchFamily="18" charset="0"/>
              </a:rPr>
              <a:t>sono tenuti a pubblicare i dati richiesti dall’articolo 15 del decreto (estremi dell’atto di conferimento dell’incarico; curriculum vitae; dati relativi allo svolgimento di incarichi o titolarità di cariche in enti di diritto privato; compensi relativi al rapporto di lavoro, di consulenza o di collaborazione), e non più quelli indicati nell’articolo 14;</a:t>
            </a:r>
            <a:endParaRPr lang="it-IT" sz="1400" dirty="0" smtClean="0">
              <a:solidFill>
                <a:srgbClr val="FF0000"/>
              </a:solidFill>
              <a:latin typeface="Times New Roman" pitchFamily="18" charset="0"/>
              <a:cs typeface="Times New Roman" pitchFamily="18" charset="0"/>
            </a:endParaRPr>
          </a:p>
          <a:p>
            <a:r>
              <a:rPr lang="it-IT" sz="1400" dirty="0" smtClean="0">
                <a:solidFill>
                  <a:srgbClr val="FF0000"/>
                </a:solidFill>
                <a:latin typeface="Times New Roman" pitchFamily="18" charset="0"/>
                <a:cs typeface="Times New Roman" pitchFamily="18" charset="0"/>
              </a:rPr>
              <a:t>DELIBERA</a:t>
            </a:r>
          </a:p>
          <a:p>
            <a:r>
              <a:rPr lang="it-IT" sz="1400" u="sng" dirty="0" smtClean="0">
                <a:solidFill>
                  <a:srgbClr val="FF0000"/>
                </a:solidFill>
                <a:latin typeface="Times New Roman" pitchFamily="18" charset="0"/>
                <a:cs typeface="Times New Roman" pitchFamily="18" charset="0"/>
              </a:rPr>
              <a:t>di sospendere il predetto termine del 31 marzo 2016 fino all’entrata in vigore </a:t>
            </a:r>
            <a:r>
              <a:rPr lang="it-IT" sz="1400" dirty="0" smtClean="0">
                <a:solidFill>
                  <a:schemeClr val="tx1">
                    <a:lumMod val="50000"/>
                  </a:schemeClr>
                </a:solidFill>
                <a:latin typeface="Times New Roman" pitchFamily="18" charset="0"/>
                <a:cs typeface="Times New Roman" pitchFamily="18" charset="0"/>
              </a:rPr>
              <a:t>delle disposizioni correttive del d.lgs. n. 33/2013 recante la “</a:t>
            </a:r>
            <a:r>
              <a:rPr lang="it-IT" sz="1400" i="1" dirty="0" smtClean="0">
                <a:solidFill>
                  <a:schemeClr val="tx1">
                    <a:lumMod val="50000"/>
                  </a:schemeClr>
                </a:solidFill>
                <a:latin typeface="Times New Roman" pitchFamily="18" charset="0"/>
                <a:cs typeface="Times New Roman" pitchFamily="18" charset="0"/>
              </a:rPr>
              <a:t>Revisione e semplificazione delle disposizioni in materia di prevenzione della corruzione, pubblicità e trasparenza, individuate nello schema di decreto delegato correttivo del decreto legislativo 14 marzo 2013, n. 33 e della legge 6 novembre 2012, n. 190”.</a:t>
            </a:r>
            <a:endParaRPr lang="it-IT" sz="1400" dirty="0" smtClean="0">
              <a:solidFill>
                <a:schemeClr val="tx1">
                  <a:lumMod val="50000"/>
                </a:schemeClr>
              </a:solidFill>
              <a:latin typeface="Times New Roman" pitchFamily="18" charset="0"/>
              <a:cs typeface="Times New Roman" pitchFamily="18" charset="0"/>
            </a:endParaRPr>
          </a:p>
          <a:p>
            <a:r>
              <a:rPr lang="it-IT" sz="1400" dirty="0" smtClean="0">
                <a:solidFill>
                  <a:schemeClr val="tx1">
                    <a:lumMod val="50000"/>
                  </a:schemeClr>
                </a:solidFill>
                <a:latin typeface="Times New Roman" pitchFamily="18" charset="0"/>
                <a:cs typeface="Times New Roman" pitchFamily="18" charset="0"/>
              </a:rPr>
              <a:t>A decorrere dall’entrata in vigore delle nuove disposizioni, l’Autorità si riserva di svolgere un’ulteriore attività di vigilanza alla luce della nuova normativa.</a:t>
            </a:r>
          </a:p>
          <a:p>
            <a:r>
              <a:rPr lang="it-IT" sz="1600" dirty="0" smtClean="0"/>
              <a:t> </a:t>
            </a:r>
            <a:endParaRPr lang="it-IT" sz="1600" dirty="0"/>
          </a:p>
        </p:txBody>
      </p:sp>
      <p:sp>
        <p:nvSpPr>
          <p:cNvPr id="13" name="CasellaDiTesto 12"/>
          <p:cNvSpPr txBox="1"/>
          <p:nvPr/>
        </p:nvSpPr>
        <p:spPr>
          <a:xfrm>
            <a:off x="1257300" y="1247775"/>
            <a:ext cx="7886700" cy="338554"/>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Delibera </a:t>
            </a:r>
            <a:r>
              <a:rPr lang="it-IT" sz="1600" dirty="0" err="1" smtClean="0">
                <a:solidFill>
                  <a:srgbClr val="FF0000"/>
                </a:solidFill>
                <a:latin typeface="Times New Roman" pitchFamily="18" charset="0"/>
                <a:cs typeface="Times New Roman" pitchFamily="18" charset="0"/>
              </a:rPr>
              <a:t>Anac</a:t>
            </a:r>
            <a:r>
              <a:rPr lang="it-IT" sz="1600" dirty="0" smtClean="0">
                <a:solidFill>
                  <a:srgbClr val="FF0000"/>
                </a:solidFill>
                <a:latin typeface="Times New Roman" pitchFamily="18" charset="0"/>
                <a:cs typeface="Times New Roman" pitchFamily="18" charset="0"/>
              </a:rPr>
              <a:t>  n. 380/2016 del 6 aprile 2016</a:t>
            </a:r>
            <a:endParaRPr lang="it-IT" sz="1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19150" y="2733675"/>
            <a:ext cx="8067675" cy="2369880"/>
          </a:xfrm>
          <a:prstGeom prst="rect">
            <a:avLst/>
          </a:prstGeom>
          <a:noFill/>
        </p:spPr>
        <p:txBody>
          <a:bodyPr wrap="square" rtlCol="0">
            <a:spAutoFit/>
          </a:bodyPr>
          <a:lstStyle/>
          <a:p>
            <a:pPr algn="ctr"/>
            <a:r>
              <a:rPr lang="it-IT" sz="2000" dirty="0" smtClean="0">
                <a:solidFill>
                  <a:schemeClr val="tx1">
                    <a:lumMod val="50000"/>
                  </a:schemeClr>
                </a:solidFill>
                <a:latin typeface="Times New Roman" pitchFamily="18" charset="0"/>
                <a:cs typeface="Times New Roman" pitchFamily="18" charset="0"/>
              </a:rPr>
              <a:t> </a:t>
            </a:r>
            <a:endParaRPr lang="it-IT" sz="1600" dirty="0" smtClean="0">
              <a:solidFill>
                <a:schemeClr val="tx1">
                  <a:lumMod val="50000"/>
                </a:schemeClr>
              </a:solidFill>
              <a:latin typeface="Times New Roman" pitchFamily="18" charset="0"/>
              <a:cs typeface="Times New Roman" pitchFamily="18" charset="0"/>
            </a:endParaRPr>
          </a:p>
          <a:p>
            <a:pPr algn="just"/>
            <a:r>
              <a:rPr lang="it-IT" sz="1600" dirty="0" smtClean="0">
                <a:solidFill>
                  <a:schemeClr val="tx1">
                    <a:lumMod val="50000"/>
                  </a:schemeClr>
                </a:solidFill>
                <a:latin typeface="Times New Roman" pitchFamily="18" charset="0"/>
                <a:cs typeface="Times New Roman" pitchFamily="18" charset="0"/>
              </a:rPr>
              <a:t>Dopo l’articolo 2 è inserito il seguente: “Art. 2-bis (Ambito soggettivo di applicazione) -1. Ai fini del presente decreto, per 'pubbliche amministrazioni' si intendono tutte le amministrazioni di cui all'articolo 1, comma 2, del decreto legislativo 30 marzo 2001, n. 165, e successive modificazioni, ivi comprese le autorità amministrative indipendenti di garanzia, vigilanza e regolazione.</a:t>
            </a:r>
          </a:p>
          <a:p>
            <a:pPr algn="just"/>
            <a:r>
              <a:rPr lang="it-IT" sz="1600" dirty="0" smtClean="0">
                <a:solidFill>
                  <a:schemeClr val="tx1">
                    <a:lumMod val="50000"/>
                  </a:schemeClr>
                </a:solidFill>
                <a:latin typeface="Times New Roman" pitchFamily="18" charset="0"/>
                <a:cs typeface="Times New Roman" pitchFamily="18" charset="0"/>
              </a:rPr>
              <a:t>2. La medesima disciplina prevista per le pubbliche amministrazioni di cui al comma 1 si applica anche, </a:t>
            </a:r>
            <a:r>
              <a:rPr lang="it-IT" sz="1600" u="sng" dirty="0" smtClean="0">
                <a:solidFill>
                  <a:srgbClr val="FF0000"/>
                </a:solidFill>
                <a:latin typeface="Times New Roman" pitchFamily="18" charset="0"/>
                <a:cs typeface="Times New Roman" pitchFamily="18" charset="0"/>
              </a:rPr>
              <a:t>in quanto compatibile</a:t>
            </a:r>
            <a:r>
              <a:rPr lang="it-IT" sz="1600" dirty="0" smtClean="0">
                <a:solidFill>
                  <a:schemeClr val="tx1">
                    <a:lumMod val="50000"/>
                  </a:schemeClr>
                </a:solidFill>
                <a:latin typeface="Times New Roman" pitchFamily="18" charset="0"/>
                <a:cs typeface="Times New Roman" pitchFamily="18" charset="0"/>
              </a:rPr>
              <a:t>:</a:t>
            </a:r>
          </a:p>
          <a:p>
            <a:pPr algn="just"/>
            <a:r>
              <a:rPr lang="it-IT" sz="1600" dirty="0" smtClean="0">
                <a:solidFill>
                  <a:schemeClr val="tx1">
                    <a:lumMod val="50000"/>
                  </a:schemeClr>
                </a:solidFill>
                <a:latin typeface="Times New Roman" pitchFamily="18" charset="0"/>
                <a:cs typeface="Times New Roman" pitchFamily="18" charset="0"/>
              </a:rPr>
              <a:t>a) agli enti pubblici economici, alle autorità portuali e </a:t>
            </a:r>
            <a:r>
              <a:rPr lang="it-IT" sz="1600" u="sng" dirty="0" smtClean="0">
                <a:solidFill>
                  <a:srgbClr val="FF0000"/>
                </a:solidFill>
                <a:latin typeface="Times New Roman" pitchFamily="18" charset="0"/>
                <a:cs typeface="Times New Roman" pitchFamily="18" charset="0"/>
              </a:rPr>
              <a:t>agli ordini professionali</a:t>
            </a:r>
            <a:r>
              <a:rPr lang="it-IT" sz="1600" dirty="0" smtClean="0">
                <a:solidFill>
                  <a:schemeClr val="tx1">
                    <a:lumMod val="50000"/>
                  </a:schemeClr>
                </a:solidFill>
                <a:latin typeface="Times New Roman" pitchFamily="18" charset="0"/>
                <a:cs typeface="Times New Roman" pitchFamily="18" charset="0"/>
              </a:rPr>
              <a:t>;</a:t>
            </a:r>
          </a:p>
        </p:txBody>
      </p:sp>
      <p:sp>
        <p:nvSpPr>
          <p:cNvPr id="13" name="CasellaDiTesto 12"/>
          <p:cNvSpPr txBox="1"/>
          <p:nvPr/>
        </p:nvSpPr>
        <p:spPr>
          <a:xfrm>
            <a:off x="1257300" y="1247775"/>
            <a:ext cx="7639050" cy="1600438"/>
          </a:xfrm>
          <a:prstGeom prst="rect">
            <a:avLst/>
          </a:prstGeom>
          <a:noFill/>
        </p:spPr>
        <p:txBody>
          <a:bodyPr wrap="square" rtlCol="0">
            <a:spAutoFit/>
          </a:bodyPr>
          <a:lstStyle/>
          <a:p>
            <a:pPr algn="just"/>
            <a:r>
              <a:rPr lang="it-IT" sz="1400" dirty="0" smtClean="0">
                <a:solidFill>
                  <a:srgbClr val="FF0000"/>
                </a:solidFill>
                <a:latin typeface="Times New Roman" pitchFamily="18" charset="0"/>
                <a:cs typeface="Times New Roman" pitchFamily="18" charset="0"/>
              </a:rPr>
              <a:t>DECRETO LEGISLATIVO</a:t>
            </a:r>
          </a:p>
          <a:p>
            <a:pPr algn="just"/>
            <a:r>
              <a:rPr lang="it-IT" sz="1400" dirty="0" smtClean="0">
                <a:solidFill>
                  <a:srgbClr val="FF0000"/>
                </a:solidFill>
                <a:latin typeface="Times New Roman" pitchFamily="18" charset="0"/>
                <a:cs typeface="Times New Roman" pitchFamily="18" charset="0"/>
              </a:rPr>
              <a:t>RECANTE REVISIONE E SEMPLIFICAZIONE DELLE DISPOSIZIONI IN MATERIA </a:t>
            </a:r>
            <a:r>
              <a:rPr lang="it-IT" sz="1400" dirty="0" err="1" smtClean="0">
                <a:solidFill>
                  <a:srgbClr val="FF0000"/>
                </a:solidFill>
                <a:latin typeface="Times New Roman" pitchFamily="18" charset="0"/>
                <a:cs typeface="Times New Roman" pitchFamily="18" charset="0"/>
              </a:rPr>
              <a:t>DI</a:t>
            </a:r>
            <a:r>
              <a:rPr lang="it-IT" sz="1400" dirty="0" smtClean="0">
                <a:solidFill>
                  <a:srgbClr val="FF0000"/>
                </a:solidFill>
                <a:latin typeface="Times New Roman" pitchFamily="18" charset="0"/>
                <a:cs typeface="Times New Roman" pitchFamily="18" charset="0"/>
              </a:rPr>
              <a:t> PREVENZIONE DELLA CORRUZIONE PUBBLICITA’ E TRASPARENZA CORRETTIVO DELLA LEGGE 6 NOVEMBRE 2012, N. 190 E DEL DECRETO LEGISLATIVO 14 MARZO 2013, N. 33, AI SENSI DELL’ARTICOLO 7 DELLA LEGGE 7 AGOSTO 2015, N. 124, IN MATERIA DI RIORGANIZZAZIONE DELLE AMMINISTRAZIONI PUBBLICHE </a:t>
            </a:r>
            <a:r>
              <a:rPr lang="it-IT" sz="1400" dirty="0" smtClean="0">
                <a:solidFill>
                  <a:srgbClr val="FF0000"/>
                </a:solidFill>
                <a:latin typeface="Times New Roman" pitchFamily="18" charset="0"/>
                <a:cs typeface="Times New Roman" pitchFamily="18" charset="0"/>
              </a:rPr>
              <a:t>(non ancora in vigore)</a:t>
            </a:r>
            <a:endParaRPr lang="it-IT" sz="1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1104900" y="1828800"/>
            <a:ext cx="7772400" cy="2554545"/>
          </a:xfrm>
          <a:prstGeom prst="rect">
            <a:avLst/>
          </a:prstGeom>
          <a:noFill/>
        </p:spPr>
        <p:txBody>
          <a:bodyPr wrap="square" rtlCol="0">
            <a:spAutoFit/>
          </a:bodyPr>
          <a:lstStyle/>
          <a:p>
            <a:r>
              <a:rPr lang="it-IT" sz="1600" u="sng" dirty="0" smtClean="0">
                <a:solidFill>
                  <a:schemeClr val="tx1">
                    <a:lumMod val="50000"/>
                  </a:schemeClr>
                </a:solidFill>
                <a:latin typeface="Times New Roman" pitchFamily="18" charset="0"/>
                <a:cs typeface="Times New Roman" pitchFamily="18" charset="0"/>
              </a:rPr>
              <a:t> All’articolo 3 del decreto legislativo n. 33 del 2013 sono apportate le seguenti modificazioni:</a:t>
            </a:r>
            <a:endParaRPr lang="it-IT" sz="1600" dirty="0" smtClean="0">
              <a:solidFill>
                <a:schemeClr val="tx1">
                  <a:lumMod val="50000"/>
                </a:schemeClr>
              </a:solidFill>
              <a:latin typeface="Times New Roman" pitchFamily="18" charset="0"/>
              <a:cs typeface="Times New Roman" pitchFamily="18" charset="0"/>
            </a:endParaRPr>
          </a:p>
          <a:p>
            <a:r>
              <a:rPr lang="it-IT" sz="1600" dirty="0" smtClean="0">
                <a:solidFill>
                  <a:schemeClr val="tx1">
                    <a:lumMod val="50000"/>
                  </a:schemeClr>
                </a:solidFill>
                <a:latin typeface="Times New Roman" pitchFamily="18" charset="0"/>
                <a:cs typeface="Times New Roman" pitchFamily="18" charset="0"/>
              </a:rPr>
              <a:t> </a:t>
            </a:r>
          </a:p>
          <a:p>
            <a:pPr algn="just"/>
            <a:r>
              <a:rPr lang="it-IT" sz="1600" dirty="0" smtClean="0">
                <a:solidFill>
                  <a:schemeClr val="tx1">
                    <a:lumMod val="50000"/>
                  </a:schemeClr>
                </a:solidFill>
                <a:latin typeface="Times New Roman" pitchFamily="18" charset="0"/>
                <a:cs typeface="Times New Roman" pitchFamily="18" charset="0"/>
              </a:rPr>
              <a:t>1-</a:t>
            </a:r>
            <a:r>
              <a:rPr lang="it-IT" sz="1600" i="1" dirty="0" smtClean="0">
                <a:solidFill>
                  <a:schemeClr val="tx1">
                    <a:lumMod val="50000"/>
                  </a:schemeClr>
                </a:solidFill>
                <a:latin typeface="Times New Roman" pitchFamily="18" charset="0"/>
                <a:cs typeface="Times New Roman" pitchFamily="18" charset="0"/>
              </a:rPr>
              <a:t>ter</a:t>
            </a:r>
            <a:r>
              <a:rPr lang="it-IT" sz="1600" dirty="0" smtClean="0">
                <a:solidFill>
                  <a:schemeClr val="tx1">
                    <a:lumMod val="50000"/>
                  </a:schemeClr>
                </a:solidFill>
                <a:latin typeface="Times New Roman" pitchFamily="18" charset="0"/>
                <a:cs typeface="Times New Roman" pitchFamily="18" charset="0"/>
              </a:rPr>
              <a:t>. L’Autorità nazionale anticorruzione può, con il Piano nazionale anticorruzione, nel rispetto delle disposizioni del presente decreto, precisare gli obblighi di pubblicazione e le relative modalità di attuazione, in relazione alla natura dei soggetti, alla loro dimensione organizzativa e alle attività svolte, prevedendo </a:t>
            </a:r>
            <a:r>
              <a:rPr lang="it-IT" sz="1600" u="sng" dirty="0" smtClean="0">
                <a:solidFill>
                  <a:srgbClr val="FF0000"/>
                </a:solidFill>
                <a:latin typeface="Times New Roman" pitchFamily="18" charset="0"/>
                <a:cs typeface="Times New Roman" pitchFamily="18" charset="0"/>
              </a:rPr>
              <a:t>in particolare modalità semplificate per</a:t>
            </a:r>
            <a:r>
              <a:rPr lang="it-IT" sz="1600" u="sng" dirty="0" smtClean="0">
                <a:solidFill>
                  <a:schemeClr val="tx1">
                    <a:lumMod val="50000"/>
                  </a:schemeClr>
                </a:solidFill>
                <a:latin typeface="Times New Roman" pitchFamily="18" charset="0"/>
                <a:cs typeface="Times New Roman" pitchFamily="18" charset="0"/>
              </a:rPr>
              <a:t> </a:t>
            </a:r>
            <a:r>
              <a:rPr lang="it-IT" sz="1600" dirty="0" smtClean="0">
                <a:solidFill>
                  <a:schemeClr val="tx1">
                    <a:lumMod val="50000"/>
                  </a:schemeClr>
                </a:solidFill>
                <a:latin typeface="Times New Roman" pitchFamily="18" charset="0"/>
                <a:cs typeface="Times New Roman" pitchFamily="18" charset="0"/>
              </a:rPr>
              <a:t>i comuni con popolazione inferiore a 15.000 abitanti e per </a:t>
            </a:r>
            <a:r>
              <a:rPr lang="it-IT" sz="1600" u="sng" dirty="0" smtClean="0">
                <a:solidFill>
                  <a:srgbClr val="FF0000"/>
                </a:solidFill>
                <a:latin typeface="Times New Roman" pitchFamily="18" charset="0"/>
                <a:cs typeface="Times New Roman" pitchFamily="18" charset="0"/>
              </a:rPr>
              <a:t>gli organi e collegi professionali</a:t>
            </a:r>
            <a:r>
              <a:rPr lang="it-IT" sz="1600" u="sng" dirty="0" smtClean="0">
                <a:solidFill>
                  <a:schemeClr val="tx1">
                    <a:lumMod val="50000"/>
                  </a:schemeClr>
                </a:solidFill>
                <a:latin typeface="Times New Roman" pitchFamily="18" charset="0"/>
                <a:cs typeface="Times New Roman" pitchFamily="18" charset="0"/>
              </a:rPr>
              <a:t>.”.</a:t>
            </a:r>
          </a:p>
          <a:p>
            <a:r>
              <a:rPr lang="it-IT" sz="1600" dirty="0" smtClean="0">
                <a:solidFill>
                  <a:schemeClr val="tx1">
                    <a:lumMod val="50000"/>
                  </a:schemeClr>
                </a:solidFill>
                <a:latin typeface="Times New Roman" pitchFamily="18" charset="0"/>
                <a:cs typeface="Times New Roman" pitchFamily="18" charset="0"/>
              </a:rPr>
              <a:t> </a:t>
            </a:r>
            <a:endParaRPr lang="it-IT" sz="1600" dirty="0">
              <a:solidFill>
                <a:schemeClr val="tx1">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981075" y="1943100"/>
            <a:ext cx="8067675" cy="4555093"/>
          </a:xfrm>
          <a:prstGeom prst="rect">
            <a:avLst/>
          </a:prstGeom>
          <a:noFill/>
        </p:spPr>
        <p:txBody>
          <a:bodyPr wrap="square" rtlCol="0">
            <a:spAutoFit/>
          </a:bodyPr>
          <a:lstStyle/>
          <a:p>
            <a:pPr algn="just"/>
            <a:r>
              <a:rPr lang="it-IT" sz="1600" i="1" dirty="0" smtClean="0">
                <a:solidFill>
                  <a:schemeClr val="tx1">
                    <a:lumMod val="50000"/>
                  </a:schemeClr>
                </a:solidFill>
                <a:latin typeface="Times New Roman" pitchFamily="18" charset="0"/>
                <a:cs typeface="Times New Roman" pitchFamily="18" charset="0"/>
              </a:rPr>
              <a:t>7 A tal fine, l'organo di indirizzo politico individua,  di  norma tra i dirigenti amministrativi di ruolo di prima fascia in  servizio, il  responsabile della prevenzione  della  corruzione.  Negli  enti locali,  il  responsabile della prevenzione  della  corruzione   e' individuato, di norma,  nel segretario, salva  diversa  e  motivata determinazione.</a:t>
            </a:r>
            <a:r>
              <a:rPr lang="it-IT" sz="1600" dirty="0" smtClean="0">
                <a:solidFill>
                  <a:schemeClr val="tx1">
                    <a:lumMod val="50000"/>
                  </a:schemeClr>
                </a:solidFill>
                <a:latin typeface="Times New Roman" pitchFamily="18" charset="0"/>
                <a:cs typeface="Times New Roman" pitchFamily="18" charset="0"/>
              </a:rPr>
              <a:t> </a:t>
            </a:r>
          </a:p>
          <a:p>
            <a:pPr algn="just"/>
            <a:r>
              <a:rPr lang="it-IT" sz="1600" dirty="0" smtClean="0">
                <a:solidFill>
                  <a:schemeClr val="tx1">
                    <a:lumMod val="50000"/>
                  </a:schemeClr>
                </a:solidFill>
                <a:latin typeface="Times New Roman" pitchFamily="18" charset="0"/>
                <a:cs typeface="Times New Roman" pitchFamily="18" charset="0"/>
              </a:rPr>
              <a:t> </a:t>
            </a:r>
          </a:p>
          <a:p>
            <a:pPr algn="just"/>
            <a:r>
              <a:rPr lang="it-IT" sz="1400" u="sng" dirty="0" smtClean="0">
                <a:solidFill>
                  <a:schemeClr val="tx1">
                    <a:lumMod val="50000"/>
                  </a:schemeClr>
                </a:solidFill>
                <a:latin typeface="Times New Roman" pitchFamily="18" charset="0"/>
                <a:cs typeface="Times New Roman" pitchFamily="18" charset="0"/>
              </a:rPr>
              <a:t>Il comma 7 è sostituito dal seguente</a:t>
            </a:r>
            <a:r>
              <a:rPr lang="it-IT" sz="1400" dirty="0" smtClean="0">
                <a:solidFill>
                  <a:schemeClr val="tx1">
                    <a:lumMod val="50000"/>
                  </a:schemeClr>
                </a:solidFill>
                <a:latin typeface="Times New Roman" pitchFamily="18" charset="0"/>
                <a:cs typeface="Times New Roman" pitchFamily="18" charset="0"/>
              </a:rPr>
              <a:t>: “7. L'organo di indirizzo individua, di norma tra i dirigenti in servizio, </a:t>
            </a:r>
            <a:r>
              <a:rPr lang="it-IT" sz="1400" u="sng" dirty="0" smtClean="0">
                <a:solidFill>
                  <a:srgbClr val="FF0000"/>
                </a:solidFill>
                <a:latin typeface="Times New Roman" pitchFamily="18" charset="0"/>
                <a:cs typeface="Times New Roman" pitchFamily="18" charset="0"/>
              </a:rPr>
              <a:t>il Responsabile della prevenzione della corruzione e della trasparenza</a:t>
            </a:r>
            <a:r>
              <a:rPr lang="it-IT" sz="1400" dirty="0" smtClean="0">
                <a:solidFill>
                  <a:schemeClr val="tx1">
                    <a:lumMod val="50000"/>
                  </a:schemeClr>
                </a:solidFill>
                <a:latin typeface="Times New Roman" pitchFamily="18" charset="0"/>
                <a:cs typeface="Times New Roman" pitchFamily="18" charset="0"/>
              </a:rPr>
              <a:t>, disponendo le eventuali modifiche organizzative necessarie per assicurare funzioni e poteri idonei per lo svolgimento dell’incarico con piena autonomia ed effettività. Negli enti locali, il Responsabile della prevenzione della corruzione e della trasparenza è individuato, di norma, nel segretario o nel dirigente apicale, salva diversa e motivata determinazione. Il Responsabile della prevenzione della corruzione e della trasparenza segnala all'organo di indirizzo e all'organismo indipendente di valutazione le disfunzioni inerenti all’attuazione delle misure in materia di prevenzione della corruzione e di trasparenza e </a:t>
            </a:r>
            <a:r>
              <a:rPr lang="it-IT" sz="1400" u="sng" dirty="0" smtClean="0">
                <a:solidFill>
                  <a:srgbClr val="FF0000"/>
                </a:solidFill>
                <a:latin typeface="Times New Roman" pitchFamily="18" charset="0"/>
                <a:cs typeface="Times New Roman" pitchFamily="18" charset="0"/>
              </a:rPr>
              <a:t>indica agli uffici competenti all'esercizio dell'azione disciplinare i nominativi dei dipendenti che non hanno attuato correttamente le misure in materia di prevenzione della corruzione e di trasparenza</a:t>
            </a:r>
            <a:r>
              <a:rPr lang="it-IT" sz="1400" dirty="0" smtClean="0">
                <a:solidFill>
                  <a:srgbClr val="FF0000"/>
                </a:solidFill>
                <a:latin typeface="Times New Roman" pitchFamily="18" charset="0"/>
                <a:cs typeface="Times New Roman" pitchFamily="18" charset="0"/>
              </a:rPr>
              <a:t>.</a:t>
            </a:r>
            <a:r>
              <a:rPr lang="it-IT" sz="1400" dirty="0" smtClean="0">
                <a:solidFill>
                  <a:schemeClr val="tx1">
                    <a:lumMod val="50000"/>
                  </a:schemeClr>
                </a:solidFill>
                <a:latin typeface="Times New Roman" pitchFamily="18" charset="0"/>
                <a:cs typeface="Times New Roman" pitchFamily="18" charset="0"/>
              </a:rPr>
              <a:t> Eventuali misure discriminatorie, dirette o indirette, nei confronti del Responsabile della prevenzione della corruzione e della trasparenza per motivi collegati, direttamente o indirettamente, allo svolgimento delle sue funzioni devono essere segnalate all'Autorità nazionale anticorruzione, che può chiedere informazioni all'organo di indirizzo e intervenire nelle forme di cui al comma 3, articolo 15, decreto legislativo 8 aprile 2013, n. 39.”;</a:t>
            </a:r>
            <a:endParaRPr lang="it-IT" sz="1400" dirty="0">
              <a:solidFill>
                <a:schemeClr val="tx1">
                  <a:lumMod val="50000"/>
                </a:schemeClr>
              </a:solidFill>
              <a:latin typeface="Times New Roman" pitchFamily="18" charset="0"/>
              <a:cs typeface="Times New Roman" pitchFamily="18" charset="0"/>
            </a:endParaRPr>
          </a:p>
        </p:txBody>
      </p:sp>
      <p:sp>
        <p:nvSpPr>
          <p:cNvPr id="13" name="CasellaDiTesto 12"/>
          <p:cNvSpPr txBox="1"/>
          <p:nvPr/>
        </p:nvSpPr>
        <p:spPr>
          <a:xfrm>
            <a:off x="1257300" y="1247775"/>
            <a:ext cx="7639050" cy="584775"/>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LEGGE 6 novembre 2012, n. 190  - Disposizioni per la prevenzione e la repressione della corruzione e dell'</a:t>
            </a:r>
            <a:r>
              <a:rPr lang="it-IT" sz="1600" dirty="0" err="1" smtClean="0">
                <a:solidFill>
                  <a:srgbClr val="FF0000"/>
                </a:solidFill>
                <a:latin typeface="Times New Roman" pitchFamily="18" charset="0"/>
                <a:cs typeface="Times New Roman" pitchFamily="18" charset="0"/>
              </a:rPr>
              <a:t>illegalita</a:t>
            </a:r>
            <a:r>
              <a:rPr lang="it-IT" sz="1600" dirty="0" smtClean="0">
                <a:solidFill>
                  <a:srgbClr val="FF0000"/>
                </a:solidFill>
                <a:latin typeface="Times New Roman" pitchFamily="18" charset="0"/>
                <a:cs typeface="Times New Roman" pitchFamily="18" charset="0"/>
              </a:rPr>
              <a:t>' nella pubblica amministrazione</a:t>
            </a:r>
            <a:endParaRPr lang="it-IT" sz="1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981075" y="1943100"/>
            <a:ext cx="8067675" cy="3785652"/>
          </a:xfrm>
          <a:prstGeom prst="rect">
            <a:avLst/>
          </a:prstGeom>
          <a:noFill/>
        </p:spPr>
        <p:txBody>
          <a:bodyPr wrap="square" rtlCol="0">
            <a:spAutoFit/>
          </a:bodyPr>
          <a:lstStyle/>
          <a:p>
            <a:pPr algn="just"/>
            <a:endParaRPr lang="it-IT" sz="1600" dirty="0" smtClean="0">
              <a:solidFill>
                <a:schemeClr val="tx1">
                  <a:lumMod val="50000"/>
                </a:schemeClr>
              </a:solidFill>
              <a:latin typeface="Times New Roman" pitchFamily="18" charset="0"/>
              <a:cs typeface="Times New Roman" pitchFamily="18" charset="0"/>
            </a:endParaRPr>
          </a:p>
          <a:p>
            <a:pPr algn="just"/>
            <a:r>
              <a:rPr lang="it-IT" sz="1400" dirty="0" smtClean="0">
                <a:solidFill>
                  <a:srgbClr val="003366"/>
                </a:solidFill>
              </a:rPr>
              <a:t>a</a:t>
            </a:r>
            <a:r>
              <a:rPr lang="it-IT" sz="1400" dirty="0" smtClean="0">
                <a:solidFill>
                  <a:srgbClr val="003366"/>
                </a:solidFill>
                <a:latin typeface="Times New Roman" pitchFamily="18" charset="0"/>
                <a:cs typeface="Times New Roman" pitchFamily="18" charset="0"/>
              </a:rPr>
              <a:t>) </a:t>
            </a:r>
            <a:r>
              <a:rPr lang="it-IT" sz="1400" i="1" dirty="0" smtClean="0">
                <a:solidFill>
                  <a:srgbClr val="003366"/>
                </a:solidFill>
                <a:latin typeface="Times New Roman" pitchFamily="18" charset="0"/>
                <a:cs typeface="Times New Roman" pitchFamily="18" charset="0"/>
              </a:rPr>
              <a:t>Criteri di scelta</a:t>
            </a:r>
            <a:endParaRPr lang="it-IT" sz="1400" dirty="0" smtClean="0">
              <a:solidFill>
                <a:srgbClr val="003366"/>
              </a:solidFill>
              <a:latin typeface="Times New Roman" pitchFamily="18" charset="0"/>
              <a:cs typeface="Times New Roman" pitchFamily="18" charset="0"/>
            </a:endParaRPr>
          </a:p>
          <a:p>
            <a:pPr algn="just"/>
            <a:r>
              <a:rPr lang="it-IT" sz="1400" dirty="0" smtClean="0">
                <a:solidFill>
                  <a:srgbClr val="003366"/>
                </a:solidFill>
                <a:latin typeface="Times New Roman" pitchFamily="18" charset="0"/>
                <a:cs typeface="Times New Roman" pitchFamily="18" charset="0"/>
              </a:rPr>
              <a:t>Sulla base dei diversi orientamenti espressi dall’ANAC, si possono riassumere i principali criteri di scelta.</a:t>
            </a:r>
          </a:p>
          <a:p>
            <a:pPr algn="just"/>
            <a:r>
              <a:rPr lang="it-IT" sz="1400" u="sng" dirty="0" smtClean="0">
                <a:solidFill>
                  <a:srgbClr val="003366"/>
                </a:solidFill>
                <a:latin typeface="Times New Roman" pitchFamily="18" charset="0"/>
                <a:cs typeface="Times New Roman" pitchFamily="18" charset="0"/>
              </a:rPr>
              <a:t>Nelle pubbliche amministrazioni</a:t>
            </a:r>
            <a:endParaRPr lang="it-IT" sz="1400" dirty="0" smtClean="0">
              <a:solidFill>
                <a:srgbClr val="003366"/>
              </a:solidFill>
              <a:latin typeface="Times New Roman" pitchFamily="18" charset="0"/>
              <a:cs typeface="Times New Roman" pitchFamily="18" charset="0"/>
            </a:endParaRPr>
          </a:p>
          <a:p>
            <a:pPr algn="just"/>
            <a:r>
              <a:rPr lang="it-IT" sz="1400" dirty="0" smtClean="0">
                <a:solidFill>
                  <a:srgbClr val="003366"/>
                </a:solidFill>
                <a:latin typeface="Times New Roman" pitchFamily="18" charset="0"/>
                <a:cs typeface="Times New Roman" pitchFamily="18" charset="0"/>
              </a:rPr>
              <a:t>Il RPC deve essere scelto, di norma, tra i dirigenti amministrativi di ruolo di prima fascia in servizio. Questo criterio è volto ad assicurare che il RPC sia un dirigente stabile dell’amministrazione, con una adeguata conoscenza della sua organizzazione e del suo funzionamento, dotato della necessaria imparzialità ed autonomia valutativa e scelto, </a:t>
            </a:r>
            <a:r>
              <a:rPr lang="it-IT" sz="1400" u="sng" dirty="0" smtClean="0">
                <a:solidFill>
                  <a:srgbClr val="003366"/>
                </a:solidFill>
                <a:latin typeface="Times New Roman" pitchFamily="18" charset="0"/>
                <a:cs typeface="Times New Roman" pitchFamily="18" charset="0"/>
              </a:rPr>
              <a:t>di norma,</a:t>
            </a:r>
            <a:r>
              <a:rPr lang="it-IT" sz="1400" dirty="0" smtClean="0">
                <a:solidFill>
                  <a:srgbClr val="003366"/>
                </a:solidFill>
                <a:latin typeface="Times New Roman" pitchFamily="18" charset="0"/>
                <a:cs typeface="Times New Roman" pitchFamily="18" charset="0"/>
              </a:rPr>
              <a:t> tra i dirigenti non assegnati ad uffici che svolgano attività di gestione e di amministrazione attiva.</a:t>
            </a:r>
          </a:p>
          <a:p>
            <a:pPr algn="just"/>
            <a:r>
              <a:rPr lang="it-IT" sz="1400" dirty="0" smtClean="0">
                <a:solidFill>
                  <a:srgbClr val="003366"/>
                </a:solidFill>
                <a:latin typeface="Times New Roman" pitchFamily="18" charset="0"/>
                <a:cs typeface="Times New Roman" pitchFamily="18" charset="0"/>
              </a:rPr>
              <a:t>La nomina di un dirigente esterno </a:t>
            </a:r>
            <a:r>
              <a:rPr lang="it-IT" sz="1400" u="sng" dirty="0" smtClean="0">
                <a:solidFill>
                  <a:srgbClr val="FF0000"/>
                </a:solidFill>
                <a:latin typeface="Times New Roman" pitchFamily="18" charset="0"/>
                <a:cs typeface="Times New Roman" pitchFamily="18" charset="0"/>
              </a:rPr>
              <a:t>o di un dipendente con qualifica non dirigenziale deve essere considerata come una assoluta eccezione, da motivare adeguatamente in base alla dimostrata assenza di soggetti aventi i requisiti previsti dalla legge.</a:t>
            </a:r>
          </a:p>
          <a:p>
            <a:pPr algn="just"/>
            <a:r>
              <a:rPr lang="it-IT" sz="1400" dirty="0" smtClean="0">
                <a:solidFill>
                  <a:srgbClr val="003366"/>
                </a:solidFill>
                <a:latin typeface="Times New Roman" pitchFamily="18" charset="0"/>
                <a:cs typeface="Times New Roman" pitchFamily="18" charset="0"/>
              </a:rPr>
              <a:t>Considerata la posizione di indipendenza che deve essere assicurata al RPC non appare coerente con i requisiti di legge la nomina di un dirigente che provenga direttamente da uffici di diretta collaborazione con l’organo di indirizzo laddove esista un vincolo fiduciario.</a:t>
            </a:r>
          </a:p>
          <a:p>
            <a:r>
              <a:rPr lang="it-IT" sz="1400" dirty="0" smtClean="0">
                <a:solidFill>
                  <a:srgbClr val="003366"/>
                </a:solidFill>
                <a:latin typeface="Times New Roman" pitchFamily="18" charset="0"/>
                <a:cs typeface="Times New Roman" pitchFamily="18" charset="0"/>
              </a:rPr>
              <a:t> </a:t>
            </a:r>
            <a:endParaRPr lang="it-IT" sz="1400" dirty="0">
              <a:solidFill>
                <a:srgbClr val="003366"/>
              </a:solidFill>
              <a:latin typeface="Times New Roman" pitchFamily="18" charset="0"/>
              <a:cs typeface="Times New Roman" pitchFamily="18" charset="0"/>
            </a:endParaRPr>
          </a:p>
        </p:txBody>
      </p:sp>
      <p:sp>
        <p:nvSpPr>
          <p:cNvPr id="13" name="CasellaDiTesto 12"/>
          <p:cNvSpPr txBox="1"/>
          <p:nvPr/>
        </p:nvSpPr>
        <p:spPr>
          <a:xfrm>
            <a:off x="1257300" y="1247775"/>
            <a:ext cx="7639050" cy="830997"/>
          </a:xfrm>
          <a:prstGeom prst="rect">
            <a:avLst/>
          </a:prstGeom>
          <a:noFill/>
        </p:spPr>
        <p:txBody>
          <a:bodyPr wrap="square" rtlCol="0">
            <a:spAutoFit/>
          </a:bodyPr>
          <a:lstStyle/>
          <a:p>
            <a:r>
              <a:rPr lang="it-IT" sz="1600" u="sng" dirty="0" smtClean="0">
                <a:solidFill>
                  <a:srgbClr val="FF0000"/>
                </a:solidFill>
                <a:latin typeface="Times New Roman" pitchFamily="18" charset="0"/>
                <a:cs typeface="Times New Roman" pitchFamily="18" charset="0"/>
              </a:rPr>
              <a:t>Nota del Ministero della Salute che consente di nominare il Segretario</a:t>
            </a:r>
            <a:endParaRPr lang="it-IT" sz="1600" dirty="0" smtClean="0">
              <a:solidFill>
                <a:srgbClr val="FF0000"/>
              </a:solidFill>
              <a:latin typeface="Times New Roman" pitchFamily="18" charset="0"/>
              <a:cs typeface="Times New Roman" pitchFamily="18" charset="0"/>
            </a:endParaRPr>
          </a:p>
          <a:p>
            <a:r>
              <a:rPr lang="it-IT" sz="1600" dirty="0" smtClean="0">
                <a:solidFill>
                  <a:srgbClr val="FF0000"/>
                </a:solidFill>
                <a:latin typeface="Times New Roman" pitchFamily="18" charset="0"/>
                <a:cs typeface="Times New Roman" pitchFamily="18" charset="0"/>
              </a:rPr>
              <a:t> </a:t>
            </a:r>
          </a:p>
          <a:p>
            <a:r>
              <a:rPr lang="it-IT" sz="1600" dirty="0" smtClean="0">
                <a:solidFill>
                  <a:srgbClr val="FF0000"/>
                </a:solidFill>
                <a:latin typeface="Times New Roman" pitchFamily="18" charset="0"/>
                <a:cs typeface="Times New Roman" pitchFamily="18" charset="0"/>
              </a:rPr>
              <a:t>PNA Determinazione n. 12 del 28/10/2015</a:t>
            </a:r>
            <a:endParaRPr lang="it-IT" sz="1600" dirty="0">
              <a:solidFill>
                <a:srgbClr val="FF0000"/>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4" cstate="print"/>
          <a:srcRect/>
          <a:stretch>
            <a:fillRect/>
          </a:stretch>
        </p:blipFill>
        <p:spPr bwMode="auto">
          <a:xfrm>
            <a:off x="5757863" y="1619249"/>
            <a:ext cx="2400377" cy="523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5" y="1762125"/>
            <a:ext cx="8277225" cy="4647426"/>
          </a:xfrm>
          <a:prstGeom prst="rect">
            <a:avLst/>
          </a:prstGeom>
          <a:noFill/>
        </p:spPr>
        <p:txBody>
          <a:bodyPr wrap="square" rtlCol="0">
            <a:spAutoFit/>
          </a:bodyPr>
          <a:lstStyle/>
          <a:p>
            <a:pPr algn="just"/>
            <a:endParaRPr lang="it-IT" sz="1600" dirty="0" smtClean="0">
              <a:solidFill>
                <a:schemeClr val="tx1">
                  <a:lumMod val="50000"/>
                </a:schemeClr>
              </a:solidFill>
              <a:latin typeface="Times New Roman" pitchFamily="18" charset="0"/>
              <a:cs typeface="Times New Roman" pitchFamily="18" charset="0"/>
            </a:endParaRPr>
          </a:p>
          <a:p>
            <a:pPr algn="just"/>
            <a:r>
              <a:rPr lang="it-IT" sz="1400" dirty="0" smtClean="0">
                <a:solidFill>
                  <a:srgbClr val="003366"/>
                </a:solidFill>
                <a:latin typeface="Times New Roman" pitchFamily="18" charset="0"/>
                <a:cs typeface="Times New Roman" pitchFamily="18" charset="0"/>
              </a:rPr>
              <a:t> I dati relativi alla nomina del Responsabile della prevenzione della corruzione e del Responsabile della Trasparenza devono essere inviati ESCLUSIVAMENTE con il </a:t>
            </a:r>
            <a:r>
              <a:rPr lang="it-IT" sz="1400" dirty="0" smtClean="0">
                <a:solidFill>
                  <a:srgbClr val="003366"/>
                </a:solidFill>
                <a:latin typeface="Times New Roman" pitchFamily="18" charset="0"/>
                <a:cs typeface="Times New Roman" pitchFamily="18" charset="0"/>
                <a:hlinkClick r:id="rId4" action="ppaction://hlinkfile"/>
              </a:rPr>
              <a:t>Modulo_ANAC_Nomina_RPC</a:t>
            </a:r>
            <a:r>
              <a:rPr lang="it-IT" sz="1400" dirty="0" smtClean="0">
                <a:solidFill>
                  <a:srgbClr val="003366"/>
                </a:solidFill>
                <a:latin typeface="Times New Roman" pitchFamily="18" charset="0"/>
                <a:cs typeface="Times New Roman" pitchFamily="18" charset="0"/>
              </a:rPr>
              <a:t> compilato digitalmente in ogni suo campo e inviandolo ESCLUSIVAMENTE alla casella e-mail </a:t>
            </a:r>
            <a:r>
              <a:rPr lang="it-IT" sz="1400" dirty="0" smtClean="0">
                <a:solidFill>
                  <a:srgbClr val="FFFF00"/>
                </a:solidFill>
                <a:latin typeface="Times New Roman" pitchFamily="18" charset="0"/>
                <a:cs typeface="Times New Roman" pitchFamily="18" charset="0"/>
                <a:hlinkClick r:id="rId5"/>
              </a:rPr>
              <a:t>anticorruzione@anticorruzione.it</a:t>
            </a:r>
            <a:r>
              <a:rPr lang="it-IT" sz="1400" dirty="0" smtClean="0">
                <a:solidFill>
                  <a:srgbClr val="FFFF00"/>
                </a:solidFill>
                <a:latin typeface="Times New Roman" pitchFamily="18" charset="0"/>
                <a:cs typeface="Times New Roman" pitchFamily="18" charset="0"/>
              </a:rPr>
              <a:t> </a:t>
            </a:r>
            <a:r>
              <a:rPr lang="it-IT" sz="1400" dirty="0" smtClean="0">
                <a:solidFill>
                  <a:srgbClr val="003366"/>
                </a:solidFill>
                <a:latin typeface="Times New Roman" pitchFamily="18" charset="0"/>
                <a:cs typeface="Times New Roman" pitchFamily="18" charset="0"/>
              </a:rPr>
              <a:t/>
            </a:r>
            <a:br>
              <a:rPr lang="it-IT" sz="1400" dirty="0" smtClean="0">
                <a:solidFill>
                  <a:srgbClr val="003366"/>
                </a:solidFill>
                <a:latin typeface="Times New Roman" pitchFamily="18" charset="0"/>
                <a:cs typeface="Times New Roman" pitchFamily="18" charset="0"/>
              </a:rPr>
            </a:br>
            <a:r>
              <a:rPr lang="it-IT" sz="1400" dirty="0" smtClean="0">
                <a:solidFill>
                  <a:srgbClr val="003366"/>
                </a:solidFill>
                <a:latin typeface="Times New Roman" pitchFamily="18" charset="0"/>
                <a:cs typeface="Times New Roman" pitchFamily="18" charset="0"/>
              </a:rPr>
              <a:t>NON SARANNO PRESE IN CONSIDERAZIONE COMUNICAZIONI EFFETTUATE IN MODO DIVERSO O MODULI COMPILATI A MANO E SCANNERIZZATI.</a:t>
            </a:r>
          </a:p>
          <a:p>
            <a:pPr algn="just"/>
            <a:r>
              <a:rPr lang="it-IT" sz="1400" dirty="0" smtClean="0">
                <a:solidFill>
                  <a:srgbClr val="003366"/>
                </a:solidFill>
                <a:latin typeface="Times New Roman" pitchFamily="18" charset="0"/>
                <a:cs typeface="Times New Roman" pitchFamily="18" charset="0"/>
              </a:rPr>
              <a:t>Istruzioni per la compilazione e trasmissione del Modulo: </a:t>
            </a:r>
            <a:br>
              <a:rPr lang="it-IT" sz="1400" dirty="0" smtClean="0">
                <a:solidFill>
                  <a:srgbClr val="003366"/>
                </a:solidFill>
                <a:latin typeface="Times New Roman" pitchFamily="18" charset="0"/>
                <a:cs typeface="Times New Roman" pitchFamily="18" charset="0"/>
              </a:rPr>
            </a:br>
            <a:r>
              <a:rPr lang="it-IT" sz="1400" dirty="0" smtClean="0">
                <a:solidFill>
                  <a:srgbClr val="003366"/>
                </a:solidFill>
                <a:latin typeface="Times New Roman" pitchFamily="18" charset="0"/>
                <a:cs typeface="Times New Roman" pitchFamily="18" charset="0"/>
              </a:rPr>
              <a:t>1. Il modulo deve essere compilato utilizzando il software gratuito Adobe </a:t>
            </a:r>
            <a:r>
              <a:rPr lang="it-IT" sz="1400" dirty="0" err="1" smtClean="0">
                <a:solidFill>
                  <a:srgbClr val="003366"/>
                </a:solidFill>
                <a:latin typeface="Times New Roman" pitchFamily="18" charset="0"/>
                <a:cs typeface="Times New Roman" pitchFamily="18" charset="0"/>
              </a:rPr>
              <a:t>Reader</a:t>
            </a:r>
            <a:r>
              <a:rPr lang="it-IT" sz="1400" dirty="0" smtClean="0">
                <a:solidFill>
                  <a:srgbClr val="003366"/>
                </a:solidFill>
                <a:latin typeface="Times New Roman" pitchFamily="18" charset="0"/>
                <a:cs typeface="Times New Roman" pitchFamily="18" charset="0"/>
              </a:rPr>
              <a:t> </a:t>
            </a:r>
            <a:r>
              <a:rPr lang="it-IT" sz="1400" i="1" dirty="0" smtClean="0">
                <a:solidFill>
                  <a:srgbClr val="003366"/>
                </a:solidFill>
                <a:latin typeface="Times New Roman" pitchFamily="18" charset="0"/>
                <a:cs typeface="Times New Roman" pitchFamily="18" charset="0"/>
              </a:rPr>
              <a:t>versione 11 o successiva </a:t>
            </a:r>
            <a:r>
              <a:rPr lang="it-IT" sz="1400" dirty="0" smtClean="0">
                <a:solidFill>
                  <a:srgbClr val="003366"/>
                </a:solidFill>
                <a:latin typeface="Times New Roman" pitchFamily="18" charset="0"/>
                <a:cs typeface="Times New Roman" pitchFamily="18" charset="0"/>
              </a:rPr>
              <a:t>(è possibile scaricare il programma dal </a:t>
            </a:r>
            <a:r>
              <a:rPr lang="it-IT" sz="1400" dirty="0" smtClean="0">
                <a:solidFill>
                  <a:srgbClr val="003366"/>
                </a:solidFill>
                <a:latin typeface="Times New Roman" pitchFamily="18" charset="0"/>
                <a:cs typeface="Times New Roman" pitchFamily="18" charset="0"/>
                <a:hlinkClick r:id="rId6"/>
              </a:rPr>
              <a:t>sito del produttore</a:t>
            </a:r>
            <a:r>
              <a:rPr lang="it-IT" sz="1400" dirty="0" smtClean="0">
                <a:solidFill>
                  <a:srgbClr val="003366"/>
                </a:solidFill>
                <a:latin typeface="Times New Roman" pitchFamily="18" charset="0"/>
                <a:cs typeface="Times New Roman" pitchFamily="18" charset="0"/>
              </a:rPr>
              <a:t>) oppure altro software equivalente (per gli altri eventuali programmi, riferirsi ai siti dei produttori). </a:t>
            </a:r>
            <a:br>
              <a:rPr lang="it-IT" sz="1400" dirty="0" smtClean="0">
                <a:solidFill>
                  <a:srgbClr val="003366"/>
                </a:solidFill>
                <a:latin typeface="Times New Roman" pitchFamily="18" charset="0"/>
                <a:cs typeface="Times New Roman" pitchFamily="18" charset="0"/>
              </a:rPr>
            </a:br>
            <a:r>
              <a:rPr lang="it-IT" sz="1400" dirty="0" smtClean="0">
                <a:solidFill>
                  <a:srgbClr val="003366"/>
                </a:solidFill>
                <a:latin typeface="Times New Roman" pitchFamily="18" charset="0"/>
                <a:cs typeface="Times New Roman" pitchFamily="18" charset="0"/>
              </a:rPr>
              <a:t>2. Effettuare il </a:t>
            </a:r>
            <a:r>
              <a:rPr lang="it-IT" sz="1400" i="1" dirty="0" smtClean="0">
                <a:solidFill>
                  <a:srgbClr val="003366"/>
                </a:solidFill>
                <a:latin typeface="Times New Roman" pitchFamily="18" charset="0"/>
                <a:cs typeface="Times New Roman" pitchFamily="18" charset="0"/>
              </a:rPr>
              <a:t>download </a:t>
            </a:r>
            <a:r>
              <a:rPr lang="it-IT" sz="1400" dirty="0" smtClean="0">
                <a:solidFill>
                  <a:srgbClr val="003366"/>
                </a:solidFill>
                <a:latin typeface="Times New Roman" pitchFamily="18" charset="0"/>
                <a:cs typeface="Times New Roman" pitchFamily="18" charset="0"/>
              </a:rPr>
              <a:t>del file pdf denominato “</a:t>
            </a:r>
            <a:r>
              <a:rPr lang="it-IT" sz="1400" dirty="0" smtClean="0">
                <a:solidFill>
                  <a:srgbClr val="003366"/>
                </a:solidFill>
                <a:latin typeface="Times New Roman" pitchFamily="18" charset="0"/>
                <a:cs typeface="Times New Roman" pitchFamily="18" charset="0"/>
                <a:hlinkClick r:id="rId4" action="ppaction://hlinkfile"/>
              </a:rPr>
              <a:t>Modulo_ANAC_Nomina_RPC</a:t>
            </a:r>
            <a:r>
              <a:rPr lang="it-IT" sz="1400" dirty="0" smtClean="0">
                <a:solidFill>
                  <a:srgbClr val="003366"/>
                </a:solidFill>
                <a:latin typeface="Times New Roman" pitchFamily="18" charset="0"/>
                <a:cs typeface="Times New Roman" pitchFamily="18" charset="0"/>
              </a:rPr>
              <a:t> “. </a:t>
            </a:r>
            <a:br>
              <a:rPr lang="it-IT" sz="1400" dirty="0" smtClean="0">
                <a:solidFill>
                  <a:srgbClr val="003366"/>
                </a:solidFill>
                <a:latin typeface="Times New Roman" pitchFamily="18" charset="0"/>
                <a:cs typeface="Times New Roman" pitchFamily="18" charset="0"/>
              </a:rPr>
            </a:br>
            <a:r>
              <a:rPr lang="it-IT" sz="1400" dirty="0" smtClean="0">
                <a:solidFill>
                  <a:srgbClr val="003366"/>
                </a:solidFill>
                <a:latin typeface="Times New Roman" pitchFamily="18" charset="0"/>
                <a:cs typeface="Times New Roman" pitchFamily="18" charset="0"/>
              </a:rPr>
              <a:t>3. Compilare il file </a:t>
            </a:r>
            <a:r>
              <a:rPr lang="it-IT" sz="1400" dirty="0" err="1" smtClean="0">
                <a:solidFill>
                  <a:srgbClr val="003366"/>
                </a:solidFill>
                <a:latin typeface="Times New Roman" pitchFamily="18" charset="0"/>
                <a:cs typeface="Times New Roman" pitchFamily="18" charset="0"/>
              </a:rPr>
              <a:t>ModuloANACNominaRPC.pdf</a:t>
            </a:r>
            <a:r>
              <a:rPr lang="it-IT" sz="1400" dirty="0" smtClean="0">
                <a:solidFill>
                  <a:srgbClr val="003366"/>
                </a:solidFill>
                <a:latin typeface="Times New Roman" pitchFamily="18" charset="0"/>
                <a:cs typeface="Times New Roman" pitchFamily="18" charset="0"/>
              </a:rPr>
              <a:t> in tutti i campi predisposti. </a:t>
            </a:r>
            <a:br>
              <a:rPr lang="it-IT" sz="1400" dirty="0" smtClean="0">
                <a:solidFill>
                  <a:srgbClr val="003366"/>
                </a:solidFill>
                <a:latin typeface="Times New Roman" pitchFamily="18" charset="0"/>
                <a:cs typeface="Times New Roman" pitchFamily="18" charset="0"/>
              </a:rPr>
            </a:br>
            <a:r>
              <a:rPr lang="it-IT" sz="1400" dirty="0" smtClean="0">
                <a:solidFill>
                  <a:srgbClr val="003366"/>
                </a:solidFill>
                <a:latin typeface="Times New Roman" pitchFamily="18" charset="0"/>
                <a:cs typeface="Times New Roman" pitchFamily="18" charset="0"/>
              </a:rPr>
              <a:t>4. Redigere l’e-mail di invio dei dati relativi alla nomina del responsabile della prevenzione della corruzione assicurandosi di:</a:t>
            </a:r>
          </a:p>
          <a:p>
            <a:pPr lvl="0" algn="just"/>
            <a:r>
              <a:rPr lang="it-IT" sz="1400" dirty="0" smtClean="0">
                <a:solidFill>
                  <a:srgbClr val="003366"/>
                </a:solidFill>
                <a:latin typeface="Times New Roman" pitchFamily="18" charset="0"/>
                <a:cs typeface="Times New Roman" pitchFamily="18" charset="0"/>
              </a:rPr>
              <a:t>a) allegare solo il file denominato </a:t>
            </a:r>
            <a:r>
              <a:rPr lang="it-IT" sz="1400" dirty="0" err="1" smtClean="0">
                <a:solidFill>
                  <a:srgbClr val="003366"/>
                </a:solidFill>
                <a:latin typeface="Times New Roman" pitchFamily="18" charset="0"/>
                <a:cs typeface="Times New Roman" pitchFamily="18" charset="0"/>
              </a:rPr>
              <a:t>ModuloANACNominaRPC.pdf</a:t>
            </a:r>
            <a:endParaRPr lang="it-IT" sz="1400" dirty="0" smtClean="0">
              <a:solidFill>
                <a:srgbClr val="003366"/>
              </a:solidFill>
              <a:latin typeface="Times New Roman" pitchFamily="18" charset="0"/>
              <a:cs typeface="Times New Roman" pitchFamily="18" charset="0"/>
            </a:endParaRPr>
          </a:p>
          <a:p>
            <a:pPr lvl="0" algn="just"/>
            <a:r>
              <a:rPr lang="it-IT" sz="1400" dirty="0" smtClean="0">
                <a:solidFill>
                  <a:srgbClr val="003366"/>
                </a:solidFill>
                <a:latin typeface="Times New Roman" pitchFamily="18" charset="0"/>
                <a:cs typeface="Times New Roman" pitchFamily="18" charset="0"/>
              </a:rPr>
              <a:t>b) riportare nel campo oggetto della e-mail la dicitura “Modulo per la nomina Responsabile della Prevenzione della Corruzione”.</a:t>
            </a:r>
          </a:p>
          <a:p>
            <a:pPr lvl="0" algn="just"/>
            <a:r>
              <a:rPr lang="it-IT" sz="1400" dirty="0" smtClean="0">
                <a:solidFill>
                  <a:srgbClr val="003366"/>
                </a:solidFill>
                <a:latin typeface="Times New Roman" pitchFamily="18" charset="0"/>
                <a:cs typeface="Times New Roman" pitchFamily="18" charset="0"/>
              </a:rPr>
              <a:t>c) utilizzare per l’invio una casella di posta elettronica dell’amministrazione (preferibilmente PEC)</a:t>
            </a:r>
          </a:p>
          <a:p>
            <a:pPr lvl="0" algn="just"/>
            <a:r>
              <a:rPr lang="it-IT" sz="1400" dirty="0" smtClean="0">
                <a:solidFill>
                  <a:srgbClr val="003366"/>
                </a:solidFill>
                <a:latin typeface="Times New Roman" pitchFamily="18" charset="0"/>
                <a:cs typeface="Times New Roman" pitchFamily="18" charset="0"/>
              </a:rPr>
              <a:t>5. Inviare l’e-mail contenente il modulo dalla casella PEC dell’amministrazione </a:t>
            </a:r>
          </a:p>
          <a:p>
            <a:pPr algn="just"/>
            <a:r>
              <a:rPr lang="it-IT" sz="1400" u="sng" dirty="0" smtClean="0">
                <a:solidFill>
                  <a:srgbClr val="FF0000"/>
                </a:solidFill>
                <a:latin typeface="Times New Roman" pitchFamily="18" charset="0"/>
                <a:cs typeface="Times New Roman" pitchFamily="18" charset="0"/>
              </a:rPr>
              <a:t>http://www.anticorruzione.it/</a:t>
            </a:r>
            <a:r>
              <a:rPr lang="it-IT" sz="1400" u="sng" dirty="0" err="1" smtClean="0">
                <a:solidFill>
                  <a:srgbClr val="FF0000"/>
                </a:solidFill>
                <a:latin typeface="Times New Roman" pitchFamily="18" charset="0"/>
                <a:cs typeface="Times New Roman" pitchFamily="18" charset="0"/>
              </a:rPr>
              <a:t>portal</a:t>
            </a:r>
            <a:r>
              <a:rPr lang="it-IT" sz="1400" u="sng" dirty="0" smtClean="0">
                <a:solidFill>
                  <a:srgbClr val="FF0000"/>
                </a:solidFill>
                <a:latin typeface="Times New Roman" pitchFamily="18" charset="0"/>
                <a:cs typeface="Times New Roman" pitchFamily="18" charset="0"/>
              </a:rPr>
              <a:t>/public/</a:t>
            </a:r>
            <a:r>
              <a:rPr lang="it-IT" sz="1400" u="sng" dirty="0" err="1" smtClean="0">
                <a:solidFill>
                  <a:srgbClr val="FF0000"/>
                </a:solidFill>
                <a:latin typeface="Times New Roman" pitchFamily="18" charset="0"/>
                <a:cs typeface="Times New Roman" pitchFamily="18" charset="0"/>
              </a:rPr>
              <a:t>classic</a:t>
            </a:r>
            <a:r>
              <a:rPr lang="it-IT" sz="1400" u="sng" dirty="0" smtClean="0">
                <a:solidFill>
                  <a:srgbClr val="FF0000"/>
                </a:solidFill>
                <a:latin typeface="Times New Roman" pitchFamily="18" charset="0"/>
                <a:cs typeface="Times New Roman" pitchFamily="18" charset="0"/>
              </a:rPr>
              <a:t>/Servizi/</a:t>
            </a:r>
            <a:r>
              <a:rPr lang="it-IT" sz="1400" u="sng" dirty="0" err="1" smtClean="0">
                <a:solidFill>
                  <a:srgbClr val="FF0000"/>
                </a:solidFill>
                <a:latin typeface="Times New Roman" pitchFamily="18" charset="0"/>
                <a:cs typeface="Times New Roman" pitchFamily="18" charset="0"/>
              </a:rPr>
              <a:t>ServiziOnline</a:t>
            </a:r>
            <a:r>
              <a:rPr lang="it-IT" sz="1400" u="sng" dirty="0" smtClean="0">
                <a:solidFill>
                  <a:srgbClr val="FF0000"/>
                </a:solidFill>
                <a:latin typeface="Times New Roman" pitchFamily="18" charset="0"/>
                <a:cs typeface="Times New Roman" pitchFamily="18" charset="0"/>
              </a:rPr>
              <a:t>/</a:t>
            </a:r>
            <a:r>
              <a:rPr lang="it-IT" sz="1400" u="sng" dirty="0" err="1" smtClean="0">
                <a:solidFill>
                  <a:srgbClr val="FF0000"/>
                </a:solidFill>
                <a:latin typeface="Times New Roman" pitchFamily="18" charset="0"/>
                <a:cs typeface="Times New Roman" pitchFamily="18" charset="0"/>
              </a:rPr>
              <a:t>NomineRespPrevCorruzioneRPC</a:t>
            </a:r>
            <a:endParaRPr lang="it-IT" sz="1400" dirty="0">
              <a:solidFill>
                <a:srgbClr val="FF0000"/>
              </a:solidFill>
              <a:latin typeface="Times New Roman" pitchFamily="18" charset="0"/>
              <a:cs typeface="Times New Roman" pitchFamily="18" charset="0"/>
            </a:endParaRPr>
          </a:p>
        </p:txBody>
      </p:sp>
      <p:sp>
        <p:nvSpPr>
          <p:cNvPr id="13" name="CasellaDiTesto 12"/>
          <p:cNvSpPr txBox="1"/>
          <p:nvPr/>
        </p:nvSpPr>
        <p:spPr>
          <a:xfrm>
            <a:off x="1257300" y="1247775"/>
            <a:ext cx="7639050" cy="800219"/>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Compilazione e invio all’Autorità dei dati delle nomine dei Responsabili della Prevenzione della Corruzione (RPC) e dei Responsabili della Trasparenza (RT)</a:t>
            </a:r>
          </a:p>
          <a:p>
            <a:r>
              <a:rPr lang="it-IT" sz="1400" dirty="0" smtClean="0">
                <a:solidFill>
                  <a:srgbClr val="003366"/>
                </a:solidFill>
                <a:latin typeface="Times New Roman" pitchFamily="18" charset="0"/>
                <a:cs typeface="Times New Roman" pitchFamily="18" charset="0"/>
              </a:rPr>
              <a:t>Modalità di invio dei dati relativi alla nomina del Responsabile della prevenzione della corruzione</a:t>
            </a:r>
            <a:endParaRPr lang="it-IT" sz="1400" dirty="0">
              <a:solidFill>
                <a:srgbClr val="0033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7734300" y="6611779"/>
            <a:ext cx="1409700" cy="246221"/>
          </a:xfrm>
          <a:prstGeom prst="rect">
            <a:avLst/>
          </a:prstGeom>
          <a:solidFill>
            <a:srgbClr val="003366"/>
          </a:solidFill>
        </p:spPr>
        <p:txBody>
          <a:bodyPr wrap="square" rtlCol="0">
            <a:spAutoFit/>
          </a:bodyPr>
          <a:lstStyle/>
          <a:p>
            <a:endParaRPr lang="it-IT" dirty="0"/>
          </a:p>
        </p:txBody>
      </p:sp>
      <p:pic>
        <p:nvPicPr>
          <p:cNvPr id="8" name="Immagine 7" descr="omceo LOGO.png"/>
          <p:cNvPicPr>
            <a:picLocks noChangeAspect="1"/>
          </p:cNvPicPr>
          <p:nvPr/>
        </p:nvPicPr>
        <p:blipFill>
          <a:blip r:embed="rId3" cstate="print"/>
          <a:stretch>
            <a:fillRect/>
          </a:stretch>
        </p:blipFill>
        <p:spPr>
          <a:xfrm>
            <a:off x="179884" y="289223"/>
            <a:ext cx="962990" cy="939502"/>
          </a:xfrm>
          <a:prstGeom prst="rect">
            <a:avLst/>
          </a:prstGeom>
        </p:spPr>
      </p:pic>
      <p:sp>
        <p:nvSpPr>
          <p:cNvPr id="9" name="CasellaDiTesto 8"/>
          <p:cNvSpPr txBox="1"/>
          <p:nvPr/>
        </p:nvSpPr>
        <p:spPr>
          <a:xfrm>
            <a:off x="1162050" y="495300"/>
            <a:ext cx="8524875" cy="276999"/>
          </a:xfrm>
          <a:prstGeom prst="rect">
            <a:avLst/>
          </a:prstGeom>
          <a:noFill/>
        </p:spPr>
        <p:txBody>
          <a:bodyPr wrap="square" rtlCol="0">
            <a:spAutoFit/>
          </a:bodyPr>
          <a:lstStyle/>
          <a:p>
            <a:r>
              <a:rPr lang="it-IT" sz="1200" u="sng" spc="300" dirty="0" smtClean="0">
                <a:solidFill>
                  <a:schemeClr val="tx1">
                    <a:lumMod val="50000"/>
                  </a:schemeClr>
                </a:solidFill>
              </a:rPr>
              <a:t>FEDERAZIONE NAZIONALE ORDINI MEDICI CHIRURGHI ED ODONTOIATRI</a:t>
            </a:r>
            <a:endParaRPr lang="it-IT" sz="1200" u="sng" spc="300" dirty="0">
              <a:solidFill>
                <a:schemeClr val="tx1">
                  <a:lumMod val="50000"/>
                </a:schemeClr>
              </a:solidFill>
            </a:endParaRPr>
          </a:p>
        </p:txBody>
      </p:sp>
      <p:sp>
        <p:nvSpPr>
          <p:cNvPr id="11" name="CasellaDiTesto 10"/>
          <p:cNvSpPr txBox="1"/>
          <p:nvPr/>
        </p:nvSpPr>
        <p:spPr>
          <a:xfrm>
            <a:off x="3667125" y="6611779"/>
            <a:ext cx="1657350" cy="246221"/>
          </a:xfrm>
          <a:prstGeom prst="rect">
            <a:avLst/>
          </a:prstGeom>
          <a:noFill/>
        </p:spPr>
        <p:txBody>
          <a:bodyPr wrap="square" rtlCol="0">
            <a:spAutoFit/>
          </a:bodyPr>
          <a:lstStyle/>
          <a:p>
            <a:pPr algn="ctr"/>
            <a:r>
              <a:rPr lang="it-IT" dirty="0" smtClean="0">
                <a:latin typeface="Times New Roman" pitchFamily="18" charset="0"/>
                <a:cs typeface="Times New Roman" pitchFamily="18" charset="0"/>
              </a:rPr>
              <a:t>RIMINI, 20 Maggio 2016</a:t>
            </a:r>
            <a:endParaRPr lang="it-IT" dirty="0">
              <a:latin typeface="Times New Roman" pitchFamily="18" charset="0"/>
              <a:cs typeface="Times New Roman" pitchFamily="18" charset="0"/>
            </a:endParaRPr>
          </a:p>
        </p:txBody>
      </p:sp>
      <p:sp>
        <p:nvSpPr>
          <p:cNvPr id="12" name="CasellaDiTesto 11"/>
          <p:cNvSpPr txBox="1"/>
          <p:nvPr/>
        </p:nvSpPr>
        <p:spPr>
          <a:xfrm>
            <a:off x="866775" y="1809751"/>
            <a:ext cx="8277225" cy="5016758"/>
          </a:xfrm>
          <a:prstGeom prst="rect">
            <a:avLst/>
          </a:prstGeom>
          <a:noFill/>
        </p:spPr>
        <p:txBody>
          <a:bodyPr wrap="square" rtlCol="0">
            <a:spAutoFit/>
          </a:bodyPr>
          <a:lstStyle/>
          <a:p>
            <a:pPr algn="just"/>
            <a:r>
              <a:rPr lang="it-IT" sz="1600" b="0" i="1" dirty="0" smtClean="0">
                <a:solidFill>
                  <a:srgbClr val="003366"/>
                </a:solidFill>
                <a:latin typeface="Times New Roman" pitchFamily="18" charset="0"/>
                <a:cs typeface="Times New Roman" pitchFamily="18" charset="0"/>
              </a:rPr>
              <a:t>   8 L'organo di indirizzo politico,  su  proposta  del  responsabile individuato ai sensi del comma                       7, </a:t>
            </a:r>
            <a:r>
              <a:rPr lang="it-IT" sz="1600" i="1" u="sng" dirty="0" smtClean="0">
                <a:solidFill>
                  <a:srgbClr val="003366"/>
                </a:solidFill>
                <a:latin typeface="Times New Roman" pitchFamily="18" charset="0"/>
                <a:cs typeface="Times New Roman" pitchFamily="18" charset="0"/>
              </a:rPr>
              <a:t>entro il 31 gennaio di  ogni  anno</a:t>
            </a:r>
            <a:r>
              <a:rPr lang="it-IT" sz="1600" b="0" i="1" dirty="0" smtClean="0">
                <a:solidFill>
                  <a:srgbClr val="003366"/>
                </a:solidFill>
                <a:latin typeface="Times New Roman" pitchFamily="18" charset="0"/>
                <a:cs typeface="Times New Roman" pitchFamily="18" charset="0"/>
              </a:rPr>
              <a:t>, adotta il piano triennale di prevenzione della corruzione,  </a:t>
            </a:r>
            <a:r>
              <a:rPr lang="it-IT" sz="1600" i="1" dirty="0" smtClean="0">
                <a:solidFill>
                  <a:srgbClr val="003366"/>
                </a:solidFill>
                <a:latin typeface="Times New Roman" pitchFamily="18" charset="0"/>
                <a:cs typeface="Times New Roman" pitchFamily="18" charset="0"/>
              </a:rPr>
              <a:t>curandone la trasmissione al Dipartimento della funzione pubblica.</a:t>
            </a:r>
          </a:p>
          <a:p>
            <a:pPr algn="just"/>
            <a:r>
              <a:rPr lang="it-IT" sz="1600" b="0" i="1" dirty="0" smtClean="0">
                <a:solidFill>
                  <a:srgbClr val="003366"/>
                </a:solidFill>
                <a:latin typeface="Times New Roman" pitchFamily="18" charset="0"/>
                <a:cs typeface="Times New Roman" pitchFamily="18" charset="0"/>
              </a:rPr>
              <a:t>L'attività di elaborazione  del  piano  non  può  essere  affidata  a  soggetti estranei  all'amministrazione. Il  responsabile,  entro  lo   stesso termine, definisce procedure appropriate per selezionare  e  formare, ai sensi del comma 10, i dipendenti destinati ad operare  in  settori particolarmente esposti alla corruzione.</a:t>
            </a:r>
          </a:p>
          <a:p>
            <a:pPr algn="just"/>
            <a:r>
              <a:rPr lang="it-IT" sz="1600" b="0" dirty="0" smtClean="0">
                <a:solidFill>
                  <a:srgbClr val="003366"/>
                </a:solidFill>
                <a:latin typeface="Times New Roman" pitchFamily="18" charset="0"/>
                <a:cs typeface="Times New Roman" pitchFamily="18" charset="0"/>
              </a:rPr>
              <a:t> </a:t>
            </a:r>
            <a:r>
              <a:rPr lang="it-IT" sz="1600" u="sng" dirty="0" smtClean="0">
                <a:solidFill>
                  <a:srgbClr val="003366"/>
                </a:solidFill>
                <a:latin typeface="Times New Roman" pitchFamily="18" charset="0"/>
                <a:cs typeface="Times New Roman" pitchFamily="18" charset="0"/>
              </a:rPr>
              <a:t>Il comma 8 è sostituito dal seguente: </a:t>
            </a:r>
            <a:r>
              <a:rPr lang="it-IT" sz="1600" dirty="0" smtClean="0">
                <a:solidFill>
                  <a:srgbClr val="003366"/>
                </a:solidFill>
                <a:latin typeface="Times New Roman" pitchFamily="18" charset="0"/>
                <a:cs typeface="Times New Roman" pitchFamily="18" charset="0"/>
              </a:rPr>
              <a:t>“8. </a:t>
            </a:r>
            <a:r>
              <a:rPr lang="it-IT" sz="1600" u="sng" dirty="0" smtClean="0">
                <a:solidFill>
                  <a:srgbClr val="FF0000"/>
                </a:solidFill>
                <a:latin typeface="Times New Roman" pitchFamily="18" charset="0"/>
                <a:cs typeface="Times New Roman" pitchFamily="18" charset="0"/>
              </a:rPr>
              <a:t>L'organo di indirizzo definisce gli obiettivi strategici in materia di prevenzione della corruzione e trasparenza, che costituiscono contenuto necessario </a:t>
            </a:r>
            <a:r>
              <a:rPr lang="it-IT" sz="1600" dirty="0" smtClean="0">
                <a:solidFill>
                  <a:srgbClr val="003366"/>
                </a:solidFill>
                <a:latin typeface="Times New Roman" pitchFamily="18" charset="0"/>
                <a:cs typeface="Times New Roman" pitchFamily="18" charset="0"/>
              </a:rPr>
              <a:t>dei documenti di programmazione </a:t>
            </a:r>
            <a:r>
              <a:rPr lang="it-IT" sz="1600" dirty="0" err="1" smtClean="0">
                <a:solidFill>
                  <a:srgbClr val="003366"/>
                </a:solidFill>
                <a:latin typeface="Times New Roman" pitchFamily="18" charset="0"/>
                <a:cs typeface="Times New Roman" pitchFamily="18" charset="0"/>
              </a:rPr>
              <a:t>strategico-gestionale</a:t>
            </a:r>
            <a:r>
              <a:rPr lang="it-IT" sz="1600" dirty="0" smtClean="0">
                <a:solidFill>
                  <a:srgbClr val="003366"/>
                </a:solidFill>
                <a:latin typeface="Times New Roman" pitchFamily="18" charset="0"/>
                <a:cs typeface="Times New Roman" pitchFamily="18" charset="0"/>
              </a:rPr>
              <a:t> e </a:t>
            </a:r>
            <a:r>
              <a:rPr lang="it-IT" sz="1600" u="sng" dirty="0" smtClean="0">
                <a:solidFill>
                  <a:srgbClr val="FF0000"/>
                </a:solidFill>
                <a:latin typeface="Times New Roman" pitchFamily="18" charset="0"/>
                <a:cs typeface="Times New Roman" pitchFamily="18" charset="0"/>
              </a:rPr>
              <a:t>del Piano triennale per la prevenzione della corruzione</a:t>
            </a:r>
            <a:r>
              <a:rPr lang="it-IT" sz="1600" dirty="0" smtClean="0">
                <a:solidFill>
                  <a:srgbClr val="003366"/>
                </a:solidFill>
                <a:latin typeface="Times New Roman" pitchFamily="18" charset="0"/>
                <a:cs typeface="Times New Roman" pitchFamily="18" charset="0"/>
              </a:rPr>
              <a:t>. </a:t>
            </a:r>
            <a:r>
              <a:rPr lang="it-IT" sz="1600" u="sng" dirty="0" smtClean="0">
                <a:solidFill>
                  <a:srgbClr val="FF0000"/>
                </a:solidFill>
                <a:latin typeface="Times New Roman" pitchFamily="18" charset="0"/>
                <a:cs typeface="Times New Roman" pitchFamily="18" charset="0"/>
              </a:rPr>
              <a:t>L'organo di indirizzo adotta il Piano triennale per la prevenzione della corruzione su proposta del Responsabile della prevenzione della corruzione e della trasparenza entro il 31 gennaio di ogni anno e ne cura la trasmissione all'Autorità nazionale anticorruzione.</a:t>
            </a:r>
            <a:r>
              <a:rPr lang="it-IT" sz="1600" dirty="0" smtClean="0">
                <a:solidFill>
                  <a:srgbClr val="003366"/>
                </a:solidFill>
                <a:latin typeface="Times New Roman" pitchFamily="18" charset="0"/>
                <a:cs typeface="Times New Roman" pitchFamily="18" charset="0"/>
              </a:rPr>
              <a:t> …..omissis... L'attività di elaborazione del piano non può essere affidata a soggetti estranei all'amministrazione. Il responsabile della prevenzione della corruzione e della trasparenza, entro lo stesso termine, definisce procedure appropriate per selezionare e formare, ai sensi del comma 10, i dipendenti destinati ad operare in settori particolarmente esposti alla corruzione. Le attività a rischio di corruzione devono essere svolte, ove possibile, dal personale di cui al comma 11.”;</a:t>
            </a:r>
          </a:p>
          <a:p>
            <a:r>
              <a:rPr lang="it-IT" sz="1600" dirty="0" smtClean="0">
                <a:solidFill>
                  <a:srgbClr val="003366"/>
                </a:solidFill>
                <a:latin typeface="Times New Roman" pitchFamily="18" charset="0"/>
                <a:cs typeface="Times New Roman" pitchFamily="18" charset="0"/>
              </a:rPr>
              <a:t> </a:t>
            </a:r>
            <a:endParaRPr lang="it-IT" sz="1400" dirty="0">
              <a:solidFill>
                <a:srgbClr val="003366"/>
              </a:solidFill>
              <a:latin typeface="Times New Roman" pitchFamily="18" charset="0"/>
              <a:cs typeface="Times New Roman" pitchFamily="18" charset="0"/>
            </a:endParaRPr>
          </a:p>
        </p:txBody>
      </p:sp>
      <p:sp>
        <p:nvSpPr>
          <p:cNvPr id="13" name="CasellaDiTesto 12"/>
          <p:cNvSpPr txBox="1"/>
          <p:nvPr/>
        </p:nvSpPr>
        <p:spPr>
          <a:xfrm>
            <a:off x="1257300" y="1247775"/>
            <a:ext cx="7639050" cy="338554"/>
          </a:xfrm>
          <a:prstGeom prst="rect">
            <a:avLst/>
          </a:prstGeom>
          <a:noFill/>
        </p:spPr>
        <p:txBody>
          <a:bodyPr wrap="square" rtlCol="0">
            <a:spAutoFit/>
          </a:bodyPr>
          <a:lstStyle/>
          <a:p>
            <a:r>
              <a:rPr lang="it-IT" sz="1600" dirty="0" smtClean="0">
                <a:solidFill>
                  <a:srgbClr val="FF0000"/>
                </a:solidFill>
                <a:latin typeface="Times New Roman" pitchFamily="18" charset="0"/>
                <a:cs typeface="Times New Roman" pitchFamily="18" charset="0"/>
              </a:rPr>
              <a:t>LEGGE 6 novembre 2012, n. 190</a:t>
            </a:r>
            <a:endParaRPr lang="it-IT" sz="16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365B91"/>
      </a:hlink>
      <a:folHlink>
        <a:srgbClr val="0099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fr-FR" altLang="en-US" sz="1000" b="1"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183883"/>
        </a:dk1>
        <a:lt1>
          <a:srgbClr val="FFFFFF"/>
        </a:lt1>
        <a:dk2>
          <a:srgbClr val="000000"/>
        </a:dk2>
        <a:lt2>
          <a:srgbClr val="808080"/>
        </a:lt2>
        <a:accent1>
          <a:srgbClr val="BBE0E3"/>
        </a:accent1>
        <a:accent2>
          <a:srgbClr val="333399"/>
        </a:accent2>
        <a:accent3>
          <a:srgbClr val="FFFFFF"/>
        </a:accent3>
        <a:accent4>
          <a:srgbClr val="132E6F"/>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183883"/>
        </a:dk1>
        <a:lt1>
          <a:srgbClr val="FFFFFF"/>
        </a:lt1>
        <a:dk2>
          <a:srgbClr val="000000"/>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183883"/>
        </a:dk1>
        <a:lt1>
          <a:srgbClr val="FFFFFF"/>
        </a:lt1>
        <a:dk2>
          <a:srgbClr val="183883"/>
        </a:dk2>
        <a:lt2>
          <a:srgbClr val="808080"/>
        </a:lt2>
        <a:accent1>
          <a:srgbClr val="D4E3F7"/>
        </a:accent1>
        <a:accent2>
          <a:srgbClr val="333399"/>
        </a:accent2>
        <a:accent3>
          <a:srgbClr val="FFFFFF"/>
        </a:accent3>
        <a:accent4>
          <a:srgbClr val="132E6F"/>
        </a:accent4>
        <a:accent5>
          <a:srgbClr val="E6EFF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183883"/>
        </a:dk1>
        <a:lt1>
          <a:srgbClr val="FFFFFF"/>
        </a:lt1>
        <a:dk2>
          <a:srgbClr val="183883"/>
        </a:dk2>
        <a:lt2>
          <a:srgbClr val="808080"/>
        </a:lt2>
        <a:accent1>
          <a:srgbClr val="D4E3F7"/>
        </a:accent1>
        <a:accent2>
          <a:srgbClr val="0067AF"/>
        </a:accent2>
        <a:accent3>
          <a:srgbClr val="FFFFFF"/>
        </a:accent3>
        <a:accent4>
          <a:srgbClr val="132E6F"/>
        </a:accent4>
        <a:accent5>
          <a:srgbClr val="E6EFFA"/>
        </a:accent5>
        <a:accent6>
          <a:srgbClr val="005D9E"/>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2653</Words>
  <Application>Microsoft Office PowerPoint</Application>
  <PresentationFormat>Presentazione su schermo (4:3)</PresentationFormat>
  <Paragraphs>242</Paragraphs>
  <Slides>26</Slides>
  <Notes>26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26</vt:i4>
      </vt:variant>
    </vt:vector>
  </HeadingPairs>
  <TitlesOfParts>
    <vt:vector size="32" baseType="lpstr">
      <vt:lpstr>Arial</vt:lpstr>
      <vt:lpstr>Baskerville Old Face</vt:lpstr>
      <vt:lpstr>Times New Roman</vt:lpstr>
      <vt:lpstr>Verdana</vt:lpstr>
      <vt:lpstr>Wingdings</vt:lpstr>
      <vt:lpstr>Default Design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2 Template</dc:title>
  <dc:creator>Presentation Magazine</dc:creator>
  <cp:lastModifiedBy>Tiziana Pinna</cp:lastModifiedBy>
  <cp:revision>111</cp:revision>
  <dcterms:created xsi:type="dcterms:W3CDTF">2005-02-28T14:06:28Z</dcterms:created>
  <dcterms:modified xsi:type="dcterms:W3CDTF">2016-05-26T13:56:35Z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Presentation Helper</vt:lpwstr>
  </property>
</Properties>
</file>