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5" r:id="rId1"/>
  </p:sldMasterIdLst>
  <p:notesMasterIdLst>
    <p:notesMasterId r:id="rId52"/>
  </p:notesMasterIdLst>
  <p:handoutMasterIdLst>
    <p:handoutMasterId r:id="rId53"/>
  </p:handoutMasterIdLst>
  <p:sldIdLst>
    <p:sldId id="1024" r:id="rId2"/>
    <p:sldId id="902" r:id="rId3"/>
    <p:sldId id="1156" r:id="rId4"/>
    <p:sldId id="1216" r:id="rId5"/>
    <p:sldId id="1158" r:id="rId6"/>
    <p:sldId id="1160" r:id="rId7"/>
    <p:sldId id="1218" r:id="rId8"/>
    <p:sldId id="1145" r:id="rId9"/>
    <p:sldId id="1157" r:id="rId10"/>
    <p:sldId id="1175" r:id="rId11"/>
    <p:sldId id="1178" r:id="rId12"/>
    <p:sldId id="1176" r:id="rId13"/>
    <p:sldId id="1146" r:id="rId14"/>
    <p:sldId id="1102" r:id="rId15"/>
    <p:sldId id="1183" r:id="rId16"/>
    <p:sldId id="1062" r:id="rId17"/>
    <p:sldId id="1162" r:id="rId18"/>
    <p:sldId id="1221" r:id="rId19"/>
    <p:sldId id="1107" r:id="rId20"/>
    <p:sldId id="1109" r:id="rId21"/>
    <p:sldId id="1108" r:id="rId22"/>
    <p:sldId id="1067" r:id="rId23"/>
    <p:sldId id="1068" r:id="rId24"/>
    <p:sldId id="1069" r:id="rId25"/>
    <p:sldId id="1138" r:id="rId26"/>
    <p:sldId id="1219" r:id="rId27"/>
    <p:sldId id="1212" r:id="rId28"/>
    <p:sldId id="1204" r:id="rId29"/>
    <p:sldId id="1205" r:id="rId30"/>
    <p:sldId id="1207" r:id="rId31"/>
    <p:sldId id="1208" r:id="rId32"/>
    <p:sldId id="1209" r:id="rId33"/>
    <p:sldId id="1210" r:id="rId34"/>
    <p:sldId id="1206" r:id="rId35"/>
    <p:sldId id="1124" r:id="rId36"/>
    <p:sldId id="1125" r:id="rId37"/>
    <p:sldId id="1126" r:id="rId38"/>
    <p:sldId id="1127" r:id="rId39"/>
    <p:sldId id="1128" r:id="rId40"/>
    <p:sldId id="1129" r:id="rId41"/>
    <p:sldId id="1130" r:id="rId42"/>
    <p:sldId id="1132" r:id="rId43"/>
    <p:sldId id="1288" r:id="rId44"/>
    <p:sldId id="938" r:id="rId45"/>
    <p:sldId id="1277" r:id="rId46"/>
    <p:sldId id="957" r:id="rId47"/>
    <p:sldId id="1281" r:id="rId48"/>
    <p:sldId id="1222" r:id="rId49"/>
    <p:sldId id="1224" r:id="rId50"/>
    <p:sldId id="1023" r:id="rId51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AEA"/>
    <a:srgbClr val="FFDDFF"/>
    <a:srgbClr val="003300"/>
    <a:srgbClr val="307C3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 autoAdjust="0"/>
    <p:restoredTop sz="96303" autoAdjust="0"/>
  </p:normalViewPr>
  <p:slideViewPr>
    <p:cSldViewPr>
      <p:cViewPr varScale="1"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24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5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1.xml"/><Relationship Id="rId1" Type="http://schemas.openxmlformats.org/officeDocument/2006/relationships/slide" Target="slides/slide10.xml"/></Relationships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C64778-41B8-4B24-8B1C-6CC1DA9EC4AB}">
      <dsp:nvSpPr>
        <dsp:cNvPr id="0" name=""/>
        <dsp:cNvSpPr/>
      </dsp:nvSpPr>
      <dsp:spPr>
        <a:xfrm>
          <a:off x="434984" y="0"/>
          <a:ext cx="5757706" cy="158417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B68142C-D390-4CB6-80FE-01379527BF1B}">
      <dsp:nvSpPr>
        <dsp:cNvPr id="0" name=""/>
        <dsp:cNvSpPr/>
      </dsp:nvSpPr>
      <dsp:spPr>
        <a:xfrm>
          <a:off x="2160238" y="720080"/>
          <a:ext cx="403255" cy="23128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8DDBEC6-6BFD-457E-AFD2-B24959DCB9FB}">
      <dsp:nvSpPr>
        <dsp:cNvPr id="0" name=""/>
        <dsp:cNvSpPr/>
      </dsp:nvSpPr>
      <dsp:spPr>
        <a:xfrm>
          <a:off x="1728192" y="864095"/>
          <a:ext cx="1618109" cy="676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008" tIns="0" rIns="0" bIns="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900" kern="1200" dirty="0" smtClean="0">
            <a:latin typeface="Arial" pitchFamily="34" charset="0"/>
            <a:cs typeface="Arial" pitchFamily="34" charset="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b="1" kern="1200" dirty="0" smtClean="0">
              <a:latin typeface="Arial" pitchFamily="34" charset="0"/>
              <a:cs typeface="Arial" pitchFamily="34" charset="0"/>
            </a:rPr>
            <a:t>“dai servizi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b="1" kern="1200" dirty="0" smtClean="0">
              <a:latin typeface="Arial" pitchFamily="34" charset="0"/>
              <a:cs typeface="Arial" pitchFamily="34" charset="0"/>
            </a:rPr>
            <a:t> convenzionali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b="1" kern="1200" dirty="0" smtClean="0">
              <a:latin typeface="Arial" pitchFamily="34" charset="0"/>
              <a:cs typeface="Arial" pitchFamily="34" charset="0"/>
            </a:rPr>
            <a:t>prestazionali”</a:t>
          </a:r>
          <a:endParaRPr lang="it-IT" sz="900" b="1" kern="1200" dirty="0">
            <a:latin typeface="Arial" pitchFamily="34" charset="0"/>
            <a:cs typeface="Arial" pitchFamily="34" charset="0"/>
          </a:endParaRPr>
        </a:p>
      </dsp:txBody>
      <dsp:txXfrm>
        <a:off x="1728192" y="864095"/>
        <a:ext cx="1618109" cy="676443"/>
      </dsp:txXfrm>
    </dsp:sp>
    <dsp:sp modelId="{3B2AC004-D5FD-47D2-ACD2-32604F949228}">
      <dsp:nvSpPr>
        <dsp:cNvPr id="0" name=""/>
        <dsp:cNvSpPr/>
      </dsp:nvSpPr>
      <dsp:spPr>
        <a:xfrm>
          <a:off x="4248472" y="432048"/>
          <a:ext cx="404641" cy="17801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6D2647C-A46E-4C04-9BF4-9BCF4772120F}">
      <dsp:nvSpPr>
        <dsp:cNvPr id="0" name=""/>
        <dsp:cNvSpPr/>
      </dsp:nvSpPr>
      <dsp:spPr>
        <a:xfrm>
          <a:off x="3600398" y="535451"/>
          <a:ext cx="1628826" cy="1048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585" tIns="0" rIns="0" bIns="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900" kern="1200" dirty="0" smtClean="0">
            <a:latin typeface="Arial" pitchFamily="34" charset="0"/>
            <a:cs typeface="Arial" pitchFamily="34" charset="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b="1" kern="1200" dirty="0" smtClean="0">
              <a:latin typeface="Arial" pitchFamily="34" charset="0"/>
              <a:cs typeface="Arial" pitchFamily="34" charset="0"/>
            </a:rPr>
            <a:t>“ai servizi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b="1" kern="1200" dirty="0" smtClean="0">
              <a:latin typeface="Arial" pitchFamily="34" charset="0"/>
              <a:cs typeface="Arial" pitchFamily="34" charset="0"/>
            </a:rPr>
            <a:t> multidimensionali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b="1" kern="1200" dirty="0" smtClean="0">
              <a:latin typeface="Arial" pitchFamily="34" charset="0"/>
              <a:cs typeface="Arial" pitchFamily="34" charset="0"/>
            </a:rPr>
            <a:t>e relazionali”</a:t>
          </a:r>
          <a:endParaRPr lang="it-IT" sz="900" b="1" kern="1200" dirty="0">
            <a:latin typeface="Arial" pitchFamily="34" charset="0"/>
            <a:cs typeface="Arial" pitchFamily="34" charset="0"/>
          </a:endParaRPr>
        </a:p>
      </dsp:txBody>
      <dsp:txXfrm>
        <a:off x="3600398" y="535451"/>
        <a:ext cx="1628826" cy="1048724"/>
      </dsp:txXfrm>
    </dsp:sp>
  </dsp:spTree>
</dsp:drawing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F34A719-2A2C-4402-91DC-1AE9A7DDBD51}" type="datetimeFigureOut">
              <a:rPr lang="it-IT"/>
              <a:pPr>
                <a:defRPr/>
              </a:pPr>
              <a:t>08/09/2016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B58C573-BA91-4D18-BDA4-73A0F66A4B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5A21B6C-1D92-4961-BFF9-4E961EE12C72}" type="datetimeFigureOut">
              <a:rPr lang="it-IT"/>
              <a:pPr>
                <a:defRPr/>
              </a:pPr>
              <a:t>08/09/2016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0"/>
            <a:r>
              <a:rPr lang="it-IT" noProof="0" smtClean="0"/>
              <a:t>Secondo livello</a:t>
            </a:r>
          </a:p>
          <a:p>
            <a:pPr lvl="0"/>
            <a:r>
              <a:rPr lang="it-IT" noProof="0" smtClean="0"/>
              <a:t>Terzo livello</a:t>
            </a:r>
          </a:p>
          <a:p>
            <a:pPr lvl="0"/>
            <a:r>
              <a:rPr lang="it-IT" noProof="0" smtClean="0"/>
              <a:t>Quarto livello</a:t>
            </a:r>
          </a:p>
          <a:p>
            <a:pPr lvl="0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BAA0FF4-F76A-4D90-A717-BAF81B8FC9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9178C33-153E-4F11-8D4A-DFB4DD707824}" type="slidenum">
              <a:rPr lang="it-IT" smtClean="0">
                <a:ea typeface="ＭＳ Ｐゴシック" pitchFamily="32" charset="-128"/>
              </a:rPr>
              <a:pPr/>
              <a:t>1</a:t>
            </a:fld>
            <a:endParaRPr lang="it-IT" smtClean="0">
              <a:ea typeface="ＭＳ Ｐゴシック" pitchFamily="32" charset="-128"/>
            </a:endParaRPr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704850"/>
            <a:ext cx="4519613" cy="33893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3253" y="4377124"/>
            <a:ext cx="5003590" cy="4093138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BF598-C5C0-4122-AE28-42DF701F374A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54713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96925"/>
            <a:ext cx="4273550" cy="3205163"/>
          </a:xfrm>
          <a:solidFill>
            <a:srgbClr val="FFFFFF"/>
          </a:solidFill>
          <a:ln/>
        </p:spPr>
      </p:sp>
      <p:sp>
        <p:nvSpPr>
          <p:cNvPr id="194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6764"/>
            <a:ext cx="5027568" cy="3849489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988854C-5770-4C50-9E7A-11B4CAB2BA71}" type="slidenum">
              <a:rPr lang="it-IT" altLang="it-IT" smtClean="0">
                <a:ea typeface="Microsoft YaHei" pitchFamily="34" charset="-122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28</a:t>
            </a:fld>
            <a:endParaRPr lang="it-IT" altLang="it-IT" smtClean="0">
              <a:ea typeface="Microsoft YaHei" pitchFamily="34" charset="-122"/>
            </a:endParaRPr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8643" cy="4116482"/>
          </a:xfrm>
          <a:noFill/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4F3A46A-8F9F-40A7-9C5A-B85C87A814FF}" type="slidenum">
              <a:rPr lang="it-IT" altLang="it-IT" smtClean="0">
                <a:ea typeface="Microsoft YaHei" pitchFamily="34" charset="-122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29</a:t>
            </a:fld>
            <a:endParaRPr lang="it-IT" altLang="it-IT" smtClean="0">
              <a:ea typeface="Microsoft YaHei" pitchFamily="34" charset="-122"/>
            </a:endParaRPr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8643" cy="4116482"/>
          </a:xfrm>
          <a:noFill/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3EB8B19-4157-4BFD-8B93-661A8F009E46}" type="slidenum">
              <a:rPr lang="it-IT" altLang="it-IT" smtClean="0">
                <a:ea typeface="Microsoft YaHei" pitchFamily="34" charset="-122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30</a:t>
            </a:fld>
            <a:endParaRPr lang="it-IT" altLang="it-IT" smtClean="0">
              <a:ea typeface="Microsoft YaHei" pitchFamily="34" charset="-122"/>
            </a:endParaRPr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96925"/>
            <a:ext cx="4270375" cy="3201988"/>
          </a:xfrm>
          <a:solidFill>
            <a:srgbClr val="FFFFFF"/>
          </a:solidFill>
          <a:ln/>
        </p:spPr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914508" y="4346069"/>
            <a:ext cx="5028986" cy="38517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449" tIns="45725" rIns="91449" bIns="45725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9138464-0C06-4D94-B66A-8E47146385C6}" type="slidenum">
              <a:rPr lang="it-IT" altLang="it-IT" smtClean="0">
                <a:ea typeface="Microsoft YaHei" pitchFamily="34" charset="-122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31</a:t>
            </a:fld>
            <a:endParaRPr lang="it-IT" altLang="it-IT" smtClean="0">
              <a:ea typeface="Microsoft YaHei" pitchFamily="34" charset="-122"/>
            </a:endParaRPr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96925"/>
            <a:ext cx="4270375" cy="3201988"/>
          </a:xfrm>
          <a:solidFill>
            <a:srgbClr val="FFFFFF"/>
          </a:solidFill>
          <a:ln/>
        </p:spPr>
      </p:sp>
      <p:sp>
        <p:nvSpPr>
          <p:cNvPr id="66564" name="Text Box 2"/>
          <p:cNvSpPr txBox="1">
            <a:spLocks noChangeArrowheads="1"/>
          </p:cNvSpPr>
          <p:nvPr/>
        </p:nvSpPr>
        <p:spPr bwMode="auto">
          <a:xfrm>
            <a:off x="914508" y="4346069"/>
            <a:ext cx="5028986" cy="38517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449" tIns="45725" rIns="91449" bIns="45725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CF55A8B-D202-48FA-9164-5110519A27B2}" type="slidenum">
              <a:rPr lang="it-IT" altLang="it-IT" smtClean="0">
                <a:ea typeface="Microsoft YaHei" pitchFamily="34" charset="-122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32</a:t>
            </a:fld>
            <a:endParaRPr lang="it-IT" altLang="it-IT" smtClean="0">
              <a:ea typeface="Microsoft YaHei" pitchFamily="34" charset="-122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8643" cy="4116482"/>
          </a:xfrm>
          <a:noFill/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F84222F7-F9DB-4C6A-8331-ACA0A806786C}" type="slidenum">
              <a:rPr lang="it-IT" altLang="it-IT" smtClean="0">
                <a:ea typeface="Microsoft YaHei" pitchFamily="34" charset="-122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33</a:t>
            </a:fld>
            <a:endParaRPr lang="it-IT" altLang="it-IT" smtClean="0">
              <a:ea typeface="Microsoft YaHei" pitchFamily="34" charset="-122"/>
            </a:endParaRPr>
          </a:p>
        </p:txBody>
      </p:sp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686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8643" cy="4116482"/>
          </a:xfrm>
          <a:noFill/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2C3A761-E102-4F9C-BEF1-8B64617224F2}" type="slidenum">
              <a:rPr lang="it-IT" altLang="it-IT" smtClean="0">
                <a:ea typeface="Microsoft YaHei" pitchFamily="34" charset="-122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34</a:t>
            </a:fld>
            <a:endParaRPr lang="it-IT" altLang="it-IT" smtClean="0">
              <a:ea typeface="Microsoft YaHei" pitchFamily="34" charset="-122"/>
            </a:endParaRPr>
          </a:p>
        </p:txBody>
      </p:sp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8643" cy="4116482"/>
          </a:xfrm>
          <a:noFill/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 1° gennaio 2015 si è costituita l’Azienda per l’Assistenza Sanitaria 2 Bassa Friulana - Isontina per effetto della riforma sanitaria del Friuli Venezia Giulia, approvata con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L.R.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n.17/2014, accorpando  il territorio e tutte le funzioni svolte dall’ex Azienda per i Servizi Sanitari n. 2 “Isontina” e dall’ex Azienda per i Servizi Sanitari n. 5 “Bassa Friulana”.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8ED54-8FBE-4538-A6DA-74A16CCE7FB9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E3BEEB4-B7AC-4533-9424-5A135805E30B}" type="slidenum">
              <a:rPr lang="it-IT" smtClean="0">
                <a:latin typeface="Arial" pitchFamily="34" charset="0"/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it-IT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20835" name="Text Box 1"/>
          <p:cNvSpPr txBox="1">
            <a:spLocks noChangeArrowheads="1"/>
          </p:cNvSpPr>
          <p:nvPr/>
        </p:nvSpPr>
        <p:spPr bwMode="auto">
          <a:xfrm>
            <a:off x="3848100" y="8682038"/>
            <a:ext cx="3001963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7911" tIns="43955" rIns="87911" bIns="43955" anchor="b"/>
          <a:lstStyle/>
          <a:p>
            <a:pPr algn="r">
              <a:tabLst>
                <a:tab pos="0" algn="l"/>
                <a:tab pos="865188" algn="l"/>
                <a:tab pos="1730375" algn="l"/>
                <a:tab pos="2595563" algn="l"/>
                <a:tab pos="3460750" algn="l"/>
                <a:tab pos="4325938" algn="l"/>
                <a:tab pos="5192713" algn="l"/>
                <a:tab pos="6057900" algn="l"/>
                <a:tab pos="6923088" algn="l"/>
                <a:tab pos="7788275" algn="l"/>
                <a:tab pos="8653463" algn="l"/>
                <a:tab pos="9520238" algn="l"/>
              </a:tabLst>
            </a:pPr>
            <a:fld id="{23D46179-F473-4E29-B74C-C5F9023CD1C5}" type="slidenum">
              <a:rPr lang="it-IT" sz="11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865188" algn="l"/>
                  <a:tab pos="1730375" algn="l"/>
                  <a:tab pos="2595563" algn="l"/>
                  <a:tab pos="3460750" algn="l"/>
                  <a:tab pos="4325938" algn="l"/>
                  <a:tab pos="5192713" algn="l"/>
                  <a:tab pos="6057900" algn="l"/>
                  <a:tab pos="6923088" algn="l"/>
                  <a:tab pos="7788275" algn="l"/>
                  <a:tab pos="8653463" algn="l"/>
                  <a:tab pos="9520238" algn="l"/>
                </a:tabLst>
              </a:pPr>
              <a:t>35</a:t>
            </a:fld>
            <a:endParaRPr lang="it-IT" sz="11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08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30788" cy="4113212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ts val="425"/>
              </a:spcBef>
              <a:tabLst>
                <a:tab pos="0" algn="l"/>
                <a:tab pos="865188" algn="l"/>
                <a:tab pos="1730375" algn="l"/>
                <a:tab pos="2595563" algn="l"/>
                <a:tab pos="3460750" algn="l"/>
                <a:tab pos="4325938" algn="l"/>
                <a:tab pos="5192713" algn="l"/>
                <a:tab pos="6057900" algn="l"/>
                <a:tab pos="6923088" algn="l"/>
                <a:tab pos="7788275" algn="l"/>
                <a:tab pos="8653463" algn="l"/>
                <a:tab pos="9520238" algn="l"/>
              </a:tabLst>
            </a:pPr>
            <a:endParaRPr lang="it-IT" sz="180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40A7E2-5025-4DEB-A57F-EAB4CEB958CC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it-IT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z="1800" smtClean="0">
              <a:latin typeface="Gill Sans MT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759048-33C9-4C85-A781-52F9B48BD187}" type="slidenum">
              <a:rPr lang="it-IT" smtClean="0">
                <a:latin typeface="Arial" pitchFamily="34" charset="0"/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it-IT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228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5225" y="704850"/>
            <a:ext cx="4519613" cy="33893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2338" y="4376738"/>
            <a:ext cx="5005387" cy="4094162"/>
          </a:xfrm>
          <a:noFill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it-IT" sz="18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89E165-5A28-4EA9-8F96-5C001831FA6D}" type="slidenum">
              <a:rPr lang="it-IT" smtClean="0">
                <a:latin typeface="Arial" pitchFamily="34" charset="0"/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it-IT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23907" name="Text Box 1"/>
          <p:cNvSpPr txBox="1">
            <a:spLocks noChangeArrowheads="1"/>
          </p:cNvSpPr>
          <p:nvPr/>
        </p:nvSpPr>
        <p:spPr bwMode="auto">
          <a:xfrm>
            <a:off x="3848100" y="8682038"/>
            <a:ext cx="3001963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7911" tIns="43955" rIns="87911" bIns="43955" anchor="b"/>
          <a:lstStyle/>
          <a:p>
            <a:pPr algn="r">
              <a:tabLst>
                <a:tab pos="0" algn="l"/>
                <a:tab pos="865188" algn="l"/>
                <a:tab pos="1730375" algn="l"/>
                <a:tab pos="2595563" algn="l"/>
                <a:tab pos="3460750" algn="l"/>
                <a:tab pos="4325938" algn="l"/>
                <a:tab pos="5192713" algn="l"/>
                <a:tab pos="6057900" algn="l"/>
                <a:tab pos="6923088" algn="l"/>
                <a:tab pos="7788275" algn="l"/>
                <a:tab pos="8653463" algn="l"/>
                <a:tab pos="9520238" algn="l"/>
              </a:tabLst>
            </a:pPr>
            <a:fld id="{E9080334-8F2A-4BEF-9B6D-53C81A81360A}" type="slidenum">
              <a:rPr lang="it-IT" sz="11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865188" algn="l"/>
                  <a:tab pos="1730375" algn="l"/>
                  <a:tab pos="2595563" algn="l"/>
                  <a:tab pos="3460750" algn="l"/>
                  <a:tab pos="4325938" algn="l"/>
                  <a:tab pos="5192713" algn="l"/>
                  <a:tab pos="6057900" algn="l"/>
                  <a:tab pos="6923088" algn="l"/>
                  <a:tab pos="7788275" algn="l"/>
                  <a:tab pos="8653463" algn="l"/>
                  <a:tab pos="9520238" algn="l"/>
                </a:tabLst>
              </a:pPr>
              <a:t>42</a:t>
            </a:fld>
            <a:endParaRPr lang="it-IT" sz="11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39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30788" cy="4113212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ts val="425"/>
              </a:spcBef>
              <a:tabLst>
                <a:tab pos="0" algn="l"/>
                <a:tab pos="865188" algn="l"/>
                <a:tab pos="1730375" algn="l"/>
                <a:tab pos="2595563" algn="l"/>
                <a:tab pos="3460750" algn="l"/>
                <a:tab pos="4325938" algn="l"/>
                <a:tab pos="5192713" algn="l"/>
                <a:tab pos="6057900" algn="l"/>
                <a:tab pos="6923088" algn="l"/>
                <a:tab pos="7788275" algn="l"/>
                <a:tab pos="8653463" algn="l"/>
                <a:tab pos="9520238" algn="l"/>
              </a:tabLst>
            </a:pPr>
            <a:endParaRPr lang="it-IT" sz="180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A95BE9C-D023-4D98-AF44-733CAFC59B3E}" type="slidenum">
              <a:rPr lang="it-IT" altLang="it-IT" smtClean="0">
                <a:ea typeface="Microsoft YaHei" pitchFamily="34" charset="-122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43</a:t>
            </a:fld>
            <a:endParaRPr lang="it-IT" altLang="it-IT" smtClean="0">
              <a:ea typeface="Microsoft YaHei" pitchFamily="34" charset="-122"/>
            </a:endParaRPr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79876" name="Text Box 2"/>
          <p:cNvSpPr txBox="1">
            <a:spLocks noChangeArrowheads="1"/>
          </p:cNvSpPr>
          <p:nvPr/>
        </p:nvSpPr>
        <p:spPr bwMode="auto">
          <a:xfrm>
            <a:off x="685480" y="4343144"/>
            <a:ext cx="5488643" cy="41164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1449" tIns="45725" rIns="91449" bIns="45725" anchor="ctr"/>
          <a:lstStyle/>
          <a:p>
            <a:endParaRPr lang="it-IT" altLang="it-IT"/>
          </a:p>
        </p:txBody>
      </p:sp>
      <p:sp>
        <p:nvSpPr>
          <p:cNvPr id="79877" name="Text Box 3"/>
          <p:cNvSpPr txBox="1">
            <a:spLocks noChangeArrowheads="1"/>
          </p:cNvSpPr>
          <p:nvPr/>
        </p:nvSpPr>
        <p:spPr bwMode="auto">
          <a:xfrm>
            <a:off x="3885453" y="8686288"/>
            <a:ext cx="2972547" cy="457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9" tIns="46805" rIns="90009" bIns="46805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F892C83-E6DE-48C8-9EAF-901F15374274}" type="slidenum">
              <a:rPr lang="it-IT" altLang="it-IT" sz="1200">
                <a:solidFill>
                  <a:srgbClr val="000000"/>
                </a:solidFill>
                <a:cs typeface="Arial" charset="0"/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43</a:t>
            </a:fld>
            <a:endParaRPr lang="it-IT" altLang="it-IT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8111B5B-97BD-4078-BF68-433EEF317DA6}" type="slidenum">
              <a:rPr lang="it-IT" smtClean="0">
                <a:latin typeface="Arial" pitchFamily="34" charset="0"/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it-IT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z="180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it-IT" sz="1100" b="1" smtClean="0">
                <a:solidFill>
                  <a:srgbClr val="FF0066"/>
                </a:solidFill>
                <a:latin typeface="Gill Sans MT" pitchFamily="34" charset="0"/>
              </a:rPr>
              <a:t>Allo scopo di pianificare interventi proattivi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it-IT" sz="1100" b="1" smtClean="0">
                <a:solidFill>
                  <a:srgbClr val="FF0066"/>
                </a:solidFill>
                <a:latin typeface="Gill Sans MT" pitchFamily="34" charset="0"/>
              </a:rPr>
              <a:t>di presa in carico</a:t>
            </a:r>
            <a:r>
              <a:rPr lang="it-IT" sz="1100" b="1" smtClean="0">
                <a:solidFill>
                  <a:srgbClr val="000000"/>
                </a:solidFill>
                <a:latin typeface="Gill Sans MT" pitchFamily="34" charset="0"/>
              </a:rPr>
              <a:t> </a:t>
            </a:r>
            <a:r>
              <a:rPr lang="it-IT" sz="1100" b="1" smtClean="0">
                <a:solidFill>
                  <a:srgbClr val="FF0066"/>
                </a:solidFill>
                <a:latin typeface="Gill Sans MT" pitchFamily="34" charset="0"/>
              </a:rPr>
              <a:t>è fondamentale: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chemeClr val="bg2"/>
              </a:buClr>
              <a:buFont typeface="Wingdings" pitchFamily="2" charset="2"/>
              <a:buNone/>
            </a:pPr>
            <a:endParaRPr lang="it-IT" sz="1100" b="1" smtClean="0">
              <a:solidFill>
                <a:srgbClr val="FF0066"/>
              </a:solidFill>
              <a:latin typeface="Gill Sans MT" pitchFamily="34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>
                <a:srgbClr val="376092"/>
              </a:buClr>
              <a:buFont typeface="Wingdings" pitchFamily="2" charset="2"/>
              <a:buAutoNum type="arabicPeriod"/>
            </a:pPr>
            <a:r>
              <a:rPr lang="it-IT" sz="1800" smtClean="0">
                <a:solidFill>
                  <a:srgbClr val="000000"/>
                </a:solidFill>
                <a:latin typeface="Gill Sans MT" pitchFamily="34" charset="0"/>
              </a:rPr>
              <a:t>mappatura della fragilità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>
                <a:srgbClr val="376092"/>
              </a:buClr>
              <a:buFont typeface="Wingdings" pitchFamily="2" charset="2"/>
              <a:buAutoNum type="arabicPeriod"/>
            </a:pPr>
            <a:r>
              <a:rPr lang="it-IT" sz="1800" smtClean="0">
                <a:solidFill>
                  <a:srgbClr val="000000"/>
                </a:solidFill>
                <a:latin typeface="Gill Sans MT" pitchFamily="34" charset="0"/>
              </a:rPr>
              <a:t>archivio informatico in rete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>
                <a:srgbClr val="376092"/>
              </a:buClr>
              <a:buFont typeface="Wingdings" pitchFamily="2" charset="2"/>
              <a:buAutoNum type="arabicPeriod"/>
            </a:pPr>
            <a:r>
              <a:rPr lang="it-IT" sz="1800" smtClean="0">
                <a:solidFill>
                  <a:srgbClr val="000000"/>
                </a:solidFill>
                <a:latin typeface="Gill Sans MT" pitchFamily="34" charset="0"/>
              </a:rPr>
              <a:t>integrazione fra i componenti dell’équipe 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>
                <a:srgbClr val="376092"/>
              </a:buClr>
              <a:buFont typeface="Wingdings" pitchFamily="2" charset="2"/>
              <a:buAutoNum type="arabicPeriod"/>
            </a:pPr>
            <a:r>
              <a:rPr lang="it-IT" sz="1800" smtClean="0">
                <a:solidFill>
                  <a:srgbClr val="000000"/>
                </a:solidFill>
                <a:latin typeface="Gill Sans MT" pitchFamily="34" charset="0"/>
              </a:rPr>
              <a:t>formulazione di progetti personalizzati in base ai livelli predefiniti di fragilità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>
                <a:srgbClr val="376092"/>
              </a:buClr>
              <a:buFont typeface="Wingdings" pitchFamily="2" charset="2"/>
              <a:buAutoNum type="arabicPeriod"/>
            </a:pPr>
            <a:r>
              <a:rPr lang="it-IT" sz="1800" smtClean="0">
                <a:solidFill>
                  <a:srgbClr val="000000"/>
                </a:solidFill>
                <a:latin typeface="Gill Sans MT" pitchFamily="34" charset="0"/>
              </a:rPr>
              <a:t>attribuzione della funzione di Case Manager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>
                <a:srgbClr val="376092"/>
              </a:buClr>
              <a:buFont typeface="Wingdings" pitchFamily="2" charset="2"/>
              <a:buAutoNum type="arabicPeriod"/>
            </a:pPr>
            <a:r>
              <a:rPr lang="it-IT" sz="1800" smtClean="0">
                <a:solidFill>
                  <a:srgbClr val="000000"/>
                </a:solidFill>
                <a:latin typeface="Gill Sans MT" pitchFamily="34" charset="0"/>
              </a:rPr>
              <a:t>percorsi di cura e continuità assistenziale nei diversi setting 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>
                <a:srgbClr val="376092"/>
              </a:buClr>
              <a:buFont typeface="Wingdings" pitchFamily="2" charset="2"/>
              <a:buAutoNum type="arabicPeriod"/>
            </a:pPr>
            <a:r>
              <a:rPr lang="it-IT" sz="1800" smtClean="0">
                <a:solidFill>
                  <a:srgbClr val="000000"/>
                </a:solidFill>
                <a:latin typeface="Gill Sans MT" pitchFamily="34" charset="0"/>
              </a:rPr>
              <a:t>incontri di educazione sanitaria	 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>
                <a:srgbClr val="376092"/>
              </a:buClr>
              <a:buFont typeface="Wingdings" pitchFamily="2" charset="2"/>
              <a:buAutoNum type="arabicPeriod"/>
            </a:pPr>
            <a:r>
              <a:rPr lang="it-IT" sz="1800" smtClean="0">
                <a:solidFill>
                  <a:srgbClr val="000000"/>
                </a:solidFill>
                <a:latin typeface="Gill Sans MT" pitchFamily="34" charset="0"/>
              </a:rPr>
              <a:t>coinvolgimento attivo delle risorse informali</a:t>
            </a:r>
          </a:p>
          <a:p>
            <a:pPr eaLnBrk="1" hangingPunct="1">
              <a:spcBef>
                <a:spcPct val="0"/>
              </a:spcBef>
            </a:pPr>
            <a:endParaRPr lang="it-IT" sz="1800" smtClean="0">
              <a:latin typeface="Gill Sans MT" pitchFamily="34" charset="0"/>
            </a:endParaRPr>
          </a:p>
        </p:txBody>
      </p:sp>
      <p:sp>
        <p:nvSpPr>
          <p:cNvPr id="1361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0650E9-0041-4834-86CE-4C56BE520B86}" type="slidenum">
              <a:rPr lang="it-IT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it-IT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4278E96-1B07-416D-A881-2CF6CB75C5AA}" type="slidenum">
              <a:rPr lang="it-IT" altLang="it-IT" smtClean="0">
                <a:ea typeface="Microsoft YaHei" pitchFamily="34" charset="-122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47</a:t>
            </a:fld>
            <a:endParaRPr lang="it-IT" altLang="it-IT" smtClean="0">
              <a:ea typeface="Microsoft YaHei" pitchFamily="34" charset="-122"/>
            </a:endParaRPr>
          </a:p>
        </p:txBody>
      </p:sp>
      <p:sp>
        <p:nvSpPr>
          <p:cNvPr id="942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942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8643" cy="4116482"/>
          </a:xfrm>
          <a:noFill/>
        </p:spPr>
        <p:txBody>
          <a:bodyPr wrap="none" anchor="ctr"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963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15670E-A769-43A0-BA72-AE2C4FE19D07}" type="slidenum">
              <a:rPr lang="it-IT" smtClean="0">
                <a:latin typeface="Arial" pitchFamily="34" charset="0"/>
                <a:ea typeface="ＭＳ Ｐゴシック" pitchFamily="34" charset="-128"/>
              </a:rPr>
              <a:pPr/>
              <a:t>6</a:t>
            </a:fld>
            <a:endParaRPr lang="it-IT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8ED54-8FBE-4538-A6DA-74A16CCE7FB9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z="1800" smtClean="0">
              <a:latin typeface="Arial" pitchFamily="34" charset="0"/>
            </a:endParaRPr>
          </a:p>
        </p:txBody>
      </p:sp>
      <p:sp>
        <p:nvSpPr>
          <p:cNvPr id="1013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74713" fontAlgn="base">
              <a:spcBef>
                <a:spcPct val="0"/>
              </a:spcBef>
              <a:spcAft>
                <a:spcPct val="0"/>
              </a:spcAft>
            </a:pPr>
            <a:fld id="{7C9B60AE-A607-43CB-96F3-DE57948ECB36}" type="slidenum">
              <a:rPr lang="it-IT" smtClean="0">
                <a:latin typeface="Arial" pitchFamily="34" charset="0"/>
                <a:ea typeface="ＭＳ Ｐゴシック"/>
                <a:cs typeface="ＭＳ Ｐゴシック"/>
              </a:rPr>
              <a:pPr defTabSz="874713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it-IT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EBCA-96B6-43CC-9BE8-64FF834BF19D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35FDF9-08F3-4C5B-946C-420E078FFDB7}" type="slidenum">
              <a:rPr lang="it-IT" smtClean="0">
                <a:latin typeface="Arial" pitchFamily="34" charset="0"/>
                <a:ea typeface="MS PGothic" pitchFamily="34" charset="-128"/>
              </a:rPr>
              <a:pPr/>
              <a:t>12</a:t>
            </a:fld>
            <a:endParaRPr lang="it-IT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3588" cy="3429000"/>
          </a:xfrm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557" y="4344560"/>
            <a:ext cx="5030886" cy="411277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7897" tIns="43948" rIns="87897" bIns="43948"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96925"/>
            <a:ext cx="4273550" cy="3205163"/>
          </a:xfrm>
          <a:solidFill>
            <a:srgbClr val="FFFFFF"/>
          </a:solidFill>
          <a:ln/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6764"/>
            <a:ext cx="5027568" cy="3849489"/>
          </a:xfrm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74713" fontAlgn="base">
              <a:spcBef>
                <a:spcPct val="0"/>
              </a:spcBef>
              <a:spcAft>
                <a:spcPct val="0"/>
              </a:spcAft>
            </a:pPr>
            <a:fld id="{0258E345-5E56-49FE-8B3F-56DA7DBFE1BD}" type="slidenum">
              <a:rPr lang="it-IT" smtClean="0">
                <a:latin typeface="Arial" pitchFamily="34" charset="0"/>
                <a:ea typeface="ＭＳ Ｐゴシック"/>
                <a:cs typeface="ＭＳ Ｐゴシック"/>
              </a:rPr>
              <a:pPr defTabSz="874713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it-IT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3428" name="Segnaposto note 4"/>
          <p:cNvSpPr>
            <a:spLocks noGrp="1"/>
          </p:cNvSpPr>
          <p:nvPr/>
        </p:nvSpPr>
        <p:spPr bwMode="auto">
          <a:xfrm>
            <a:off x="922338" y="4376738"/>
            <a:ext cx="5003800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771" tIns="43886" rIns="87771" bIns="43886"/>
          <a:lstStyle/>
          <a:p>
            <a:pPr>
              <a:spcBef>
                <a:spcPct val="30000"/>
              </a:spcBef>
            </a:pPr>
            <a:endParaRPr lang="it-IT" sz="1200">
              <a:latin typeface="Calibri" pitchFamily="34" charset="0"/>
            </a:endParaRPr>
          </a:p>
        </p:txBody>
      </p:sp>
      <p:sp>
        <p:nvSpPr>
          <p:cNvPr id="103429" name="Segnaposto note 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z="1800" smtClean="0">
              <a:latin typeface="Gill Sans MT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e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o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22" name="Sottotito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6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B5F4BCA-0035-4CF6-8E45-6CC5A624717C}" type="datetimeFigureOut">
              <a:rPr lang="it-IT"/>
              <a:pPr>
                <a:defRPr/>
              </a:pPr>
              <a:t>08/09/2016</a:t>
            </a:fld>
            <a:endParaRPr lang="it-IT"/>
          </a:p>
        </p:txBody>
      </p:sp>
      <p:sp>
        <p:nvSpPr>
          <p:cNvPr id="7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8A34CB1-63C6-48BF-8B28-473D8971DE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C30BF87-F817-48A8-B457-408B62C70367}" type="datetimeFigureOut">
              <a:rPr lang="it-IT"/>
              <a:pPr>
                <a:defRPr/>
              </a:pPr>
              <a:t>08/09/2016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AF575B5-596D-4E83-A833-7CCC5230FC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C6F90DB-A222-4A55-AAE7-85D0EEC03150}" type="datetimeFigureOut">
              <a:rPr lang="it-IT"/>
              <a:pPr>
                <a:defRPr/>
              </a:pPr>
              <a:t>08/09/2016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C59280C-B0DF-4277-8999-531BDC4858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E64D581-C628-49AC-B2A4-784E3C0F7C9F}" type="datetimeFigureOut">
              <a:rPr lang="it-IT"/>
              <a:pPr>
                <a:defRPr/>
              </a:pPr>
              <a:t>08/09/2016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8E98117-1928-47BF-98C7-B4011B9C1B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5AF0D9D-0EF5-449D-AA12-5A14C6ED7063}" type="datetimeFigureOut">
              <a:rPr lang="it-IT"/>
              <a:pPr>
                <a:defRPr/>
              </a:pPr>
              <a:t>08/09/2016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6B94AFE-B79E-40AF-AE1F-056020F07B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ttangolo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D1053B8-9F27-44B3-8210-92245B78C7CA}" type="datetimeFigureOut">
              <a:rPr lang="it-IT"/>
              <a:pPr>
                <a:defRPr/>
              </a:pPr>
              <a:t>08/09/2016</a:t>
            </a:fld>
            <a:endParaRPr lang="it-IT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7F061C2-3E8D-47DB-8D90-F56ED4D8E4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918D8B4-518B-4E56-8E5C-971DD3B7A893}" type="datetimeFigureOut">
              <a:rPr lang="it-IT"/>
              <a:pPr>
                <a:defRPr/>
              </a:pPr>
              <a:t>08/09/2016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383721-FE2D-4CBC-8C11-CD7163CCF9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70813" cy="143351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4BEF6-5B57-4CD2-B78E-DDD0ABA8F4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B1AB8-1B53-4803-991A-DAF32A3B90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099" name="Segnaposto testo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227897E-5398-4427-85D7-BFD8ABDA8F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50" r:id="rId8"/>
    <p:sldLayoutId id="2147483951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it/url?url=http://www.anteasnazionale.it/&amp;rct=j&amp;frm=1&amp;q=&amp;esrc=s&amp;sa=U&amp;ei=QrpHVKCSC9PH7AaNuICYCg&amp;ved=0CBYQ9QEwAA&amp;sig2=xAaV0s9Zv7kRVIy-RdvYvw&amp;usg=AFQjCNH7lNszeUWkoA4BC1lqrS-iJiAqCw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0700" y="0"/>
            <a:ext cx="48133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534400" cy="6029472"/>
          </a:xfrm>
          <a:prstGeom prst="rect">
            <a:avLst/>
          </a:prstGeom>
          <a:noFill/>
          <a:ln w="9360">
            <a:solidFill>
              <a:srgbClr val="C000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5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1" i="1" u="sng" dirty="0" smtClean="0">
                <a:solidFill>
                  <a:srgbClr val="000000"/>
                </a:solidFill>
              </a:rPr>
              <a:t>CONVEGNO </a:t>
            </a:r>
            <a:r>
              <a:rPr lang="it-IT" sz="1800" b="1" i="1" u="sng" dirty="0" err="1" smtClean="0">
                <a:solidFill>
                  <a:srgbClr val="000000"/>
                </a:solidFill>
              </a:rPr>
              <a:t>FNOMCeO</a:t>
            </a:r>
            <a:r>
              <a:rPr lang="it-IT" sz="1800" b="1" i="1" u="sng" dirty="0" smtClean="0">
                <a:solidFill>
                  <a:srgbClr val="000000"/>
                </a:solidFill>
              </a:rPr>
              <a:t> </a:t>
            </a:r>
            <a:r>
              <a:rPr lang="it-IT" sz="1800" b="1" i="1" u="sng" dirty="0">
                <a:solidFill>
                  <a:srgbClr val="000000"/>
                </a:solidFill>
              </a:rPr>
              <a:t>– </a:t>
            </a:r>
            <a:r>
              <a:rPr lang="it-IT" sz="1800" b="1" i="1" u="sng" dirty="0" smtClean="0">
                <a:solidFill>
                  <a:srgbClr val="000000"/>
                </a:solidFill>
              </a:rPr>
              <a:t>FEDERAZIONE IPASVI</a:t>
            </a:r>
            <a:endParaRPr lang="it-IT" sz="1800" b="1" i="1" u="sng" dirty="0">
              <a:solidFill>
                <a:srgbClr val="000000"/>
              </a:solidFill>
            </a:endParaRPr>
          </a:p>
          <a:p>
            <a:pPr algn="ctr">
              <a:spcBef>
                <a:spcPts val="5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i="1" u="sng" dirty="0">
              <a:solidFill>
                <a:srgbClr val="000000"/>
              </a:solidFill>
            </a:endParaRPr>
          </a:p>
          <a:p>
            <a:pPr algn="ctr">
              <a:spcBef>
                <a:spcPts val="5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 i="1" dirty="0" smtClean="0">
                <a:solidFill>
                  <a:srgbClr val="000000"/>
                </a:solidFill>
              </a:rPr>
              <a:t>“GESTIRE INSIEME LA CRONICITA’”</a:t>
            </a:r>
            <a:endParaRPr lang="it-IT" sz="2000" b="1" i="1" dirty="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i="1" dirty="0" smtClean="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i="1" dirty="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i="1" dirty="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i="1" dirty="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i="1" dirty="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i="1" dirty="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i="1" dirty="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i="1" dirty="0" smtClean="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i="1" dirty="0" smtClean="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i="1" dirty="0" smtClean="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1" dirty="0" smtClean="0">
                <a:solidFill>
                  <a:srgbClr val="000000"/>
                </a:solidFill>
              </a:rPr>
              <a:t> </a:t>
            </a:r>
            <a:r>
              <a:rPr lang="it-IT" sz="2000" b="1" i="1" dirty="0">
                <a:solidFill>
                  <a:srgbClr val="000000"/>
                </a:solidFill>
              </a:rPr>
              <a:t>Mara Pellizzari </a:t>
            </a:r>
          </a:p>
          <a:p>
            <a:pPr algn="ctr">
              <a:lnSpc>
                <a:spcPct val="65000"/>
              </a:lnSpc>
              <a:spcBef>
                <a:spcPts val="12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i="1" dirty="0">
              <a:solidFill>
                <a:srgbClr val="000000"/>
              </a:solidFill>
            </a:endParaRPr>
          </a:p>
          <a:p>
            <a:pPr algn="ctr">
              <a:lnSpc>
                <a:spcPct val="65000"/>
              </a:lnSpc>
              <a:spcBef>
                <a:spcPts val="12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i="1" dirty="0">
              <a:solidFill>
                <a:srgbClr val="000000"/>
              </a:solidFill>
            </a:endParaRPr>
          </a:p>
          <a:p>
            <a:pPr algn="ctr">
              <a:lnSpc>
                <a:spcPct val="65000"/>
              </a:lnSpc>
              <a:spcBef>
                <a:spcPts val="12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1" dirty="0" smtClean="0">
                <a:solidFill>
                  <a:srgbClr val="000000"/>
                </a:solidFill>
              </a:rPr>
              <a:t>Roma, 9 Settembre 2016</a:t>
            </a:r>
            <a:endParaRPr lang="it-IT" sz="2000" b="1" i="1" dirty="0">
              <a:solidFill>
                <a:srgbClr val="000000"/>
              </a:solidFill>
            </a:endParaRPr>
          </a:p>
          <a:p>
            <a:pPr algn="ctr">
              <a:lnSpc>
                <a:spcPct val="65000"/>
              </a:lnSpc>
              <a:spcBef>
                <a:spcPts val="12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 i="1" dirty="0">
              <a:solidFill>
                <a:srgbClr val="000000"/>
              </a:solidFill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500034" y="2357430"/>
            <a:ext cx="8077200" cy="1387176"/>
          </a:xfrm>
          <a:prstGeom prst="rect">
            <a:avLst/>
          </a:prstGeom>
          <a:solidFill>
            <a:srgbClr val="DDDDD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 i="1" dirty="0" smtClean="0">
                <a:solidFill>
                  <a:srgbClr val="CC0000"/>
                </a:solidFill>
              </a:rPr>
              <a:t>L’INFERMIERE DI COMUNITA’: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 i="1" dirty="0" smtClean="0">
                <a:solidFill>
                  <a:srgbClr val="CC0000"/>
                </a:solidFill>
              </a:rPr>
              <a:t> ELEMENTO STRATEGICO DEL WELFARE COMUNITARIO </a:t>
            </a:r>
            <a:endParaRPr lang="it-IT" sz="2800" b="1" i="1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669925" y="112712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sz="1600" b="1"/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1279525" y="15636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381000" y="1335088"/>
            <a:ext cx="8548718" cy="5493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Tx/>
              <a:buBlip>
                <a:blip r:embed="rId2"/>
              </a:buBlip>
            </a:pPr>
            <a:r>
              <a:rPr lang="it-IT" b="1" dirty="0">
                <a:latin typeface="Arial" pitchFamily="34" charset="0"/>
                <a:cs typeface="Arial" pitchFamily="34" charset="0"/>
              </a:rPr>
              <a:t> progressivo invecchiamento della popolazione (in Europa  nel  2050 gli </a:t>
            </a:r>
            <a:r>
              <a:rPr lang="it-IT" b="1" dirty="0" err="1">
                <a:latin typeface="Arial" pitchFamily="34" charset="0"/>
                <a:cs typeface="Arial" pitchFamily="34" charset="0"/>
              </a:rPr>
              <a:t>over</a:t>
            </a:r>
            <a:r>
              <a:rPr lang="it-IT" b="1" dirty="0">
                <a:latin typeface="Arial" pitchFamily="34" charset="0"/>
                <a:cs typeface="Arial" pitchFamily="34" charset="0"/>
              </a:rPr>
              <a:t> 60 saranno il 40% della popolazione)</a:t>
            </a:r>
          </a:p>
          <a:p>
            <a:pPr algn="just"/>
            <a:endParaRPr lang="it-IT" b="1" dirty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it-IT" b="1" dirty="0">
                <a:latin typeface="Arial" pitchFamily="34" charset="0"/>
                <a:cs typeface="Arial" pitchFamily="34" charset="0"/>
              </a:rPr>
              <a:t> progressivo aumento della 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cronicità, della </a:t>
            </a:r>
            <a:r>
              <a:rPr lang="it-IT" b="1" dirty="0">
                <a:latin typeface="Arial" pitchFamily="34" charset="0"/>
                <a:cs typeface="Arial" pitchFamily="34" charset="0"/>
              </a:rPr>
              <a:t>disabilità e della non 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autosufficienza</a:t>
            </a:r>
          </a:p>
          <a:p>
            <a:pPr algn="just">
              <a:buFontTx/>
              <a:buBlip>
                <a:blip r:embed="rId2"/>
              </a:buBlip>
            </a:pPr>
            <a:endParaRPr lang="it-IT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10000"/>
              </a:lnSpc>
              <a:buBlip>
                <a:blip r:embed="rId2"/>
              </a:buBlip>
            </a:pPr>
            <a:r>
              <a:rPr lang="it-IT" b="1" dirty="0" smtClean="0">
                <a:latin typeface="Arial" pitchFamily="34" charset="0"/>
                <a:cs typeface="Arial" pitchFamily="34" charset="0"/>
              </a:rPr>
              <a:t>aumento della domanda assistenziale, rispetto alla quale lo Stato nulla può, sia per problemi finanziari, sia per problemi organizzativi e gestionali </a:t>
            </a:r>
          </a:p>
          <a:p>
            <a:pPr algn="just">
              <a:lnSpc>
                <a:spcPct val="110000"/>
              </a:lnSpc>
              <a:buBlip>
                <a:blip r:embed="rId2"/>
              </a:buBlip>
            </a:pPr>
            <a:endParaRPr lang="it-IT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10000"/>
              </a:lnSpc>
              <a:buBlip>
                <a:blip r:embed="rId2"/>
              </a:buBlip>
            </a:pPr>
            <a:r>
              <a:rPr lang="it-IT" b="1" dirty="0" smtClean="0">
                <a:latin typeface="Arial" pitchFamily="34" charset="0"/>
                <a:cs typeface="Arial" pitchFamily="34" charset="0"/>
              </a:rPr>
              <a:t> riduzione dei finanziamenti pubblici</a:t>
            </a:r>
          </a:p>
          <a:p>
            <a:pPr algn="just">
              <a:lnSpc>
                <a:spcPct val="110000"/>
              </a:lnSpc>
              <a:buBlip>
                <a:blip r:embed="rId2"/>
              </a:buBlip>
            </a:pPr>
            <a:endParaRPr lang="it-IT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Blip>
                <a:blip r:embed="rId2"/>
              </a:buBlip>
            </a:pPr>
            <a:r>
              <a:rPr lang="it-IT" b="1" dirty="0" smtClean="0">
                <a:latin typeface="Arial" pitchFamily="34" charset="0"/>
                <a:cs typeface="Arial" pitchFamily="34" charset="0"/>
              </a:rPr>
              <a:t>progressivo aumento della forbice tra chi cura e chi ha bisogno di cura</a:t>
            </a:r>
          </a:p>
          <a:p>
            <a:pPr algn="just">
              <a:buBlip>
                <a:blip r:embed="rId2"/>
              </a:buBlip>
            </a:pPr>
            <a:endParaRPr lang="it-IT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Blip>
                <a:blip r:embed="rId2"/>
              </a:buBlip>
            </a:pPr>
            <a:r>
              <a:rPr lang="it-IT" b="1" dirty="0" smtClean="0">
                <a:latin typeface="Arial" pitchFamily="34" charset="0"/>
                <a:cs typeface="Arial" pitchFamily="34" charset="0"/>
              </a:rPr>
              <a:t>esistenza di bisogni per i quali non vi possono 	essere soluzioni e risposte pubbliche, in quanto non si dà produzione di senso per via amministrativa</a:t>
            </a:r>
          </a:p>
          <a:p>
            <a:pPr algn="just">
              <a:buBlip>
                <a:blip r:embed="rId2"/>
              </a:buBlip>
            </a:pPr>
            <a:endParaRPr lang="it-IT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Blip>
                <a:blip r:embed="rId2"/>
              </a:buBlip>
            </a:pPr>
            <a:r>
              <a:rPr lang="it-IT" b="1" dirty="0" smtClean="0">
                <a:latin typeface="Arial" pitchFamily="34" charset="0"/>
                <a:cs typeface="Arial" pitchFamily="34" charset="0"/>
              </a:rPr>
              <a:t>Passivizzazione dell’utente, con relativa 	deresponsabilizzazione prodotta da una 	erogazione dei servizi secondo una logica assistenzialistica</a:t>
            </a:r>
            <a:endParaRPr lang="it-IT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42938" y="357188"/>
            <a:ext cx="7772400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it-IT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DAL WELFARE STATE AL WELFARE COMUNITARIO: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it-IT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LE RAGIONI DEL CAMBIAMENTO</a:t>
            </a:r>
            <a:endParaRPr lang="it-IT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1068387" y="1071546"/>
            <a:ext cx="7861331" cy="2523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2000" b="1" dirty="0"/>
          </a:p>
          <a:p>
            <a:pPr algn="ctr"/>
            <a:r>
              <a:rPr lang="it-IT" sz="2000" b="1" dirty="0"/>
              <a:t>LA CRISI DEL WELFARE STATE  E LA NASCITA DI UN  NUOVO </a:t>
            </a:r>
          </a:p>
          <a:p>
            <a:pPr algn="ctr"/>
            <a:r>
              <a:rPr lang="it-IT" sz="2000" b="1" dirty="0"/>
              <a:t>STATO SOCIALE HANNO CONDOTTO A UN </a:t>
            </a:r>
            <a:r>
              <a:rPr lang="it-IT" sz="2000" b="1" u="sng" dirty="0">
                <a:solidFill>
                  <a:srgbClr val="CC0000"/>
                </a:solidFill>
              </a:rPr>
              <a:t>RIPENSAMENTO  DEL SISTEMA SOCIO-SANITARIO</a:t>
            </a:r>
            <a:r>
              <a:rPr lang="it-IT" sz="2000" b="1" dirty="0"/>
              <a:t> CHE HA PREVISTO LA </a:t>
            </a:r>
            <a:r>
              <a:rPr lang="it-IT" sz="2000" b="1" u="sng" dirty="0"/>
              <a:t>RIPROGETTAZIONE </a:t>
            </a:r>
          </a:p>
          <a:p>
            <a:pPr algn="ctr"/>
            <a:r>
              <a:rPr lang="it-IT" sz="2000" b="1" u="sng" dirty="0"/>
              <a:t>DELL’ASSISTENZIALISMO </a:t>
            </a:r>
          </a:p>
          <a:p>
            <a:endParaRPr lang="it-IT" u="sng" dirty="0"/>
          </a:p>
        </p:txBody>
      </p:sp>
      <p:sp>
        <p:nvSpPr>
          <p:cNvPr id="57348" name="AutoShape 6"/>
          <p:cNvSpPr>
            <a:spLocks noChangeArrowheads="1"/>
          </p:cNvSpPr>
          <p:nvPr/>
        </p:nvSpPr>
        <p:spPr bwMode="auto">
          <a:xfrm>
            <a:off x="4357686" y="3571876"/>
            <a:ext cx="914400" cy="561972"/>
          </a:xfrm>
          <a:prstGeom prst="downArrow">
            <a:avLst>
              <a:gd name="adj1" fmla="val 30204"/>
              <a:gd name="adj2" fmla="val 62372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1142976" y="4143380"/>
            <a:ext cx="7620000" cy="1685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 dirty="0"/>
              <a:t>DA ALCUNI ANNI SI STA AFFERMANDO UN NUOVO MOVIMENTO POLITICO-CULTURALE CHE TENDE A  RESTITUIRE ALLA COMUNITA’ IL PRIMATO  DELLE </a:t>
            </a:r>
          </a:p>
          <a:p>
            <a:pPr algn="ctr"/>
            <a:r>
              <a:rPr lang="it-IT" sz="2000" b="1" dirty="0"/>
              <a:t>CURE DI BASE: </a:t>
            </a:r>
          </a:p>
          <a:p>
            <a:pPr algn="ctr"/>
            <a:r>
              <a:rPr lang="it-IT" b="1" dirty="0">
                <a:solidFill>
                  <a:srgbClr val="CC0000"/>
                </a:solidFill>
              </a:rPr>
              <a:t>LA COMMUNITY CARE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71538" y="357166"/>
            <a:ext cx="7772400" cy="43704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it-IT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LE CURE </a:t>
            </a:r>
            <a:r>
              <a:rPr lang="it-IT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it-IT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COMUNITA’</a:t>
            </a:r>
            <a:endParaRPr lang="it-IT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1571612"/>
            <a:ext cx="8001056" cy="1785950"/>
          </a:xfrm>
          <a:ln>
            <a:noFill/>
          </a:ln>
        </p:spPr>
        <p:txBody>
          <a:bodyPr>
            <a:normAutofit fontScale="85000" lnSpcReduction="10000"/>
          </a:bodyPr>
          <a:lstStyle/>
          <a:p>
            <a:pPr marL="533400" lvl="1" indent="0" algn="just" eaLnBrk="1" hangingPunct="1">
              <a:buFontTx/>
              <a:buNone/>
            </a:pP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		</a:t>
            </a:r>
            <a:endParaRPr lang="it-IT" b="1" dirty="0" smtClean="0">
              <a:solidFill>
                <a:srgbClr val="7A0000"/>
              </a:solidFill>
              <a:latin typeface="Arial" pitchFamily="34" charset="0"/>
              <a:cs typeface="Arial" pitchFamily="34" charset="0"/>
            </a:endParaRPr>
          </a:p>
          <a:p>
            <a:pPr marL="533400" lvl="1" indent="0" algn="just" eaLnBrk="1" hangingPunct="1">
              <a:buFontTx/>
              <a:buNone/>
            </a:pPr>
            <a:r>
              <a:rPr lang="it-IT" sz="2000" b="1" dirty="0" smtClean="0">
                <a:latin typeface="Arial" pitchFamily="34" charset="0"/>
                <a:cs typeface="Arial" pitchFamily="34" charset="0"/>
              </a:rPr>
              <a:t>RETI     DI     INTERVENTI      CHE      SI  BASANO  SULL’INCONTRO    CREATIVO TRA SOGGETTI PRIMARI  (FAMIGLIA, VICINATO,  GRUPPI AMICALI,   ASSOCIAZIONI   LOCALI)   E SERVIZI ORGANIZZATI  (SIA PUBBLICI CHE PRIVATI) MEDIANTE     RELAZIONI       DI RECIPROCITA’ SINERGICA</a:t>
            </a: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1643042" y="714356"/>
            <a:ext cx="5857916" cy="584775"/>
          </a:xfrm>
          <a:prstGeom prst="rect">
            <a:avLst/>
          </a:prstGeom>
          <a:solidFill>
            <a:srgbClr val="7A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Approccio diverso ai probemi di salute della popolazione: CURE DI COMUNITA’</a:t>
            </a:r>
            <a:endParaRPr lang="it-IT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6" name="AutoShape 7"/>
          <p:cNvSpPr>
            <a:spLocks noChangeArrowheads="1"/>
          </p:cNvSpPr>
          <p:nvPr/>
        </p:nvSpPr>
        <p:spPr bwMode="auto">
          <a:xfrm>
            <a:off x="4357686" y="1357298"/>
            <a:ext cx="685800" cy="42862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7A0000"/>
          </a:solidFill>
          <a:ln w="9525">
            <a:solidFill>
              <a:srgbClr val="99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928662" y="3214686"/>
            <a:ext cx="2500330" cy="1500198"/>
          </a:xfrm>
          <a:prstGeom prst="ellipse">
            <a:avLst/>
          </a:prstGeom>
          <a:solidFill>
            <a:srgbClr val="DDDDDD"/>
          </a:solidFill>
          <a:ln w="57150" cap="rnd">
            <a:solidFill>
              <a:srgbClr val="CC0000"/>
            </a:solidFill>
            <a:prstDash val="sysDot"/>
            <a:round/>
            <a:headEnd/>
            <a:tailEnd type="none" w="lg" len="lg"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it-IT" sz="2400" b="1" dirty="0" smtClean="0">
              <a:solidFill>
                <a:srgbClr val="7A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it-IT" sz="2400" b="1" dirty="0" smtClean="0">
                <a:solidFill>
                  <a:srgbClr val="7A0000"/>
                </a:solidFill>
                <a:latin typeface="Arial" pitchFamily="34" charset="0"/>
                <a:cs typeface="Arial" pitchFamily="34" charset="0"/>
              </a:rPr>
              <a:t>RISORSE </a:t>
            </a:r>
            <a:endParaRPr lang="it-IT" sz="2400" b="1" dirty="0">
              <a:solidFill>
                <a:srgbClr val="7A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7A0000"/>
                </a:solidFill>
                <a:latin typeface="Arial" pitchFamily="34" charset="0"/>
                <a:cs typeface="Arial" pitchFamily="34" charset="0"/>
              </a:rPr>
              <a:t>FORMALI</a:t>
            </a:r>
          </a:p>
          <a:p>
            <a:pPr algn="ctr"/>
            <a:endParaRPr lang="it-IT" sz="2400" dirty="0">
              <a:solidFill>
                <a:srgbClr val="7A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5929322" y="3143248"/>
            <a:ext cx="2400288" cy="1500198"/>
          </a:xfrm>
          <a:prstGeom prst="ellipse">
            <a:avLst/>
          </a:prstGeom>
          <a:solidFill>
            <a:srgbClr val="DDDDDD"/>
          </a:solidFill>
          <a:ln w="57150" cap="rnd">
            <a:solidFill>
              <a:srgbClr val="CC0000"/>
            </a:solidFill>
            <a:prstDash val="sysDot"/>
            <a:round/>
            <a:headEnd/>
            <a:tailEnd type="none" w="lg" len="lg"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it-IT" sz="2400" b="1" dirty="0" smtClean="0">
              <a:solidFill>
                <a:srgbClr val="7A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it-IT" sz="2400" b="1" dirty="0" smtClean="0">
                <a:solidFill>
                  <a:srgbClr val="7A0000"/>
                </a:solidFill>
                <a:latin typeface="Arial" pitchFamily="34" charset="0"/>
                <a:cs typeface="Arial" pitchFamily="34" charset="0"/>
              </a:rPr>
              <a:t>RISORSE </a:t>
            </a:r>
            <a:endParaRPr lang="it-IT" sz="2400" b="1" dirty="0">
              <a:solidFill>
                <a:srgbClr val="7A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it-IT" sz="2400" b="1" dirty="0" smtClean="0">
                <a:solidFill>
                  <a:srgbClr val="7A0000"/>
                </a:solidFill>
                <a:latin typeface="Arial" pitchFamily="34" charset="0"/>
                <a:cs typeface="Arial" pitchFamily="34" charset="0"/>
              </a:rPr>
              <a:t>INFORMALI</a:t>
            </a:r>
            <a:endParaRPr lang="it-IT" sz="2400" b="1" dirty="0">
              <a:solidFill>
                <a:srgbClr val="7A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it-IT" sz="2400" dirty="0">
              <a:solidFill>
                <a:srgbClr val="7A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 rot="2729784">
            <a:off x="3786902" y="2859450"/>
            <a:ext cx="1784284" cy="1853481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solidFill>
            <a:srgbClr val="7A0000"/>
          </a:solidFill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214282" y="5715016"/>
            <a:ext cx="2351926" cy="461665"/>
          </a:xfrm>
          <a:prstGeom prst="rect">
            <a:avLst/>
          </a:prstGeom>
          <a:solidFill>
            <a:srgbClr val="7A0000"/>
          </a:solidFill>
          <a:ln>
            <a:solidFill>
              <a:srgbClr val="7A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EMPOWERMENT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4282" y="4786322"/>
            <a:ext cx="8352608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A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b="1" dirty="0" smtClean="0">
                <a:solidFill>
                  <a:srgbClr val="7A0000"/>
                </a:solidFill>
                <a:latin typeface="Arial" pitchFamily="34" charset="0"/>
                <a:cs typeface="Arial" pitchFamily="34" charset="0"/>
              </a:rPr>
              <a:t>COMMUNITY CARE:</a:t>
            </a:r>
          </a:p>
          <a:p>
            <a:pPr algn="ctr"/>
            <a:r>
              <a:rPr lang="it-IT" sz="2400" b="1" dirty="0" smtClean="0">
                <a:solidFill>
                  <a:srgbClr val="7A0000"/>
                </a:solidFill>
                <a:latin typeface="Arial" pitchFamily="34" charset="0"/>
                <a:cs typeface="Arial" pitchFamily="34" charset="0"/>
              </a:rPr>
              <a:t> presa in carico della comunita’ da parte della comunita’</a:t>
            </a:r>
            <a:endParaRPr lang="it-IT" sz="2400" dirty="0"/>
          </a:p>
        </p:txBody>
      </p:sp>
      <p:sp>
        <p:nvSpPr>
          <p:cNvPr id="17" name="Rectangle 16"/>
          <p:cNvSpPr/>
          <p:nvPr/>
        </p:nvSpPr>
        <p:spPr>
          <a:xfrm>
            <a:off x="2857488" y="5715016"/>
            <a:ext cx="2214578" cy="461665"/>
          </a:xfrm>
          <a:prstGeom prst="rect">
            <a:avLst/>
          </a:prstGeom>
          <a:solidFill>
            <a:srgbClr val="7A0000"/>
          </a:solidFill>
          <a:ln>
            <a:solidFill>
              <a:srgbClr val="7A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7A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SELF-CARE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29256" y="5715016"/>
            <a:ext cx="3429024" cy="461665"/>
          </a:xfrm>
          <a:prstGeom prst="rect">
            <a:avLst/>
          </a:prstGeom>
          <a:solidFill>
            <a:srgbClr val="7A0000"/>
          </a:solidFill>
          <a:ln>
            <a:solidFill>
              <a:srgbClr val="7A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7A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CASE-MANAGEMENT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5720" y="6286520"/>
            <a:ext cx="2928957" cy="400110"/>
          </a:xfrm>
          <a:prstGeom prst="rect">
            <a:avLst/>
          </a:prstGeom>
          <a:solidFill>
            <a:srgbClr val="7A0000"/>
          </a:solidFill>
          <a:ln>
            <a:solidFill>
              <a:srgbClr val="7A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NETWORKING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57554" y="6286521"/>
            <a:ext cx="5572164" cy="400110"/>
          </a:xfrm>
          <a:prstGeom prst="rect">
            <a:avLst/>
          </a:prstGeom>
          <a:solidFill>
            <a:srgbClr val="7A0000"/>
          </a:solidFill>
          <a:ln>
            <a:solidFill>
              <a:srgbClr val="7A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NETWORK ORGANITAZIONAL MODELS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42910" y="142852"/>
            <a:ext cx="798894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b="1" dirty="0" smtClean="0">
                <a:solidFill>
                  <a:srgbClr val="7A0000"/>
                </a:solidFill>
                <a:latin typeface="Arial" charset="0"/>
                <a:ea typeface="ＭＳ Ｐゴシック" pitchFamily="48" charset="-128"/>
              </a:rPr>
              <a:t>WELFARE DI COMUNITA’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28600" y="0"/>
            <a:ext cx="89154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it-IT" sz="1200">
              <a:solidFill>
                <a:srgbClr val="000000"/>
              </a:solidFill>
              <a:latin typeface="Gill Sans MT" pitchFamily="34" charset="0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90500" y="18288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</a:pPr>
            <a:endParaRPr lang="it-IT" sz="2000">
              <a:solidFill>
                <a:srgbClr val="000000"/>
              </a:solidFill>
              <a:latin typeface="Gill Sans MT" pitchFamily="34" charset="0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600200" y="0"/>
            <a:ext cx="56626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 b="1">
                <a:solidFill>
                  <a:srgbClr val="000000"/>
                </a:solidFill>
                <a:latin typeface="Gill Sans MT" pitchFamily="34" charset="0"/>
              </a:rPr>
              <a:t> 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000124" y="285750"/>
            <a:ext cx="7820347" cy="387350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2400" b="1">
                <a:solidFill>
                  <a:srgbClr val="CC0000"/>
                </a:solidFill>
                <a:cs typeface="Arial" pitchFamily="34" charset="0"/>
              </a:rPr>
              <a:t>NASCITA INFERMIERE DI COMUNITA’</a:t>
            </a:r>
          </a:p>
        </p:txBody>
      </p:sp>
      <p:sp>
        <p:nvSpPr>
          <p:cNvPr id="16390" name="Text Box 14"/>
          <p:cNvSpPr txBox="1">
            <a:spLocks noChangeArrowheads="1"/>
          </p:cNvSpPr>
          <p:nvPr/>
        </p:nvSpPr>
        <p:spPr bwMode="auto">
          <a:xfrm>
            <a:off x="1115616" y="1412776"/>
            <a:ext cx="7637587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00"/>
                </a:solidFill>
              </a:rPr>
              <a:t>… come risposta a un quesito di </a:t>
            </a:r>
            <a:r>
              <a:rPr lang="it-IT" sz="2000" b="1" dirty="0" err="1">
                <a:solidFill>
                  <a:srgbClr val="000000"/>
                </a:solidFill>
              </a:rPr>
              <a:t>fondo</a:t>
            </a:r>
            <a:r>
              <a:rPr lang="it-IT" sz="2000" dirty="0" err="1">
                <a:solidFill>
                  <a:srgbClr val="000000"/>
                </a:solidFill>
              </a:rPr>
              <a:t>…</a:t>
            </a:r>
            <a:r>
              <a:rPr lang="it-IT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6391" name="Rectangle 15"/>
          <p:cNvSpPr>
            <a:spLocks noChangeArrowheads="1"/>
          </p:cNvSpPr>
          <p:nvPr/>
        </p:nvSpPr>
        <p:spPr bwMode="auto">
          <a:xfrm>
            <a:off x="1115616" y="2420888"/>
            <a:ext cx="3038475" cy="203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it-IT" b="1" dirty="0">
                <a:solidFill>
                  <a:srgbClr val="000000"/>
                </a:solidFill>
                <a:cs typeface="Arial" pitchFamily="34" charset="0"/>
              </a:rPr>
              <a:t>Con quali modalità assistenziali la </a:t>
            </a:r>
            <a:r>
              <a:rPr lang="it-IT" b="1" dirty="0" err="1">
                <a:solidFill>
                  <a:srgbClr val="000000"/>
                </a:solidFill>
                <a:cs typeface="Arial" pitchFamily="34" charset="0"/>
              </a:rPr>
              <a:t>prof.ne</a:t>
            </a:r>
            <a:r>
              <a:rPr lang="it-IT" b="1" dirty="0">
                <a:solidFill>
                  <a:srgbClr val="000000"/>
                </a:solidFill>
                <a:cs typeface="Arial" pitchFamily="34" charset="0"/>
              </a:rPr>
              <a:t> infermieristica può affrontare l’assistenza sul territorio, per dare risposta ai nuovi bisogni della popolazione</a:t>
            </a:r>
            <a:r>
              <a:rPr lang="it-IT" b="1" dirty="0">
                <a:solidFill>
                  <a:srgbClr val="000000"/>
                </a:solidFill>
                <a:latin typeface="Gill Sans MT" pitchFamily="34" charset="0"/>
              </a:rPr>
              <a:t>?</a:t>
            </a:r>
            <a:r>
              <a:rPr lang="it-IT" b="1" i="1" dirty="0">
                <a:solidFill>
                  <a:srgbClr val="000000"/>
                </a:solidFill>
                <a:latin typeface="Gill Sans MT" pitchFamily="34" charset="0"/>
              </a:rPr>
              <a:t> </a:t>
            </a:r>
          </a:p>
        </p:txBody>
      </p:sp>
      <p:sp>
        <p:nvSpPr>
          <p:cNvPr id="448528" name="AutoShape 16"/>
          <p:cNvSpPr>
            <a:spLocks noChangeArrowheads="1"/>
          </p:cNvSpPr>
          <p:nvPr/>
        </p:nvSpPr>
        <p:spPr bwMode="auto">
          <a:xfrm>
            <a:off x="2267744" y="1916832"/>
            <a:ext cx="457200" cy="432048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000000"/>
              </a:solidFill>
              <a:latin typeface="Gill Sans MT" pitchFamily="34" charset="0"/>
            </a:endParaRPr>
          </a:p>
        </p:txBody>
      </p:sp>
      <p:sp>
        <p:nvSpPr>
          <p:cNvPr id="16393" name="Text Box 17"/>
          <p:cNvSpPr txBox="1">
            <a:spLocks noChangeArrowheads="1"/>
          </p:cNvSpPr>
          <p:nvPr/>
        </p:nvSpPr>
        <p:spPr bwMode="auto">
          <a:xfrm>
            <a:off x="5364088" y="2420888"/>
            <a:ext cx="3300412" cy="2308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it-IT" b="1" dirty="0">
                <a:solidFill>
                  <a:srgbClr val="000000"/>
                </a:solidFill>
                <a:cs typeface="Arial" pitchFamily="34" charset="0"/>
              </a:rPr>
              <a:t>&gt;popolazione anziana</a:t>
            </a:r>
          </a:p>
          <a:p>
            <a:pPr>
              <a:buFontTx/>
              <a:buChar char="•"/>
            </a:pPr>
            <a:r>
              <a:rPr lang="it-IT" b="1" dirty="0">
                <a:solidFill>
                  <a:srgbClr val="000000"/>
                </a:solidFill>
                <a:cs typeface="Arial" pitchFamily="34" charset="0"/>
              </a:rPr>
              <a:t>&gt;malattie croniche e comorbidità  </a:t>
            </a:r>
          </a:p>
          <a:p>
            <a:pPr>
              <a:buFontTx/>
              <a:buChar char="•"/>
            </a:pPr>
            <a:r>
              <a:rPr lang="it-IT" b="1" dirty="0">
                <a:solidFill>
                  <a:srgbClr val="000000"/>
                </a:solidFill>
                <a:cs typeface="Arial" pitchFamily="34" charset="0"/>
              </a:rPr>
              <a:t>&gt;bisogni esistenziali</a:t>
            </a:r>
          </a:p>
          <a:p>
            <a:pPr>
              <a:buFontTx/>
              <a:buChar char="•"/>
            </a:pPr>
            <a:r>
              <a:rPr lang="it-IT" b="1" dirty="0" smtClean="0">
                <a:solidFill>
                  <a:srgbClr val="000000"/>
                </a:solidFill>
                <a:cs typeface="Arial" pitchFamily="34" charset="0"/>
              </a:rPr>
              <a:t>&gt; forbice tra chi cura e chi ha bisogno di cura</a:t>
            </a:r>
          </a:p>
          <a:p>
            <a:pPr>
              <a:buFontTx/>
              <a:buChar char="•"/>
            </a:pPr>
            <a:r>
              <a:rPr lang="it-IT" b="1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it-IT" b="1" dirty="0">
                <a:solidFill>
                  <a:srgbClr val="000000"/>
                </a:solidFill>
                <a:cs typeface="Arial" pitchFamily="34" charset="0"/>
              </a:rPr>
              <a:t>crisi  welfare state</a:t>
            </a:r>
          </a:p>
          <a:p>
            <a:pPr>
              <a:buFontTx/>
              <a:buChar char="•"/>
            </a:pPr>
            <a:r>
              <a:rPr lang="it-IT" b="1" dirty="0">
                <a:solidFill>
                  <a:srgbClr val="000000"/>
                </a:solidFill>
                <a:cs typeface="Arial" pitchFamily="34" charset="0"/>
              </a:rPr>
              <a:t>finitezza </a:t>
            </a:r>
            <a:r>
              <a:rPr lang="it-IT" b="1" dirty="0" smtClean="0">
                <a:solidFill>
                  <a:srgbClr val="000000"/>
                </a:solidFill>
                <a:cs typeface="Arial" pitchFamily="34" charset="0"/>
              </a:rPr>
              <a:t>risorse</a:t>
            </a:r>
            <a:endParaRPr lang="it-IT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394" name="Text Box 19"/>
          <p:cNvSpPr txBox="1">
            <a:spLocks noChangeArrowheads="1"/>
          </p:cNvSpPr>
          <p:nvPr/>
        </p:nvSpPr>
        <p:spPr bwMode="auto">
          <a:xfrm>
            <a:off x="5436096" y="1988840"/>
            <a:ext cx="30718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 dirty="0">
                <a:solidFill>
                  <a:srgbClr val="000000"/>
                </a:solidFill>
              </a:rPr>
              <a:t>…..a fronte di:.. </a:t>
            </a:r>
          </a:p>
        </p:txBody>
      </p:sp>
      <p:sp>
        <p:nvSpPr>
          <p:cNvPr id="16395" name="AutoShape 20"/>
          <p:cNvSpPr>
            <a:spLocks noChangeArrowheads="1"/>
          </p:cNvSpPr>
          <p:nvPr/>
        </p:nvSpPr>
        <p:spPr bwMode="auto">
          <a:xfrm>
            <a:off x="4283968" y="3140968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000000"/>
              </a:solidFill>
              <a:latin typeface="Gill Sans MT" pitchFamily="34" charset="0"/>
            </a:endParaRPr>
          </a:p>
        </p:txBody>
      </p:sp>
      <p:sp>
        <p:nvSpPr>
          <p:cNvPr id="16396" name="Text Box 14"/>
          <p:cNvSpPr txBox="1">
            <a:spLocks noChangeArrowheads="1"/>
          </p:cNvSpPr>
          <p:nvPr/>
        </p:nvSpPr>
        <p:spPr bwMode="auto">
          <a:xfrm>
            <a:off x="1071563" y="909638"/>
            <a:ext cx="69040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cs typeface="Arial" pitchFamily="34" charset="0"/>
              </a:rPr>
              <a:t>Anno 1999: il cambiamento</a:t>
            </a:r>
          </a:p>
          <a:p>
            <a:pPr algn="ctr"/>
            <a:endParaRPr lang="it-IT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142976" y="4786322"/>
            <a:ext cx="7491412" cy="186717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it-IT" sz="2000" b="1" dirty="0">
                <a:cs typeface="Arial" pitchFamily="34" charset="0"/>
              </a:rPr>
              <a:t> </a:t>
            </a:r>
          </a:p>
          <a:p>
            <a:pPr marL="339725" indent="-339725" algn="ctr">
              <a:spcBef>
                <a:spcPts val="400"/>
              </a:spcBef>
              <a:buClr>
                <a:srgbClr val="FF0000"/>
              </a:buCl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sz="2000" b="1" dirty="0" smtClean="0">
                <a:solidFill>
                  <a:srgbClr val="C00000"/>
                </a:solidFill>
                <a:cs typeface="Arial" pitchFamily="34" charset="0"/>
                <a:sym typeface="Wingdings" pitchFamily="2" charset="2"/>
              </a:rPr>
              <a:t>RIFERIMENTI NORMATIVI REGIONALI</a:t>
            </a: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2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sz="2000" b="1" dirty="0" smtClean="0">
                <a:cs typeface="Arial" pitchFamily="34" charset="0"/>
                <a:sym typeface="Wingdings" pitchFamily="2" charset="2"/>
              </a:rPr>
              <a:t>Piano sanitario socio sanitario regione FVG2006-2008</a:t>
            </a: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2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sz="2000" b="1" dirty="0" smtClean="0">
                <a:cs typeface="Arial" pitchFamily="34" charset="0"/>
                <a:sym typeface="Wingdings" pitchFamily="2" charset="2"/>
              </a:rPr>
              <a:t>Piano sanitario socio-sanitario regione FVG2010-2012</a:t>
            </a: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2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sz="2000" b="1" dirty="0" smtClean="0">
                <a:cs typeface="Arial" pitchFamily="34" charset="0"/>
              </a:rPr>
              <a:t>Legge di riforma sanitaria LR 17 del 2014 </a:t>
            </a:r>
            <a:endParaRPr lang="it-IT" sz="2000" b="1" dirty="0" smtClean="0">
              <a:cs typeface="Arial" pitchFamily="34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8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8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8001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it-IT" sz="1200">
              <a:latin typeface="Gill Sans MT" pitchFamily="34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327525" y="51450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52400" y="228600"/>
            <a:ext cx="8763000" cy="355600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2000" b="1">
                <a:solidFill>
                  <a:srgbClr val="CC0000"/>
                </a:solidFill>
                <a:latin typeface="Gill Sans MT" pitchFamily="34" charset="0"/>
              </a:rPr>
              <a:t>INFERMIERE DI COMUNITA’ </a:t>
            </a:r>
            <a:r>
              <a:rPr lang="it-IT" sz="2000" b="1">
                <a:solidFill>
                  <a:srgbClr val="CC0000"/>
                </a:solidFill>
                <a:latin typeface="Gill Sans MT" pitchFamily="34" charset="0"/>
                <a:sym typeface="Wingdings" pitchFamily="2" charset="2"/>
              </a:rPr>
              <a:t></a:t>
            </a:r>
            <a:r>
              <a:rPr lang="it-IT" sz="2000" b="1">
                <a:solidFill>
                  <a:srgbClr val="CC0000"/>
                </a:solidFill>
                <a:latin typeface="Gill Sans MT" pitchFamily="34" charset="0"/>
              </a:rPr>
              <a:t> APPROCCIO RELAZIONALE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57200" y="785813"/>
            <a:ext cx="3810000" cy="708025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latin typeface="Gill Sans MT" pitchFamily="34" charset="0"/>
              </a:rPr>
              <a:t> </a:t>
            </a:r>
            <a:r>
              <a:rPr lang="it-IT" sz="2000" b="1">
                <a:latin typeface="Gill Sans MT" pitchFamily="34" charset="0"/>
              </a:rPr>
              <a:t>MODELLO PRESTAZIONALE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181600" y="785813"/>
            <a:ext cx="3657600" cy="7080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it-IT" sz="2000" b="1">
              <a:latin typeface="Gill Sans MT" pitchFamily="34" charset="0"/>
            </a:endParaRPr>
          </a:p>
          <a:p>
            <a:pPr algn="ctr"/>
            <a:r>
              <a:rPr lang="it-IT" sz="2000" b="1">
                <a:latin typeface="Gill Sans MT" pitchFamily="34" charset="0"/>
              </a:rPr>
              <a:t>MODELLO RELAZIONALE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2193925" y="23256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24584" name="AutoShape 8"/>
          <p:cNvSpPr>
            <a:spLocks noChangeArrowheads="1"/>
          </p:cNvSpPr>
          <p:nvPr/>
        </p:nvSpPr>
        <p:spPr bwMode="auto">
          <a:xfrm>
            <a:off x="2057400" y="1524000"/>
            <a:ext cx="457200" cy="533400"/>
          </a:xfrm>
          <a:prstGeom prst="downArrow">
            <a:avLst>
              <a:gd name="adj1" fmla="val 50000"/>
              <a:gd name="adj2" fmla="val 29167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6765925" y="24018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24586" name="AutoShape 10"/>
          <p:cNvSpPr>
            <a:spLocks noChangeArrowheads="1"/>
          </p:cNvSpPr>
          <p:nvPr/>
        </p:nvSpPr>
        <p:spPr bwMode="auto">
          <a:xfrm>
            <a:off x="6629400" y="1500188"/>
            <a:ext cx="457200" cy="481012"/>
          </a:xfrm>
          <a:prstGeom prst="downArrow">
            <a:avLst>
              <a:gd name="adj1" fmla="val 50000"/>
              <a:gd name="adj2" fmla="val 29166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152400" y="5410200"/>
            <a:ext cx="4419600" cy="1016000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>
                <a:latin typeface="Gill Sans MT" pitchFamily="34" charset="0"/>
              </a:rPr>
              <a:t>Enfatizza L’OFFERTA DEI SERVIZI</a:t>
            </a:r>
          </a:p>
          <a:p>
            <a:pPr algn="ctr"/>
            <a:r>
              <a:rPr lang="it-IT" sz="2000" b="1">
                <a:latin typeface="Gill Sans MT" pitchFamily="34" charset="0"/>
              </a:rPr>
              <a:t>anzichè’ L’ACCOGLIENZA della DOMANDA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953000" y="5410200"/>
            <a:ext cx="3886200" cy="1016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>
                <a:latin typeface="Gill Sans MT" pitchFamily="34" charset="0"/>
              </a:rPr>
              <a:t>Enfatizza L’ACCOGLIENZA della DOMANDA anziché L’OFFERTA DEI SERVIZI</a:t>
            </a: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533400" y="2057400"/>
            <a:ext cx="3640138" cy="1320800"/>
          </a:xfrm>
          <a:prstGeom prst="rect">
            <a:avLst/>
          </a:prstGeom>
          <a:solidFill>
            <a:srgbClr val="DDDDDD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>
                <a:latin typeface="Gill Sans MT" pitchFamily="34" charset="0"/>
              </a:rPr>
              <a:t>PRESTAZIONE </a:t>
            </a:r>
          </a:p>
          <a:p>
            <a:pPr algn="ctr"/>
            <a:r>
              <a:rPr lang="it-IT" sz="2000" b="1">
                <a:latin typeface="Gill Sans MT" pitchFamily="34" charset="0"/>
              </a:rPr>
              <a:t>come FINE anzichè’ COME MEZZO</a:t>
            </a:r>
          </a:p>
          <a:p>
            <a:pPr algn="ctr"/>
            <a:endParaRPr lang="it-IT" sz="2000" b="1">
              <a:latin typeface="Gill Sans MT" pitchFamily="34" charset="0"/>
            </a:endParaRP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5029200" y="2057400"/>
            <a:ext cx="3575050" cy="1320800"/>
          </a:xfrm>
          <a:prstGeom prst="rect">
            <a:avLst/>
          </a:prstGeom>
          <a:solidFill>
            <a:srgbClr val="DDDDDD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>
                <a:latin typeface="Gill Sans MT" pitchFamily="34" charset="0"/>
              </a:rPr>
              <a:t>RECIPROCITA’</a:t>
            </a:r>
          </a:p>
          <a:p>
            <a:pPr algn="ctr"/>
            <a:r>
              <a:rPr lang="it-IT" sz="2000" b="1">
                <a:latin typeface="Gill Sans MT" pitchFamily="34" charset="0"/>
              </a:rPr>
              <a:t>come RELAZIONE DI SENSO DI DIVERSI ASPETTI DELLA REALTA’  </a:t>
            </a: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2270125" y="49926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24592" name="AutoShape 16"/>
          <p:cNvSpPr>
            <a:spLocks noChangeArrowheads="1"/>
          </p:cNvSpPr>
          <p:nvPr/>
        </p:nvSpPr>
        <p:spPr bwMode="auto">
          <a:xfrm>
            <a:off x="2057400" y="5029200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6842125" y="49926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24594" name="AutoShape 18"/>
          <p:cNvSpPr>
            <a:spLocks noChangeArrowheads="1"/>
          </p:cNvSpPr>
          <p:nvPr/>
        </p:nvSpPr>
        <p:spPr bwMode="auto">
          <a:xfrm>
            <a:off x="6629400" y="495300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2193925" y="36972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24596" name="AutoShape 20"/>
          <p:cNvSpPr>
            <a:spLocks noChangeArrowheads="1"/>
          </p:cNvSpPr>
          <p:nvPr/>
        </p:nvSpPr>
        <p:spPr bwMode="auto">
          <a:xfrm>
            <a:off x="2057400" y="342900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24597" name="AutoShape 21"/>
          <p:cNvSpPr>
            <a:spLocks noChangeArrowheads="1"/>
          </p:cNvSpPr>
          <p:nvPr/>
        </p:nvSpPr>
        <p:spPr bwMode="auto">
          <a:xfrm>
            <a:off x="6629400" y="342900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457200" y="3962400"/>
            <a:ext cx="3657600" cy="1019175"/>
          </a:xfrm>
          <a:prstGeom prst="rect">
            <a:avLst/>
          </a:prstGeom>
          <a:solidFill>
            <a:srgbClr val="DDDDDD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>
                <a:latin typeface="Gill Sans MT" pitchFamily="34" charset="0"/>
              </a:rPr>
              <a:t>DERESPONSABILIZZA L’UTENTE</a:t>
            </a:r>
          </a:p>
          <a:p>
            <a:pPr algn="ctr"/>
            <a:r>
              <a:rPr lang="it-IT" sz="2000" b="1">
                <a:latin typeface="Gill Sans MT" pitchFamily="34" charset="0"/>
              </a:rPr>
              <a:t>E L’INFERMIERE</a:t>
            </a:r>
          </a:p>
        </p:txBody>
      </p:sp>
      <p:sp>
        <p:nvSpPr>
          <p:cNvPr id="24599" name="Text Box 23"/>
          <p:cNvSpPr txBox="1">
            <a:spLocks noChangeArrowheads="1"/>
          </p:cNvSpPr>
          <p:nvPr/>
        </p:nvSpPr>
        <p:spPr bwMode="auto">
          <a:xfrm>
            <a:off x="5029200" y="3886200"/>
            <a:ext cx="3810000" cy="1016000"/>
          </a:xfrm>
          <a:prstGeom prst="rect">
            <a:avLst/>
          </a:prstGeom>
          <a:solidFill>
            <a:srgbClr val="DDDDDD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>
                <a:latin typeface="Gill Sans MT" pitchFamily="34" charset="0"/>
              </a:rPr>
              <a:t>RESPONSABILIZZA L’UTENTE</a:t>
            </a:r>
          </a:p>
          <a:p>
            <a:pPr algn="ctr"/>
            <a:r>
              <a:rPr lang="it-IT" sz="2000" b="1">
                <a:latin typeface="Gill Sans MT" pitchFamily="34" charset="0"/>
              </a:rPr>
              <a:t>E L’INFERMIERE</a:t>
            </a:r>
          </a:p>
        </p:txBody>
      </p:sp>
      <p:sp>
        <p:nvSpPr>
          <p:cNvPr id="24600" name="Oval 25"/>
          <p:cNvSpPr>
            <a:spLocks noChangeArrowheads="1"/>
          </p:cNvSpPr>
          <p:nvPr/>
        </p:nvSpPr>
        <p:spPr bwMode="auto">
          <a:xfrm>
            <a:off x="4267200" y="685800"/>
            <a:ext cx="914400" cy="914400"/>
          </a:xfrm>
          <a:prstGeom prst="ellipse">
            <a:avLst/>
          </a:prstGeom>
          <a:solidFill>
            <a:srgbClr val="CC33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b="1">
                <a:latin typeface="Gill Sans MT" pitchFamily="34" charset="0"/>
              </a:rPr>
              <a:t>VS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9154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it-IT">
              <a:solidFill>
                <a:srgbClr val="000000"/>
              </a:solidFill>
              <a:latin typeface="Gill Sans MT" pitchFamily="34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571625" y="1214438"/>
            <a:ext cx="6248400" cy="1016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>
                <a:solidFill>
                  <a:srgbClr val="000000"/>
                </a:solidFill>
                <a:cs typeface="Arial" pitchFamily="34" charset="0"/>
              </a:rPr>
              <a:t>ATTIVAZIONE DI UN </a:t>
            </a:r>
            <a:r>
              <a:rPr lang="it-IT" sz="2000" b="1">
                <a:solidFill>
                  <a:srgbClr val="C00000"/>
                </a:solidFill>
                <a:cs typeface="Arial" pitchFamily="34" charset="0"/>
              </a:rPr>
              <a:t>SERVIZIO DI ASSISTENZA </a:t>
            </a:r>
          </a:p>
          <a:p>
            <a:pPr algn="ctr"/>
            <a:r>
              <a:rPr lang="it-IT" sz="2000" b="1">
                <a:solidFill>
                  <a:srgbClr val="C00000"/>
                </a:solidFill>
                <a:cs typeface="Arial" pitchFamily="34" charset="0"/>
              </a:rPr>
              <a:t>INFERMIERISTICA DECENTRATO </a:t>
            </a:r>
            <a:r>
              <a:rPr lang="it-IT" sz="2000" b="1">
                <a:solidFill>
                  <a:srgbClr val="000000"/>
                </a:solidFill>
                <a:cs typeface="Arial" pitchFamily="34" charset="0"/>
              </a:rPr>
              <a:t>A LIVELLO DI COMUNITA’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971800" y="2286000"/>
            <a:ext cx="3128963" cy="714375"/>
          </a:xfrm>
          <a:prstGeom prst="rect">
            <a:avLst/>
          </a:prstGeom>
          <a:solidFill>
            <a:srgbClr val="FFFF99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>
                <a:solidFill>
                  <a:srgbClr val="C00000"/>
                </a:solidFill>
                <a:cs typeface="Arial" pitchFamily="34" charset="0"/>
              </a:rPr>
              <a:t>1 INFERMIERE </a:t>
            </a:r>
          </a:p>
          <a:p>
            <a:pPr algn="ctr"/>
            <a:r>
              <a:rPr lang="it-IT" sz="2000" b="1">
                <a:solidFill>
                  <a:srgbClr val="C00000"/>
                </a:solidFill>
                <a:cs typeface="Arial" pitchFamily="34" charset="0"/>
              </a:rPr>
              <a:t>ogni 3000- 4000 abitanti</a:t>
            </a:r>
            <a:r>
              <a:rPr lang="it-IT" sz="2000">
                <a:solidFill>
                  <a:srgbClr val="C0000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31749" name="AutoShape 5"/>
          <p:cNvSpPr>
            <a:spLocks noChangeArrowheads="1"/>
          </p:cNvSpPr>
          <p:nvPr/>
        </p:nvSpPr>
        <p:spPr bwMode="auto">
          <a:xfrm rot="16200000" flipH="1">
            <a:off x="3374231" y="3407569"/>
            <a:ext cx="1381125" cy="6619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7988 h 21600"/>
              <a:gd name="T20" fmla="*/ 16946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529" y="0"/>
                </a:moveTo>
                <a:lnTo>
                  <a:pt x="9458" y="8132"/>
                </a:lnTo>
                <a:lnTo>
                  <a:pt x="14112" y="8132"/>
                </a:lnTo>
                <a:lnTo>
                  <a:pt x="14112" y="17988"/>
                </a:lnTo>
                <a:lnTo>
                  <a:pt x="0" y="17988"/>
                </a:lnTo>
                <a:lnTo>
                  <a:pt x="0" y="21600"/>
                </a:lnTo>
                <a:lnTo>
                  <a:pt x="16946" y="21600"/>
                </a:lnTo>
                <a:lnTo>
                  <a:pt x="16946" y="8132"/>
                </a:lnTo>
                <a:lnTo>
                  <a:pt x="21600" y="8132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750" name="AutoShape 6"/>
          <p:cNvSpPr>
            <a:spLocks noChangeArrowheads="1"/>
          </p:cNvSpPr>
          <p:nvPr/>
        </p:nvSpPr>
        <p:spPr bwMode="auto">
          <a:xfrm rot="5400000">
            <a:off x="4364831" y="3407569"/>
            <a:ext cx="1381125" cy="6619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7988 h 21600"/>
              <a:gd name="T20" fmla="*/ 16946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529" y="0"/>
                </a:moveTo>
                <a:lnTo>
                  <a:pt x="9458" y="8132"/>
                </a:lnTo>
                <a:lnTo>
                  <a:pt x="14112" y="8132"/>
                </a:lnTo>
                <a:lnTo>
                  <a:pt x="14112" y="17988"/>
                </a:lnTo>
                <a:lnTo>
                  <a:pt x="0" y="17988"/>
                </a:lnTo>
                <a:lnTo>
                  <a:pt x="0" y="21600"/>
                </a:lnTo>
                <a:lnTo>
                  <a:pt x="16946" y="21600"/>
                </a:lnTo>
                <a:lnTo>
                  <a:pt x="16946" y="8132"/>
                </a:lnTo>
                <a:lnTo>
                  <a:pt x="21600" y="8132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52400" y="3200400"/>
            <a:ext cx="3565525" cy="1628775"/>
          </a:xfrm>
          <a:prstGeom prst="rect">
            <a:avLst/>
          </a:prstGeom>
          <a:solidFill>
            <a:srgbClr val="DDDDDD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>
                <a:solidFill>
                  <a:srgbClr val="000000"/>
                </a:solidFill>
                <a:cs typeface="Arial" pitchFamily="34" charset="0"/>
              </a:rPr>
              <a:t>Costantemente</a:t>
            </a:r>
          </a:p>
          <a:p>
            <a:pPr algn="ctr"/>
            <a:r>
              <a:rPr lang="it-IT" sz="2000" b="1">
                <a:solidFill>
                  <a:srgbClr val="000000"/>
                </a:solidFill>
                <a:cs typeface="Arial" pitchFamily="34" charset="0"/>
              </a:rPr>
              <a:t>collaborante con tutti i</a:t>
            </a:r>
          </a:p>
          <a:p>
            <a:pPr algn="ctr"/>
            <a:r>
              <a:rPr lang="it-IT" sz="2000" b="1">
                <a:solidFill>
                  <a:srgbClr val="000000"/>
                </a:solidFill>
                <a:cs typeface="Arial" pitchFamily="34" charset="0"/>
              </a:rPr>
              <a:t>professionisti presenti nella</a:t>
            </a:r>
          </a:p>
          <a:p>
            <a:pPr algn="ctr"/>
            <a:r>
              <a:rPr lang="it-IT" sz="2000" b="1">
                <a:solidFill>
                  <a:srgbClr val="000000"/>
                </a:solidFill>
                <a:cs typeface="Arial" pitchFamily="34" charset="0"/>
              </a:rPr>
              <a:t>comunità e con le risorse </a:t>
            </a:r>
          </a:p>
          <a:p>
            <a:pPr algn="ctr"/>
            <a:r>
              <a:rPr lang="it-IT" sz="2000" b="1">
                <a:solidFill>
                  <a:srgbClr val="000000"/>
                </a:solidFill>
                <a:cs typeface="Arial" pitchFamily="34" charset="0"/>
              </a:rPr>
              <a:t>attive nella comunità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5426075" y="3200400"/>
            <a:ext cx="3567113" cy="1628775"/>
          </a:xfrm>
          <a:prstGeom prst="rect">
            <a:avLst/>
          </a:prstGeom>
          <a:solidFill>
            <a:srgbClr val="DDDDDD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>
                <a:solidFill>
                  <a:srgbClr val="000000"/>
                </a:solidFill>
                <a:cs typeface="Arial" pitchFamily="34" charset="0"/>
              </a:rPr>
              <a:t>Costantemente presente</a:t>
            </a:r>
          </a:p>
          <a:p>
            <a:pPr algn="ctr"/>
            <a:r>
              <a:rPr lang="it-IT" sz="2000" b="1">
                <a:solidFill>
                  <a:srgbClr val="000000"/>
                </a:solidFill>
                <a:cs typeface="Arial" pitchFamily="34" charset="0"/>
              </a:rPr>
              <a:t>nella comunità e </a:t>
            </a:r>
          </a:p>
          <a:p>
            <a:pPr algn="ctr"/>
            <a:r>
              <a:rPr lang="it-IT" sz="2000" b="1">
                <a:solidFill>
                  <a:srgbClr val="000000"/>
                </a:solidFill>
                <a:cs typeface="Arial" pitchFamily="34" charset="0"/>
              </a:rPr>
              <a:t>riconosciuto dalla comunità</a:t>
            </a:r>
          </a:p>
          <a:p>
            <a:pPr algn="ctr"/>
            <a:r>
              <a:rPr lang="it-IT" sz="2000" b="1">
                <a:solidFill>
                  <a:srgbClr val="000000"/>
                </a:solidFill>
                <a:cs typeface="Arial" pitchFamily="34" charset="0"/>
              </a:rPr>
              <a:t>stessa come figura di </a:t>
            </a:r>
          </a:p>
          <a:p>
            <a:pPr algn="ctr"/>
            <a:r>
              <a:rPr lang="it-IT" sz="2000" b="1">
                <a:solidFill>
                  <a:srgbClr val="000000"/>
                </a:solidFill>
                <a:cs typeface="Arial" pitchFamily="34" charset="0"/>
              </a:rPr>
              <a:t>riferimento assistenziale</a:t>
            </a: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500034" y="285728"/>
            <a:ext cx="8229600" cy="387350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2400" b="1" dirty="0" smtClean="0">
                <a:solidFill>
                  <a:srgbClr val="CC0000"/>
                </a:solidFill>
                <a:cs typeface="Arial" pitchFamily="34" charset="0"/>
              </a:rPr>
              <a:t>INFERMIERE </a:t>
            </a:r>
            <a:r>
              <a:rPr lang="it-IT" sz="2400" b="1" dirty="0">
                <a:solidFill>
                  <a:srgbClr val="CC0000"/>
                </a:solidFill>
                <a:cs typeface="Arial" pitchFamily="34" charset="0"/>
              </a:rPr>
              <a:t>DI </a:t>
            </a:r>
            <a:r>
              <a:rPr lang="it-IT" sz="2400" b="1" dirty="0" smtClean="0">
                <a:solidFill>
                  <a:srgbClr val="CC0000"/>
                </a:solidFill>
                <a:cs typeface="Arial" pitchFamily="34" charset="0"/>
              </a:rPr>
              <a:t>COMUNITA’: IL PROGETTO (1) </a:t>
            </a:r>
            <a:endParaRPr lang="it-IT" sz="2400" b="1" dirty="0">
              <a:solidFill>
                <a:srgbClr val="CC0000"/>
              </a:solidFill>
              <a:cs typeface="Arial" pitchFamily="34" charset="0"/>
            </a:endParaRPr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>
            <a:off x="4214813" y="785813"/>
            <a:ext cx="685800" cy="35718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0000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>
              <a:solidFill>
                <a:srgbClr val="000000"/>
              </a:solidFill>
              <a:latin typeface="Gill Sans MT" pitchFamily="34" charset="0"/>
            </a:endParaRP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457200" y="5181600"/>
            <a:ext cx="8382000" cy="1631950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Tx/>
              <a:buBlip>
                <a:blip r:embed="rId2"/>
              </a:buBlip>
            </a:pPr>
            <a:r>
              <a:rPr lang="it-IT" sz="2000" b="1">
                <a:solidFill>
                  <a:srgbClr val="000000"/>
                </a:solidFill>
                <a:cs typeface="Arial" pitchFamily="34" charset="0"/>
              </a:rPr>
              <a:t> Punto di riferimento per la comunità che assicura l’assistenza generale inferm.ca in collaborazione con tutti gli attori dell’equipe socio-sanitaria territoriale </a:t>
            </a:r>
          </a:p>
          <a:p>
            <a:pPr algn="ctr">
              <a:buFontTx/>
              <a:buBlip>
                <a:blip r:embed="rId2"/>
              </a:buBlip>
            </a:pPr>
            <a:r>
              <a:rPr lang="it-IT" sz="2000" b="1">
                <a:solidFill>
                  <a:srgbClr val="000000"/>
                </a:solidFill>
                <a:cs typeface="Arial" pitchFamily="34" charset="0"/>
              </a:rPr>
              <a:t>Promuove le risorse informali delle reti comunitarie </a:t>
            </a:r>
            <a:r>
              <a:rPr lang="it-IT" sz="2000" b="1">
                <a:solidFill>
                  <a:srgbClr val="000000"/>
                </a:solidFill>
                <a:cs typeface="Arial" pitchFamily="34" charset="0"/>
                <a:sym typeface="Wingdings" pitchFamily="2" charset="2"/>
              </a:rPr>
              <a:t> </a:t>
            </a:r>
            <a:r>
              <a:rPr lang="it-IT" sz="2000" b="1">
                <a:solidFill>
                  <a:srgbClr val="000000"/>
                </a:solidFill>
                <a:cs typeface="Arial" pitchFamily="34" charset="0"/>
              </a:rPr>
              <a:t>rete del welfare di comunità  </a:t>
            </a:r>
          </a:p>
        </p:txBody>
      </p:sp>
      <p:sp>
        <p:nvSpPr>
          <p:cNvPr id="31756" name="AutoShape 12"/>
          <p:cNvSpPr>
            <a:spLocks noChangeArrowheads="1"/>
          </p:cNvSpPr>
          <p:nvPr/>
        </p:nvSpPr>
        <p:spPr bwMode="auto">
          <a:xfrm>
            <a:off x="4419600" y="3048000"/>
            <a:ext cx="304800" cy="2133600"/>
          </a:xfrm>
          <a:prstGeom prst="downArrow">
            <a:avLst>
              <a:gd name="adj1" fmla="val 50000"/>
              <a:gd name="adj2" fmla="val 175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000000"/>
              </a:solidFill>
              <a:latin typeface="Gill Sans MT" pitchFamily="34" charset="0"/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3048000" y="152400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sz="1200" b="1">
              <a:solidFill>
                <a:srgbClr val="000000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72" y="2214554"/>
            <a:ext cx="4000528" cy="411480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endParaRPr lang="it-IT" sz="2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Clr>
                <a:schemeClr val="tx1"/>
              </a:buClr>
              <a:buFontTx/>
              <a:buBlip>
                <a:blip r:embed="rId2"/>
              </a:buBlip>
              <a:defRPr/>
            </a:pPr>
            <a:r>
              <a:rPr lang="it-IT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PROFESSIONISTI  CAPACI </a:t>
            </a:r>
            <a:r>
              <a:rPr lang="it-IT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it-IT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SIMMETRIA RELAZIONALE , OLTRE LA PRESTAZIONE, NN SOLO EROGATORI </a:t>
            </a:r>
            <a:r>
              <a:rPr lang="it-IT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it-IT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CARE , MA CATALIZZATORI </a:t>
            </a:r>
            <a:r>
              <a:rPr lang="it-IT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it-IT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POTENZIALI </a:t>
            </a:r>
            <a:r>
              <a:rPr lang="it-IT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it-IT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CARE</a:t>
            </a:r>
          </a:p>
          <a:p>
            <a:pPr algn="just" eaLnBrk="1" hangingPunct="1">
              <a:buClr>
                <a:schemeClr val="tx1"/>
              </a:buClr>
              <a:buFontTx/>
              <a:buBlip>
                <a:blip r:embed="rId2"/>
              </a:buBlip>
              <a:defRPr/>
            </a:pPr>
            <a:endParaRPr lang="it-IT" sz="2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Clr>
                <a:schemeClr val="tx1"/>
              </a:buClr>
              <a:buFontTx/>
              <a:buBlip>
                <a:blip r:embed="rId2"/>
              </a:buBlip>
              <a:defRPr/>
            </a:pPr>
            <a:r>
              <a:rPr lang="it-IT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METODO </a:t>
            </a:r>
            <a:r>
              <a:rPr lang="it-IT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it-IT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LAVORO </a:t>
            </a:r>
            <a:r>
              <a:rPr lang="it-IT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it-IT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RETE</a:t>
            </a:r>
          </a:p>
          <a:p>
            <a:pPr algn="just" eaLnBrk="1" hangingPunct="1">
              <a:buClr>
                <a:schemeClr val="tx1"/>
              </a:buClr>
              <a:buFontTx/>
              <a:buBlip>
                <a:blip r:embed="rId2"/>
              </a:buBlip>
              <a:defRPr/>
            </a:pPr>
            <a:endParaRPr lang="it-IT" sz="2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buClr>
                <a:schemeClr val="tx1"/>
              </a:buClr>
              <a:buFontTx/>
              <a:buBlip>
                <a:blip r:embed="rId2"/>
              </a:buBlip>
              <a:defRPr/>
            </a:pPr>
            <a:r>
              <a:rPr lang="it-IT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CAPACI </a:t>
            </a:r>
            <a:r>
              <a:rPr lang="it-IT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it-IT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GENERARE EMPOWERMENT </a:t>
            </a:r>
          </a:p>
          <a:p>
            <a:pPr algn="r"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endParaRPr lang="it-IT" sz="2000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endParaRPr lang="it-IT" sz="2000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7158" y="571480"/>
            <a:ext cx="85344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MODELLO DI OFFERTA  SANITARIA AI NUOVI BISOGNI</a:t>
            </a:r>
            <a:endParaRPr lang="it-IT" sz="2400" b="1" dirty="0">
              <a:solidFill>
                <a:srgbClr val="C00000"/>
              </a:solidFill>
              <a:latin typeface="Arial" pitchFamily="34" charset="0"/>
              <a:ea typeface="ＭＳ Ｐゴシック" pitchFamily="48" charset="-128"/>
              <a:cs typeface="Arial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000628" y="2214554"/>
            <a:ext cx="3857622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it-IT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PAZIENTI PRO-SUMER CAPACI DI WELFARE GENERATIVO</a:t>
            </a:r>
          </a:p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Tx/>
              <a:buBlip>
                <a:blip r:embed="rId2"/>
              </a:buBlip>
              <a:tabLst/>
              <a:defRPr/>
            </a:pPr>
            <a:endParaRPr kumimoji="0" lang="it-IT" sz="20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PAZIENTI E CAREGIVER COMPETENTI 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it-IT" sz="20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42910" y="1500174"/>
            <a:ext cx="3714748" cy="3139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it-IT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PROFESSIONISTI</a:t>
            </a:r>
            <a:endParaRPr lang="it-IT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000628" y="1500174"/>
            <a:ext cx="3714748" cy="3139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it-IT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PAZIENTI</a:t>
            </a:r>
            <a:endParaRPr lang="it-IT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1142976" y="642918"/>
            <a:ext cx="7715304" cy="6000768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360" tIns="44280" rIns="90360" bIns="44280"/>
          <a:lstStyle/>
          <a:p>
            <a:pPr marL="339725" indent="-339725" algn="just">
              <a:spcBef>
                <a:spcPts val="400"/>
              </a:spcBef>
              <a:buClr>
                <a:srgbClr val="FF0000"/>
              </a:buClr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b="1" dirty="0">
                <a:solidFill>
                  <a:srgbClr val="000000"/>
                </a:solidFill>
                <a:latin typeface="Arial Narrow" pitchFamily="34" charset="0"/>
              </a:rPr>
              <a:t>L’Infermiere di Comunità (IdC) è l’attivazione di un </a:t>
            </a:r>
            <a:r>
              <a:rPr lang="it-IT" b="1" i="0" dirty="0">
                <a:solidFill>
                  <a:srgbClr val="000000"/>
                </a:solidFill>
                <a:latin typeface="Arial Narrow" pitchFamily="34" charset="0"/>
              </a:rPr>
              <a:t>servizio di assistenza infermieristica decentrato </a:t>
            </a:r>
            <a:r>
              <a:rPr lang="it-IT" b="1" dirty="0">
                <a:solidFill>
                  <a:srgbClr val="000000"/>
                </a:solidFill>
                <a:latin typeface="Arial Narrow" pitchFamily="34" charset="0"/>
              </a:rPr>
              <a:t>che serve aree corrispondenti a uno o più comuni (3000-4500 abitanti), attraverso l’assegnazione di un </a:t>
            </a:r>
            <a:r>
              <a:rPr lang="it-IT" b="1" u="sng" dirty="0" smtClean="0">
                <a:solidFill>
                  <a:srgbClr val="000000"/>
                </a:solidFill>
                <a:latin typeface="Arial Narrow" pitchFamily="34" charset="0"/>
              </a:rPr>
              <a:t>infermiere dipendente dell’ASS </a:t>
            </a:r>
            <a:r>
              <a:rPr lang="it-IT" b="1" dirty="0" smtClean="0">
                <a:solidFill>
                  <a:srgbClr val="000000"/>
                </a:solidFill>
                <a:latin typeface="Arial Narrow" pitchFamily="34" charset="0"/>
              </a:rPr>
              <a:t>ad </a:t>
            </a:r>
            <a:r>
              <a:rPr lang="it-IT" b="1" dirty="0">
                <a:solidFill>
                  <a:srgbClr val="000000"/>
                </a:solidFill>
                <a:latin typeface="Arial Narrow" pitchFamily="34" charset="0"/>
              </a:rPr>
              <a:t>un’area territoriale di competenza.</a:t>
            </a:r>
          </a:p>
          <a:p>
            <a:pPr marL="339725" indent="-339725" algn="just">
              <a:spcBef>
                <a:spcPts val="400"/>
              </a:spcBef>
              <a:buClr>
                <a:srgbClr val="FF0000"/>
              </a:buClr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b="1" dirty="0" smtClean="0">
                <a:solidFill>
                  <a:srgbClr val="000000"/>
                </a:solidFill>
                <a:latin typeface="Arial Narrow" pitchFamily="34" charset="0"/>
              </a:rPr>
              <a:t>L’IdC </a:t>
            </a:r>
            <a:r>
              <a:rPr lang="it-IT" b="1" dirty="0">
                <a:solidFill>
                  <a:srgbClr val="000000"/>
                </a:solidFill>
                <a:latin typeface="Arial Narrow" pitchFamily="34" charset="0"/>
              </a:rPr>
              <a:t>è l'operatore che realizza il più stretto contatto con il cittadino della propria area e rappresenta la figura professionale di riferimento che assicura l’assistenza generale infermieristica in collaborazione con i MMG, l’assistente sociale e gli assistenti domiciliari.</a:t>
            </a:r>
          </a:p>
          <a:p>
            <a:pPr marL="339725" indent="-339725" algn="just">
              <a:spcBef>
                <a:spcPts val="400"/>
              </a:spcBef>
              <a:buClr>
                <a:srgbClr val="FF0000"/>
              </a:buClr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b="1" dirty="0" smtClean="0">
                <a:solidFill>
                  <a:srgbClr val="000000"/>
                </a:solidFill>
                <a:latin typeface="Arial Narrow" pitchFamily="34" charset="0"/>
              </a:rPr>
              <a:t>L’IdC </a:t>
            </a:r>
            <a:r>
              <a:rPr lang="it-IT" b="1" dirty="0">
                <a:solidFill>
                  <a:srgbClr val="000000"/>
                </a:solidFill>
                <a:latin typeface="Arial Narrow" pitchFamily="34" charset="0"/>
              </a:rPr>
              <a:t>interagisce con tutte le risorse presenti nella comunità (volontariato, associazioni varie, parrocchie, famiglie disponibili a dare aiuto ai concittadini) per intervenire a supporto di soggetti che si trovano in situazione di fragilità (target non autosufficiente) e contribuisce a costruire la rete di welfare di comunità.  </a:t>
            </a:r>
            <a:r>
              <a:rPr lang="it-IT" b="1" dirty="0" smtClean="0">
                <a:solidFill>
                  <a:srgbClr val="000000"/>
                </a:solidFill>
                <a:latin typeface="Arial Narrow" pitchFamily="34" charset="0"/>
              </a:rPr>
              <a:t>Opera  a stretto contatto con l’assistente sociale.</a:t>
            </a:r>
            <a:endParaRPr lang="it-IT" b="1" dirty="0">
              <a:solidFill>
                <a:srgbClr val="000000"/>
              </a:solidFill>
              <a:latin typeface="Arial Narrow" pitchFamily="34" charset="0"/>
            </a:endParaRPr>
          </a:p>
          <a:p>
            <a:pPr marL="339725" indent="-339725" algn="just">
              <a:spcBef>
                <a:spcPts val="400"/>
              </a:spcBef>
              <a:buClr>
                <a:srgbClr val="FF0000"/>
              </a:buClr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b="1" dirty="0" smtClean="0">
                <a:solidFill>
                  <a:srgbClr val="000000"/>
                </a:solidFill>
                <a:latin typeface="Arial Narrow" pitchFamily="34" charset="0"/>
              </a:rPr>
              <a:t>L’IdC </a:t>
            </a:r>
            <a:r>
              <a:rPr lang="it-IT" b="1" dirty="0">
                <a:solidFill>
                  <a:srgbClr val="000000"/>
                </a:solidFill>
                <a:latin typeface="Arial Narrow" pitchFamily="34" charset="0"/>
              </a:rPr>
              <a:t>è presente nei Comuni a cui è assegnato per 6 ore al giorno per 6 giorni alla settimana ed opera sia in ambulatorio che a domicilio. Le restanti 6 ore di attività sono garantite dall’equipe infermieristica centrale di distretto</a:t>
            </a:r>
            <a:r>
              <a:rPr lang="it-IT" b="1" dirty="0" smtClean="0">
                <a:solidFill>
                  <a:srgbClr val="000000"/>
                </a:solidFill>
                <a:latin typeface="Arial Narrow" pitchFamily="34" charset="0"/>
              </a:rPr>
              <a:t>. </a:t>
            </a:r>
            <a:r>
              <a:rPr lang="it-IT" b="1" dirty="0" smtClean="0">
                <a:latin typeface="Arial Narrow" pitchFamily="34" charset="0"/>
                <a:ea typeface="ＭＳ Ｐゴシック"/>
                <a:cs typeface="ＭＳ Ｐゴシック"/>
              </a:rPr>
              <a:t>Servizio su 7 gg L- D ( L-V 8.00-20.00 e S- D 8.00-14.00)</a:t>
            </a:r>
          </a:p>
          <a:p>
            <a:pPr marL="339725" indent="-339725" algn="just">
              <a:spcBef>
                <a:spcPts val="400"/>
              </a:spcBef>
              <a:buClr>
                <a:srgbClr val="FF0000"/>
              </a:buClr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b="1" dirty="0" smtClean="0">
                <a:latin typeface="Arial Narrow" pitchFamily="34" charset="0"/>
                <a:ea typeface="ＭＳ Ｐゴシック"/>
                <a:cs typeface="ＭＳ Ｐゴシック"/>
              </a:rPr>
              <a:t> Attivato nel 2001, ad oggi sn attive 21 nodi di infermiere di comunita’ su 23 previsti (copertura 95% corrispondente a 29 Comuni su 31)</a:t>
            </a:r>
          </a:p>
          <a:p>
            <a:pPr marL="339725" indent="-339725" algn="just">
              <a:spcBef>
                <a:spcPts val="400"/>
              </a:spcBef>
              <a:buClr>
                <a:srgbClr val="FF0000"/>
              </a:buClr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b="1" dirty="0" smtClean="0">
                <a:latin typeface="Arial Narrow" pitchFamily="34" charset="0"/>
                <a:ea typeface="ＭＳ Ｐゴシック"/>
                <a:cs typeface="ＭＳ Ｐゴシック"/>
              </a:rPr>
              <a:t>Da modello prestazionale a modello relazionale in cui e’ centrale la relazione tra persone e tra persone e contesto</a:t>
            </a:r>
          </a:p>
          <a:p>
            <a:pPr marL="339725" indent="-339725" algn="just">
              <a:spcBef>
                <a:spcPts val="400"/>
              </a:spcBef>
              <a:buClrTx/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it-IT" b="1" i="0" dirty="0">
              <a:solidFill>
                <a:srgbClr val="000000"/>
              </a:solidFill>
              <a:latin typeface="Arial Narrow" pitchFamily="32" charset="0"/>
            </a:endParaRPr>
          </a:p>
          <a:p>
            <a:pPr marL="339725" indent="-339725" algn="just">
              <a:spcBef>
                <a:spcPts val="400"/>
              </a:spcBef>
              <a:buClr>
                <a:srgbClr val="FF0000"/>
              </a:buClr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it-IT" b="1" i="0" dirty="0">
              <a:solidFill>
                <a:srgbClr val="000000"/>
              </a:solidFill>
              <a:latin typeface="Arial Narrow" pitchFamily="32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71538" y="142852"/>
            <a:ext cx="7820347" cy="387798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2400" b="1" dirty="0" smtClean="0">
                <a:solidFill>
                  <a:srgbClr val="CC0000"/>
                </a:solidFill>
                <a:cs typeface="Arial" pitchFamily="34" charset="0"/>
              </a:rPr>
              <a:t>INFERMIERE </a:t>
            </a:r>
            <a:r>
              <a:rPr lang="it-IT" sz="2400" b="1" dirty="0">
                <a:solidFill>
                  <a:srgbClr val="CC0000"/>
                </a:solidFill>
                <a:cs typeface="Arial" pitchFamily="34" charset="0"/>
              </a:rPr>
              <a:t>DI COMUNITA</a:t>
            </a:r>
            <a:r>
              <a:rPr lang="it-IT" sz="2400" b="1" dirty="0" smtClean="0">
                <a:solidFill>
                  <a:srgbClr val="CC0000"/>
                </a:solidFill>
                <a:cs typeface="Arial" pitchFamily="34" charset="0"/>
              </a:rPr>
              <a:t>’: IL PROGETTO (2)</a:t>
            </a:r>
            <a:endParaRPr lang="it-IT" sz="2400" b="1" dirty="0">
              <a:solidFill>
                <a:srgbClr val="CC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reeform 2"/>
          <p:cNvSpPr>
            <a:spLocks/>
          </p:cNvSpPr>
          <p:nvPr/>
        </p:nvSpPr>
        <p:spPr bwMode="auto">
          <a:xfrm>
            <a:off x="2438400" y="5576888"/>
            <a:ext cx="1128713" cy="876300"/>
          </a:xfrm>
          <a:custGeom>
            <a:avLst/>
            <a:gdLst>
              <a:gd name="T0" fmla="*/ 2147483647 w 711"/>
              <a:gd name="T1" fmla="*/ 2147483647 h 477"/>
              <a:gd name="T2" fmla="*/ 2147483647 w 711"/>
              <a:gd name="T3" fmla="*/ 2147483647 h 477"/>
              <a:gd name="T4" fmla="*/ 2147483647 w 711"/>
              <a:gd name="T5" fmla="*/ 2147483647 h 477"/>
              <a:gd name="T6" fmla="*/ 2147483647 w 711"/>
              <a:gd name="T7" fmla="*/ 2147483647 h 477"/>
              <a:gd name="T8" fmla="*/ 2147483647 w 711"/>
              <a:gd name="T9" fmla="*/ 2147483647 h 477"/>
              <a:gd name="T10" fmla="*/ 2147483647 w 711"/>
              <a:gd name="T11" fmla="*/ 2147483647 h 477"/>
              <a:gd name="T12" fmla="*/ 2147483647 w 711"/>
              <a:gd name="T13" fmla="*/ 2147483647 h 477"/>
              <a:gd name="T14" fmla="*/ 2147483647 w 711"/>
              <a:gd name="T15" fmla="*/ 2147483647 h 477"/>
              <a:gd name="T16" fmla="*/ 2147483647 w 711"/>
              <a:gd name="T17" fmla="*/ 2147483647 h 477"/>
              <a:gd name="T18" fmla="*/ 2147483647 w 711"/>
              <a:gd name="T19" fmla="*/ 2147483647 h 477"/>
              <a:gd name="T20" fmla="*/ 2147483647 w 711"/>
              <a:gd name="T21" fmla="*/ 2147483647 h 477"/>
              <a:gd name="T22" fmla="*/ 2147483647 w 711"/>
              <a:gd name="T23" fmla="*/ 2147483647 h 477"/>
              <a:gd name="T24" fmla="*/ 2147483647 w 711"/>
              <a:gd name="T25" fmla="*/ 2147483647 h 477"/>
              <a:gd name="T26" fmla="*/ 2147483647 w 711"/>
              <a:gd name="T27" fmla="*/ 2147483647 h 477"/>
              <a:gd name="T28" fmla="*/ 2147483647 w 711"/>
              <a:gd name="T29" fmla="*/ 2147483647 h 477"/>
              <a:gd name="T30" fmla="*/ 2147483647 w 711"/>
              <a:gd name="T31" fmla="*/ 2147483647 h 477"/>
              <a:gd name="T32" fmla="*/ 2147483647 w 711"/>
              <a:gd name="T33" fmla="*/ 2147483647 h 477"/>
              <a:gd name="T34" fmla="*/ 2147483647 w 711"/>
              <a:gd name="T35" fmla="*/ 0 h 477"/>
              <a:gd name="T36" fmla="*/ 2147483647 w 711"/>
              <a:gd name="T37" fmla="*/ 2147483647 h 477"/>
              <a:gd name="T38" fmla="*/ 2147483647 w 711"/>
              <a:gd name="T39" fmla="*/ 2147483647 h 477"/>
              <a:gd name="T40" fmla="*/ 2147483647 w 711"/>
              <a:gd name="T41" fmla="*/ 2147483647 h 477"/>
              <a:gd name="T42" fmla="*/ 2147483647 w 711"/>
              <a:gd name="T43" fmla="*/ 2147483647 h 477"/>
              <a:gd name="T44" fmla="*/ 2147483647 w 711"/>
              <a:gd name="T45" fmla="*/ 2147483647 h 477"/>
              <a:gd name="T46" fmla="*/ 2147483647 w 711"/>
              <a:gd name="T47" fmla="*/ 2147483647 h 477"/>
              <a:gd name="T48" fmla="*/ 2147483647 w 711"/>
              <a:gd name="T49" fmla="*/ 2147483647 h 477"/>
              <a:gd name="T50" fmla="*/ 2147483647 w 711"/>
              <a:gd name="T51" fmla="*/ 2147483647 h 477"/>
              <a:gd name="T52" fmla="*/ 2147483647 w 711"/>
              <a:gd name="T53" fmla="*/ 2147483647 h 477"/>
              <a:gd name="T54" fmla="*/ 2147483647 w 711"/>
              <a:gd name="T55" fmla="*/ 2147483647 h 477"/>
              <a:gd name="T56" fmla="*/ 2147483647 w 711"/>
              <a:gd name="T57" fmla="*/ 2147483647 h 477"/>
              <a:gd name="T58" fmla="*/ 2147483647 w 711"/>
              <a:gd name="T59" fmla="*/ 2147483647 h 477"/>
              <a:gd name="T60" fmla="*/ 2147483647 w 711"/>
              <a:gd name="T61" fmla="*/ 2147483647 h 477"/>
              <a:gd name="T62" fmla="*/ 2147483647 w 711"/>
              <a:gd name="T63" fmla="*/ 2147483647 h 477"/>
              <a:gd name="T64" fmla="*/ 2147483647 w 711"/>
              <a:gd name="T65" fmla="*/ 2147483647 h 477"/>
              <a:gd name="T66" fmla="*/ 2147483647 w 711"/>
              <a:gd name="T67" fmla="*/ 2147483647 h 477"/>
              <a:gd name="T68" fmla="*/ 2147483647 w 711"/>
              <a:gd name="T69" fmla="*/ 2147483647 h 477"/>
              <a:gd name="T70" fmla="*/ 2147483647 w 711"/>
              <a:gd name="T71" fmla="*/ 2147483647 h 477"/>
              <a:gd name="T72" fmla="*/ 2147483647 w 711"/>
              <a:gd name="T73" fmla="*/ 2147483647 h 477"/>
              <a:gd name="T74" fmla="*/ 2147483647 w 711"/>
              <a:gd name="T75" fmla="*/ 2147483647 h 477"/>
              <a:gd name="T76" fmla="*/ 2147483647 w 711"/>
              <a:gd name="T77" fmla="*/ 2147483647 h 477"/>
              <a:gd name="T78" fmla="*/ 2147483647 w 711"/>
              <a:gd name="T79" fmla="*/ 2147483647 h 477"/>
              <a:gd name="T80" fmla="*/ 2147483647 w 711"/>
              <a:gd name="T81" fmla="*/ 2147483647 h 477"/>
              <a:gd name="T82" fmla="*/ 2147483647 w 711"/>
              <a:gd name="T83" fmla="*/ 2147483647 h 477"/>
              <a:gd name="T84" fmla="*/ 2147483647 w 711"/>
              <a:gd name="T85" fmla="*/ 2147483647 h 477"/>
              <a:gd name="T86" fmla="*/ 2147483647 w 711"/>
              <a:gd name="T87" fmla="*/ 2147483647 h 477"/>
              <a:gd name="T88" fmla="*/ 2147483647 w 711"/>
              <a:gd name="T89" fmla="*/ 2147483647 h 477"/>
              <a:gd name="T90" fmla="*/ 2147483647 w 711"/>
              <a:gd name="T91" fmla="*/ 2147483647 h 477"/>
              <a:gd name="T92" fmla="*/ 0 w 711"/>
              <a:gd name="T93" fmla="*/ 2147483647 h 477"/>
              <a:gd name="T94" fmla="*/ 2147483647 w 711"/>
              <a:gd name="T95" fmla="*/ 2147483647 h 477"/>
              <a:gd name="T96" fmla="*/ 2147483647 w 711"/>
              <a:gd name="T97" fmla="*/ 2147483647 h 477"/>
              <a:gd name="T98" fmla="*/ 2147483647 w 711"/>
              <a:gd name="T99" fmla="*/ 2147483647 h 477"/>
              <a:gd name="T100" fmla="*/ 2147483647 w 711"/>
              <a:gd name="T101" fmla="*/ 2147483647 h 477"/>
              <a:gd name="T102" fmla="*/ 2147483647 w 711"/>
              <a:gd name="T103" fmla="*/ 2147483647 h 47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11" h="477">
                <a:moveTo>
                  <a:pt x="39" y="180"/>
                </a:moveTo>
                <a:cubicBezTo>
                  <a:pt x="59" y="177"/>
                  <a:pt x="69" y="170"/>
                  <a:pt x="87" y="165"/>
                </a:cubicBezTo>
                <a:cubicBezTo>
                  <a:pt x="110" y="159"/>
                  <a:pt x="133" y="155"/>
                  <a:pt x="156" y="147"/>
                </a:cubicBezTo>
                <a:cubicBezTo>
                  <a:pt x="171" y="142"/>
                  <a:pt x="186" y="142"/>
                  <a:pt x="201" y="138"/>
                </a:cubicBezTo>
                <a:cubicBezTo>
                  <a:pt x="207" y="136"/>
                  <a:pt x="219" y="132"/>
                  <a:pt x="219" y="132"/>
                </a:cubicBezTo>
                <a:cubicBezTo>
                  <a:pt x="224" y="116"/>
                  <a:pt x="220" y="126"/>
                  <a:pt x="234" y="105"/>
                </a:cubicBezTo>
                <a:cubicBezTo>
                  <a:pt x="238" y="100"/>
                  <a:pt x="238" y="93"/>
                  <a:pt x="240" y="87"/>
                </a:cubicBezTo>
                <a:cubicBezTo>
                  <a:pt x="241" y="84"/>
                  <a:pt x="243" y="78"/>
                  <a:pt x="243" y="78"/>
                </a:cubicBezTo>
                <a:cubicBezTo>
                  <a:pt x="254" y="85"/>
                  <a:pt x="251" y="96"/>
                  <a:pt x="261" y="102"/>
                </a:cubicBezTo>
                <a:cubicBezTo>
                  <a:pt x="268" y="107"/>
                  <a:pt x="277" y="107"/>
                  <a:pt x="285" y="111"/>
                </a:cubicBezTo>
                <a:cubicBezTo>
                  <a:pt x="315" y="108"/>
                  <a:pt x="319" y="106"/>
                  <a:pt x="351" y="111"/>
                </a:cubicBezTo>
                <a:cubicBezTo>
                  <a:pt x="357" y="112"/>
                  <a:pt x="369" y="102"/>
                  <a:pt x="369" y="102"/>
                </a:cubicBezTo>
                <a:cubicBezTo>
                  <a:pt x="394" y="86"/>
                  <a:pt x="389" y="92"/>
                  <a:pt x="420" y="96"/>
                </a:cubicBezTo>
                <a:cubicBezTo>
                  <a:pt x="444" y="93"/>
                  <a:pt x="449" y="97"/>
                  <a:pt x="471" y="90"/>
                </a:cubicBezTo>
                <a:cubicBezTo>
                  <a:pt x="477" y="72"/>
                  <a:pt x="495" y="61"/>
                  <a:pt x="513" y="57"/>
                </a:cubicBezTo>
                <a:cubicBezTo>
                  <a:pt x="543" y="67"/>
                  <a:pt x="560" y="53"/>
                  <a:pt x="585" y="45"/>
                </a:cubicBezTo>
                <a:cubicBezTo>
                  <a:pt x="597" y="27"/>
                  <a:pt x="627" y="14"/>
                  <a:pt x="648" y="9"/>
                </a:cubicBezTo>
                <a:cubicBezTo>
                  <a:pt x="659" y="7"/>
                  <a:pt x="681" y="0"/>
                  <a:pt x="681" y="0"/>
                </a:cubicBezTo>
                <a:cubicBezTo>
                  <a:pt x="698" y="3"/>
                  <a:pt x="706" y="2"/>
                  <a:pt x="711" y="18"/>
                </a:cubicBezTo>
                <a:cubicBezTo>
                  <a:pt x="701" y="33"/>
                  <a:pt x="691" y="48"/>
                  <a:pt x="681" y="63"/>
                </a:cubicBezTo>
                <a:cubicBezTo>
                  <a:pt x="674" y="105"/>
                  <a:pt x="640" y="96"/>
                  <a:pt x="609" y="117"/>
                </a:cubicBezTo>
                <a:cubicBezTo>
                  <a:pt x="599" y="132"/>
                  <a:pt x="580" y="137"/>
                  <a:pt x="564" y="144"/>
                </a:cubicBezTo>
                <a:cubicBezTo>
                  <a:pt x="558" y="147"/>
                  <a:pt x="546" y="150"/>
                  <a:pt x="546" y="150"/>
                </a:cubicBezTo>
                <a:cubicBezTo>
                  <a:pt x="530" y="166"/>
                  <a:pt x="520" y="188"/>
                  <a:pt x="501" y="201"/>
                </a:cubicBezTo>
                <a:cubicBezTo>
                  <a:pt x="493" y="213"/>
                  <a:pt x="479" y="222"/>
                  <a:pt x="468" y="231"/>
                </a:cubicBezTo>
                <a:cubicBezTo>
                  <a:pt x="462" y="235"/>
                  <a:pt x="450" y="243"/>
                  <a:pt x="450" y="243"/>
                </a:cubicBezTo>
                <a:cubicBezTo>
                  <a:pt x="444" y="260"/>
                  <a:pt x="444" y="266"/>
                  <a:pt x="429" y="276"/>
                </a:cubicBezTo>
                <a:cubicBezTo>
                  <a:pt x="425" y="288"/>
                  <a:pt x="421" y="293"/>
                  <a:pt x="411" y="300"/>
                </a:cubicBezTo>
                <a:cubicBezTo>
                  <a:pt x="397" y="321"/>
                  <a:pt x="405" y="314"/>
                  <a:pt x="390" y="324"/>
                </a:cubicBezTo>
                <a:cubicBezTo>
                  <a:pt x="371" y="353"/>
                  <a:pt x="379" y="355"/>
                  <a:pt x="342" y="360"/>
                </a:cubicBezTo>
                <a:cubicBezTo>
                  <a:pt x="322" y="373"/>
                  <a:pt x="342" y="358"/>
                  <a:pt x="330" y="375"/>
                </a:cubicBezTo>
                <a:cubicBezTo>
                  <a:pt x="323" y="385"/>
                  <a:pt x="311" y="390"/>
                  <a:pt x="303" y="399"/>
                </a:cubicBezTo>
                <a:cubicBezTo>
                  <a:pt x="290" y="414"/>
                  <a:pt x="281" y="433"/>
                  <a:pt x="267" y="447"/>
                </a:cubicBezTo>
                <a:cubicBezTo>
                  <a:pt x="263" y="458"/>
                  <a:pt x="262" y="467"/>
                  <a:pt x="255" y="477"/>
                </a:cubicBezTo>
                <a:cubicBezTo>
                  <a:pt x="245" y="476"/>
                  <a:pt x="235" y="476"/>
                  <a:pt x="225" y="474"/>
                </a:cubicBezTo>
                <a:cubicBezTo>
                  <a:pt x="205" y="469"/>
                  <a:pt x="214" y="441"/>
                  <a:pt x="204" y="429"/>
                </a:cubicBezTo>
                <a:cubicBezTo>
                  <a:pt x="196" y="419"/>
                  <a:pt x="176" y="415"/>
                  <a:pt x="165" y="408"/>
                </a:cubicBezTo>
                <a:cubicBezTo>
                  <a:pt x="163" y="405"/>
                  <a:pt x="162" y="402"/>
                  <a:pt x="159" y="399"/>
                </a:cubicBezTo>
                <a:cubicBezTo>
                  <a:pt x="156" y="396"/>
                  <a:pt x="152" y="396"/>
                  <a:pt x="150" y="393"/>
                </a:cubicBezTo>
                <a:cubicBezTo>
                  <a:pt x="142" y="383"/>
                  <a:pt x="143" y="377"/>
                  <a:pt x="129" y="372"/>
                </a:cubicBezTo>
                <a:cubicBezTo>
                  <a:pt x="125" y="366"/>
                  <a:pt x="119" y="361"/>
                  <a:pt x="117" y="354"/>
                </a:cubicBezTo>
                <a:cubicBezTo>
                  <a:pt x="110" y="333"/>
                  <a:pt x="111" y="299"/>
                  <a:pt x="87" y="291"/>
                </a:cubicBezTo>
                <a:cubicBezTo>
                  <a:pt x="64" y="296"/>
                  <a:pt x="66" y="302"/>
                  <a:pt x="45" y="309"/>
                </a:cubicBezTo>
                <a:cubicBezTo>
                  <a:pt x="39" y="311"/>
                  <a:pt x="27" y="315"/>
                  <a:pt x="27" y="315"/>
                </a:cubicBezTo>
                <a:cubicBezTo>
                  <a:pt x="21" y="313"/>
                  <a:pt x="11" y="315"/>
                  <a:pt x="9" y="309"/>
                </a:cubicBezTo>
                <a:cubicBezTo>
                  <a:pt x="7" y="303"/>
                  <a:pt x="5" y="297"/>
                  <a:pt x="3" y="291"/>
                </a:cubicBezTo>
                <a:cubicBezTo>
                  <a:pt x="2" y="288"/>
                  <a:pt x="0" y="282"/>
                  <a:pt x="0" y="282"/>
                </a:cubicBezTo>
                <a:cubicBezTo>
                  <a:pt x="1" y="276"/>
                  <a:pt x="4" y="232"/>
                  <a:pt x="9" y="225"/>
                </a:cubicBezTo>
                <a:cubicBezTo>
                  <a:pt x="11" y="222"/>
                  <a:pt x="17" y="223"/>
                  <a:pt x="21" y="222"/>
                </a:cubicBezTo>
                <a:cubicBezTo>
                  <a:pt x="42" y="208"/>
                  <a:pt x="29" y="188"/>
                  <a:pt x="39" y="180"/>
                </a:cubicBezTo>
                <a:cubicBezTo>
                  <a:pt x="44" y="175"/>
                  <a:pt x="53" y="178"/>
                  <a:pt x="60" y="177"/>
                </a:cubicBezTo>
                <a:cubicBezTo>
                  <a:pt x="70" y="174"/>
                  <a:pt x="69" y="177"/>
                  <a:pt x="69" y="171"/>
                </a:cubicBezTo>
              </a:path>
            </a:pathLst>
          </a:custGeom>
          <a:solidFill>
            <a:srgbClr val="FF0000"/>
          </a:solidFill>
          <a:ln w="19050">
            <a:solidFill>
              <a:srgbClr val="008080"/>
            </a:solidFill>
            <a:round/>
            <a:headEnd/>
            <a:tailEnd/>
          </a:ln>
          <a:effectLst>
            <a:outerShdw dist="91581" dir="8778596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29699" name="Freeform 3"/>
          <p:cNvSpPr>
            <a:spLocks/>
          </p:cNvSpPr>
          <p:nvPr/>
        </p:nvSpPr>
        <p:spPr bwMode="auto">
          <a:xfrm>
            <a:off x="3795713" y="2952750"/>
            <a:ext cx="923925" cy="1733550"/>
          </a:xfrm>
          <a:custGeom>
            <a:avLst/>
            <a:gdLst>
              <a:gd name="T0" fmla="*/ 2147483647 w 582"/>
              <a:gd name="T1" fmla="*/ 2147483647 h 1092"/>
              <a:gd name="T2" fmla="*/ 2147483647 w 582"/>
              <a:gd name="T3" fmla="*/ 2147483647 h 1092"/>
              <a:gd name="T4" fmla="*/ 2147483647 w 582"/>
              <a:gd name="T5" fmla="*/ 2147483647 h 1092"/>
              <a:gd name="T6" fmla="*/ 2147483647 w 582"/>
              <a:gd name="T7" fmla="*/ 0 h 1092"/>
              <a:gd name="T8" fmla="*/ 2147483647 w 582"/>
              <a:gd name="T9" fmla="*/ 2147483647 h 1092"/>
              <a:gd name="T10" fmla="*/ 2147483647 w 582"/>
              <a:gd name="T11" fmla="*/ 2147483647 h 1092"/>
              <a:gd name="T12" fmla="*/ 2147483647 w 582"/>
              <a:gd name="T13" fmla="*/ 2147483647 h 1092"/>
              <a:gd name="T14" fmla="*/ 2147483647 w 582"/>
              <a:gd name="T15" fmla="*/ 2147483647 h 1092"/>
              <a:gd name="T16" fmla="*/ 2147483647 w 582"/>
              <a:gd name="T17" fmla="*/ 2147483647 h 1092"/>
              <a:gd name="T18" fmla="*/ 2147483647 w 582"/>
              <a:gd name="T19" fmla="*/ 2147483647 h 1092"/>
              <a:gd name="T20" fmla="*/ 2147483647 w 582"/>
              <a:gd name="T21" fmla="*/ 2147483647 h 1092"/>
              <a:gd name="T22" fmla="*/ 2147483647 w 582"/>
              <a:gd name="T23" fmla="*/ 2147483647 h 1092"/>
              <a:gd name="T24" fmla="*/ 2147483647 w 582"/>
              <a:gd name="T25" fmla="*/ 2147483647 h 1092"/>
              <a:gd name="T26" fmla="*/ 2147483647 w 582"/>
              <a:gd name="T27" fmla="*/ 2147483647 h 1092"/>
              <a:gd name="T28" fmla="*/ 2147483647 w 582"/>
              <a:gd name="T29" fmla="*/ 2147483647 h 1092"/>
              <a:gd name="T30" fmla="*/ 2147483647 w 582"/>
              <a:gd name="T31" fmla="*/ 2147483647 h 1092"/>
              <a:gd name="T32" fmla="*/ 2147483647 w 582"/>
              <a:gd name="T33" fmla="*/ 2147483647 h 1092"/>
              <a:gd name="T34" fmla="*/ 2147483647 w 582"/>
              <a:gd name="T35" fmla="*/ 2147483647 h 1092"/>
              <a:gd name="T36" fmla="*/ 2147483647 w 582"/>
              <a:gd name="T37" fmla="*/ 2147483647 h 1092"/>
              <a:gd name="T38" fmla="*/ 2147483647 w 582"/>
              <a:gd name="T39" fmla="*/ 2147483647 h 1092"/>
              <a:gd name="T40" fmla="*/ 2147483647 w 582"/>
              <a:gd name="T41" fmla="*/ 2147483647 h 1092"/>
              <a:gd name="T42" fmla="*/ 2147483647 w 582"/>
              <a:gd name="T43" fmla="*/ 2147483647 h 1092"/>
              <a:gd name="T44" fmla="*/ 2147483647 w 582"/>
              <a:gd name="T45" fmla="*/ 2147483647 h 1092"/>
              <a:gd name="T46" fmla="*/ 2147483647 w 582"/>
              <a:gd name="T47" fmla="*/ 2147483647 h 1092"/>
              <a:gd name="T48" fmla="*/ 2147483647 w 582"/>
              <a:gd name="T49" fmla="*/ 2147483647 h 1092"/>
              <a:gd name="T50" fmla="*/ 2147483647 w 582"/>
              <a:gd name="T51" fmla="*/ 2147483647 h 1092"/>
              <a:gd name="T52" fmla="*/ 2147483647 w 582"/>
              <a:gd name="T53" fmla="*/ 2147483647 h 1092"/>
              <a:gd name="T54" fmla="*/ 2147483647 w 582"/>
              <a:gd name="T55" fmla="*/ 2147483647 h 1092"/>
              <a:gd name="T56" fmla="*/ 2147483647 w 582"/>
              <a:gd name="T57" fmla="*/ 2147483647 h 1092"/>
              <a:gd name="T58" fmla="*/ 2147483647 w 582"/>
              <a:gd name="T59" fmla="*/ 2147483647 h 1092"/>
              <a:gd name="T60" fmla="*/ 2147483647 w 582"/>
              <a:gd name="T61" fmla="*/ 2147483647 h 1092"/>
              <a:gd name="T62" fmla="*/ 2147483647 w 582"/>
              <a:gd name="T63" fmla="*/ 2147483647 h 1092"/>
              <a:gd name="T64" fmla="*/ 2147483647 w 582"/>
              <a:gd name="T65" fmla="*/ 2147483647 h 1092"/>
              <a:gd name="T66" fmla="*/ 2147483647 w 582"/>
              <a:gd name="T67" fmla="*/ 2147483647 h 1092"/>
              <a:gd name="T68" fmla="*/ 2147483647 w 582"/>
              <a:gd name="T69" fmla="*/ 2147483647 h 1092"/>
              <a:gd name="T70" fmla="*/ 2147483647 w 582"/>
              <a:gd name="T71" fmla="*/ 2147483647 h 1092"/>
              <a:gd name="T72" fmla="*/ 2147483647 w 582"/>
              <a:gd name="T73" fmla="*/ 2147483647 h 1092"/>
              <a:gd name="T74" fmla="*/ 2147483647 w 582"/>
              <a:gd name="T75" fmla="*/ 2147483647 h 1092"/>
              <a:gd name="T76" fmla="*/ 2147483647 w 582"/>
              <a:gd name="T77" fmla="*/ 2147483647 h 1092"/>
              <a:gd name="T78" fmla="*/ 2147483647 w 582"/>
              <a:gd name="T79" fmla="*/ 2147483647 h 1092"/>
              <a:gd name="T80" fmla="*/ 2147483647 w 582"/>
              <a:gd name="T81" fmla="*/ 2147483647 h 1092"/>
              <a:gd name="T82" fmla="*/ 2147483647 w 582"/>
              <a:gd name="T83" fmla="*/ 2147483647 h 1092"/>
              <a:gd name="T84" fmla="*/ 2147483647 w 582"/>
              <a:gd name="T85" fmla="*/ 2147483647 h 1092"/>
              <a:gd name="T86" fmla="*/ 2147483647 w 582"/>
              <a:gd name="T87" fmla="*/ 2147483647 h 1092"/>
              <a:gd name="T88" fmla="*/ 2147483647 w 582"/>
              <a:gd name="T89" fmla="*/ 2147483647 h 1092"/>
              <a:gd name="T90" fmla="*/ 2147483647 w 582"/>
              <a:gd name="T91" fmla="*/ 2147483647 h 1092"/>
              <a:gd name="T92" fmla="*/ 2147483647 w 582"/>
              <a:gd name="T93" fmla="*/ 2147483647 h 1092"/>
              <a:gd name="T94" fmla="*/ 2147483647 w 582"/>
              <a:gd name="T95" fmla="*/ 2147483647 h 1092"/>
              <a:gd name="T96" fmla="*/ 2147483647 w 582"/>
              <a:gd name="T97" fmla="*/ 2147483647 h 1092"/>
              <a:gd name="T98" fmla="*/ 2147483647 w 582"/>
              <a:gd name="T99" fmla="*/ 2147483647 h 1092"/>
              <a:gd name="T100" fmla="*/ 2147483647 w 582"/>
              <a:gd name="T101" fmla="*/ 2147483647 h 1092"/>
              <a:gd name="T102" fmla="*/ 2147483647 w 582"/>
              <a:gd name="T103" fmla="*/ 2147483647 h 1092"/>
              <a:gd name="T104" fmla="*/ 2147483647 w 582"/>
              <a:gd name="T105" fmla="*/ 2147483647 h 1092"/>
              <a:gd name="T106" fmla="*/ 2147483647 w 582"/>
              <a:gd name="T107" fmla="*/ 2147483647 h 1092"/>
              <a:gd name="T108" fmla="*/ 2147483647 w 582"/>
              <a:gd name="T109" fmla="*/ 2147483647 h 1092"/>
              <a:gd name="T110" fmla="*/ 2147483647 w 582"/>
              <a:gd name="T111" fmla="*/ 2147483647 h 1092"/>
              <a:gd name="T112" fmla="*/ 2147483647 w 582"/>
              <a:gd name="T113" fmla="*/ 2147483647 h 1092"/>
              <a:gd name="T114" fmla="*/ 2147483647 w 582"/>
              <a:gd name="T115" fmla="*/ 2147483647 h 1092"/>
              <a:gd name="T116" fmla="*/ 2147483647 w 582"/>
              <a:gd name="T117" fmla="*/ 2147483647 h 1092"/>
              <a:gd name="T118" fmla="*/ 2147483647 w 582"/>
              <a:gd name="T119" fmla="*/ 2147483647 h 109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82" h="1092">
                <a:moveTo>
                  <a:pt x="9" y="84"/>
                </a:moveTo>
                <a:cubicBezTo>
                  <a:pt x="16" y="63"/>
                  <a:pt x="22" y="55"/>
                  <a:pt x="41" y="42"/>
                </a:cubicBezTo>
                <a:cubicBezTo>
                  <a:pt x="46" y="34"/>
                  <a:pt x="52" y="28"/>
                  <a:pt x="57" y="20"/>
                </a:cubicBezTo>
                <a:cubicBezTo>
                  <a:pt x="62" y="12"/>
                  <a:pt x="90" y="0"/>
                  <a:pt x="90" y="0"/>
                </a:cubicBezTo>
                <a:cubicBezTo>
                  <a:pt x="120" y="5"/>
                  <a:pt x="152" y="11"/>
                  <a:pt x="178" y="28"/>
                </a:cubicBezTo>
                <a:cubicBezTo>
                  <a:pt x="197" y="37"/>
                  <a:pt x="201" y="39"/>
                  <a:pt x="214" y="48"/>
                </a:cubicBezTo>
                <a:cubicBezTo>
                  <a:pt x="227" y="57"/>
                  <a:pt x="245" y="75"/>
                  <a:pt x="258" y="80"/>
                </a:cubicBezTo>
                <a:cubicBezTo>
                  <a:pt x="269" y="79"/>
                  <a:pt x="280" y="80"/>
                  <a:pt x="290" y="76"/>
                </a:cubicBezTo>
                <a:cubicBezTo>
                  <a:pt x="294" y="74"/>
                  <a:pt x="292" y="68"/>
                  <a:pt x="294" y="64"/>
                </a:cubicBezTo>
                <a:cubicBezTo>
                  <a:pt x="296" y="59"/>
                  <a:pt x="294" y="44"/>
                  <a:pt x="298" y="36"/>
                </a:cubicBezTo>
                <a:cubicBezTo>
                  <a:pt x="302" y="28"/>
                  <a:pt x="311" y="20"/>
                  <a:pt x="318" y="16"/>
                </a:cubicBezTo>
                <a:cubicBezTo>
                  <a:pt x="324" y="13"/>
                  <a:pt x="331" y="14"/>
                  <a:pt x="338" y="12"/>
                </a:cubicBezTo>
                <a:cubicBezTo>
                  <a:pt x="346" y="10"/>
                  <a:pt x="362" y="4"/>
                  <a:pt x="362" y="4"/>
                </a:cubicBezTo>
                <a:cubicBezTo>
                  <a:pt x="375" y="5"/>
                  <a:pt x="389" y="4"/>
                  <a:pt x="402" y="8"/>
                </a:cubicBezTo>
                <a:cubicBezTo>
                  <a:pt x="414" y="12"/>
                  <a:pt x="419" y="50"/>
                  <a:pt x="422" y="60"/>
                </a:cubicBezTo>
                <a:cubicBezTo>
                  <a:pt x="427" y="165"/>
                  <a:pt x="413" y="148"/>
                  <a:pt x="462" y="116"/>
                </a:cubicBezTo>
                <a:cubicBezTo>
                  <a:pt x="468" y="107"/>
                  <a:pt x="481" y="86"/>
                  <a:pt x="490" y="80"/>
                </a:cubicBezTo>
                <a:cubicBezTo>
                  <a:pt x="501" y="73"/>
                  <a:pt x="514" y="72"/>
                  <a:pt x="526" y="68"/>
                </a:cubicBezTo>
                <a:cubicBezTo>
                  <a:pt x="530" y="67"/>
                  <a:pt x="538" y="64"/>
                  <a:pt x="538" y="64"/>
                </a:cubicBezTo>
                <a:cubicBezTo>
                  <a:pt x="549" y="81"/>
                  <a:pt x="549" y="74"/>
                  <a:pt x="542" y="100"/>
                </a:cubicBezTo>
                <a:cubicBezTo>
                  <a:pt x="540" y="108"/>
                  <a:pt x="534" y="124"/>
                  <a:pt x="534" y="124"/>
                </a:cubicBezTo>
                <a:cubicBezTo>
                  <a:pt x="533" y="140"/>
                  <a:pt x="529" y="194"/>
                  <a:pt x="522" y="212"/>
                </a:cubicBezTo>
                <a:cubicBezTo>
                  <a:pt x="519" y="219"/>
                  <a:pt x="493" y="234"/>
                  <a:pt x="486" y="256"/>
                </a:cubicBezTo>
                <a:cubicBezTo>
                  <a:pt x="494" y="302"/>
                  <a:pt x="519" y="319"/>
                  <a:pt x="544" y="356"/>
                </a:cubicBezTo>
                <a:cubicBezTo>
                  <a:pt x="552" y="369"/>
                  <a:pt x="566" y="399"/>
                  <a:pt x="574" y="412"/>
                </a:cubicBezTo>
                <a:cubicBezTo>
                  <a:pt x="579" y="419"/>
                  <a:pt x="582" y="436"/>
                  <a:pt x="582" y="436"/>
                </a:cubicBezTo>
                <a:cubicBezTo>
                  <a:pt x="576" y="461"/>
                  <a:pt x="568" y="460"/>
                  <a:pt x="542" y="464"/>
                </a:cubicBezTo>
                <a:cubicBezTo>
                  <a:pt x="515" y="482"/>
                  <a:pt x="504" y="486"/>
                  <a:pt x="474" y="496"/>
                </a:cubicBezTo>
                <a:cubicBezTo>
                  <a:pt x="463" y="512"/>
                  <a:pt x="444" y="518"/>
                  <a:pt x="430" y="532"/>
                </a:cubicBezTo>
                <a:cubicBezTo>
                  <a:pt x="442" y="569"/>
                  <a:pt x="463" y="594"/>
                  <a:pt x="475" y="630"/>
                </a:cubicBezTo>
                <a:cubicBezTo>
                  <a:pt x="478" y="640"/>
                  <a:pt x="491" y="645"/>
                  <a:pt x="502" y="648"/>
                </a:cubicBezTo>
                <a:cubicBezTo>
                  <a:pt x="529" y="666"/>
                  <a:pt x="529" y="668"/>
                  <a:pt x="526" y="704"/>
                </a:cubicBezTo>
                <a:cubicBezTo>
                  <a:pt x="505" y="673"/>
                  <a:pt x="527" y="707"/>
                  <a:pt x="530" y="712"/>
                </a:cubicBezTo>
                <a:cubicBezTo>
                  <a:pt x="533" y="726"/>
                  <a:pt x="546" y="756"/>
                  <a:pt x="546" y="756"/>
                </a:cubicBezTo>
                <a:cubicBezTo>
                  <a:pt x="551" y="788"/>
                  <a:pt x="546" y="806"/>
                  <a:pt x="538" y="844"/>
                </a:cubicBezTo>
                <a:cubicBezTo>
                  <a:pt x="535" y="858"/>
                  <a:pt x="511" y="882"/>
                  <a:pt x="511" y="882"/>
                </a:cubicBezTo>
                <a:cubicBezTo>
                  <a:pt x="504" y="893"/>
                  <a:pt x="495" y="906"/>
                  <a:pt x="495" y="906"/>
                </a:cubicBezTo>
                <a:cubicBezTo>
                  <a:pt x="492" y="958"/>
                  <a:pt x="493" y="997"/>
                  <a:pt x="477" y="1044"/>
                </a:cubicBezTo>
                <a:cubicBezTo>
                  <a:pt x="470" y="1064"/>
                  <a:pt x="473" y="1084"/>
                  <a:pt x="450" y="1092"/>
                </a:cubicBezTo>
                <a:cubicBezTo>
                  <a:pt x="427" y="1084"/>
                  <a:pt x="409" y="1070"/>
                  <a:pt x="386" y="1064"/>
                </a:cubicBezTo>
                <a:cubicBezTo>
                  <a:pt x="364" y="1049"/>
                  <a:pt x="358" y="1048"/>
                  <a:pt x="350" y="1024"/>
                </a:cubicBezTo>
                <a:cubicBezTo>
                  <a:pt x="355" y="994"/>
                  <a:pt x="360" y="962"/>
                  <a:pt x="382" y="940"/>
                </a:cubicBezTo>
                <a:cubicBezTo>
                  <a:pt x="381" y="925"/>
                  <a:pt x="394" y="852"/>
                  <a:pt x="358" y="864"/>
                </a:cubicBezTo>
                <a:cubicBezTo>
                  <a:pt x="350" y="861"/>
                  <a:pt x="342" y="859"/>
                  <a:pt x="334" y="856"/>
                </a:cubicBezTo>
                <a:cubicBezTo>
                  <a:pt x="330" y="855"/>
                  <a:pt x="334" y="846"/>
                  <a:pt x="338" y="844"/>
                </a:cubicBezTo>
                <a:cubicBezTo>
                  <a:pt x="344" y="840"/>
                  <a:pt x="351" y="841"/>
                  <a:pt x="358" y="840"/>
                </a:cubicBezTo>
                <a:cubicBezTo>
                  <a:pt x="366" y="802"/>
                  <a:pt x="355" y="828"/>
                  <a:pt x="342" y="800"/>
                </a:cubicBezTo>
                <a:cubicBezTo>
                  <a:pt x="325" y="762"/>
                  <a:pt x="326" y="696"/>
                  <a:pt x="290" y="672"/>
                </a:cubicBezTo>
                <a:cubicBezTo>
                  <a:pt x="273" y="647"/>
                  <a:pt x="300" y="633"/>
                  <a:pt x="314" y="612"/>
                </a:cubicBezTo>
                <a:cubicBezTo>
                  <a:pt x="317" y="600"/>
                  <a:pt x="311" y="619"/>
                  <a:pt x="302" y="608"/>
                </a:cubicBezTo>
                <a:cubicBezTo>
                  <a:pt x="293" y="597"/>
                  <a:pt x="270" y="568"/>
                  <a:pt x="258" y="548"/>
                </a:cubicBezTo>
                <a:cubicBezTo>
                  <a:pt x="247" y="532"/>
                  <a:pt x="236" y="507"/>
                  <a:pt x="230" y="488"/>
                </a:cubicBezTo>
                <a:cubicBezTo>
                  <a:pt x="234" y="439"/>
                  <a:pt x="247" y="387"/>
                  <a:pt x="218" y="344"/>
                </a:cubicBezTo>
                <a:cubicBezTo>
                  <a:pt x="210" y="331"/>
                  <a:pt x="203" y="316"/>
                  <a:pt x="190" y="308"/>
                </a:cubicBezTo>
                <a:cubicBezTo>
                  <a:pt x="182" y="303"/>
                  <a:pt x="166" y="292"/>
                  <a:pt x="166" y="292"/>
                </a:cubicBezTo>
                <a:cubicBezTo>
                  <a:pt x="138" y="297"/>
                  <a:pt x="136" y="310"/>
                  <a:pt x="118" y="292"/>
                </a:cubicBezTo>
                <a:cubicBezTo>
                  <a:pt x="110" y="269"/>
                  <a:pt x="103" y="224"/>
                  <a:pt x="78" y="216"/>
                </a:cubicBezTo>
                <a:cubicBezTo>
                  <a:pt x="65" y="197"/>
                  <a:pt x="60" y="184"/>
                  <a:pt x="42" y="172"/>
                </a:cubicBezTo>
                <a:cubicBezTo>
                  <a:pt x="16" y="133"/>
                  <a:pt x="55" y="194"/>
                  <a:pt x="30" y="140"/>
                </a:cubicBezTo>
                <a:cubicBezTo>
                  <a:pt x="22" y="123"/>
                  <a:pt x="0" y="103"/>
                  <a:pt x="9" y="84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rgbClr val="008080"/>
            </a:solidFill>
            <a:round/>
            <a:headEnd/>
            <a:tailEnd/>
          </a:ln>
          <a:effectLst>
            <a:outerShdw dist="28398" dir="9206097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9460" name="Freeform 4"/>
          <p:cNvSpPr>
            <a:spLocks/>
          </p:cNvSpPr>
          <p:nvPr/>
        </p:nvSpPr>
        <p:spPr bwMode="auto">
          <a:xfrm>
            <a:off x="3333750" y="3101975"/>
            <a:ext cx="1058863" cy="1304925"/>
          </a:xfrm>
          <a:custGeom>
            <a:avLst/>
            <a:gdLst>
              <a:gd name="T0" fmla="*/ 2147483647 w 667"/>
              <a:gd name="T1" fmla="*/ 2147483647 h 822"/>
              <a:gd name="T2" fmla="*/ 2147483647 w 667"/>
              <a:gd name="T3" fmla="*/ 2147483647 h 822"/>
              <a:gd name="T4" fmla="*/ 2147483647 w 667"/>
              <a:gd name="T5" fmla="*/ 2147483647 h 822"/>
              <a:gd name="T6" fmla="*/ 2147483647 w 667"/>
              <a:gd name="T7" fmla="*/ 2147483647 h 822"/>
              <a:gd name="T8" fmla="*/ 2147483647 w 667"/>
              <a:gd name="T9" fmla="*/ 2147483647 h 822"/>
              <a:gd name="T10" fmla="*/ 2147483647 w 667"/>
              <a:gd name="T11" fmla="*/ 2147483647 h 822"/>
              <a:gd name="T12" fmla="*/ 2147483647 w 667"/>
              <a:gd name="T13" fmla="*/ 2147483647 h 822"/>
              <a:gd name="T14" fmla="*/ 2147483647 w 667"/>
              <a:gd name="T15" fmla="*/ 2147483647 h 822"/>
              <a:gd name="T16" fmla="*/ 2147483647 w 667"/>
              <a:gd name="T17" fmla="*/ 2147483647 h 822"/>
              <a:gd name="T18" fmla="*/ 2147483647 w 667"/>
              <a:gd name="T19" fmla="*/ 2147483647 h 822"/>
              <a:gd name="T20" fmla="*/ 2147483647 w 667"/>
              <a:gd name="T21" fmla="*/ 2147483647 h 822"/>
              <a:gd name="T22" fmla="*/ 2147483647 w 667"/>
              <a:gd name="T23" fmla="*/ 2147483647 h 822"/>
              <a:gd name="T24" fmla="*/ 2147483647 w 667"/>
              <a:gd name="T25" fmla="*/ 2147483647 h 822"/>
              <a:gd name="T26" fmla="*/ 2147483647 w 667"/>
              <a:gd name="T27" fmla="*/ 2147483647 h 822"/>
              <a:gd name="T28" fmla="*/ 2147483647 w 667"/>
              <a:gd name="T29" fmla="*/ 2147483647 h 822"/>
              <a:gd name="T30" fmla="*/ 2147483647 w 667"/>
              <a:gd name="T31" fmla="*/ 2147483647 h 822"/>
              <a:gd name="T32" fmla="*/ 2147483647 w 667"/>
              <a:gd name="T33" fmla="*/ 2147483647 h 822"/>
              <a:gd name="T34" fmla="*/ 2147483647 w 667"/>
              <a:gd name="T35" fmla="*/ 2147483647 h 822"/>
              <a:gd name="T36" fmla="*/ 2147483647 w 667"/>
              <a:gd name="T37" fmla="*/ 2147483647 h 822"/>
              <a:gd name="T38" fmla="*/ 2147483647 w 667"/>
              <a:gd name="T39" fmla="*/ 2147483647 h 822"/>
              <a:gd name="T40" fmla="*/ 2147483647 w 667"/>
              <a:gd name="T41" fmla="*/ 2147483647 h 822"/>
              <a:gd name="T42" fmla="*/ 2147483647 w 667"/>
              <a:gd name="T43" fmla="*/ 2147483647 h 822"/>
              <a:gd name="T44" fmla="*/ 2147483647 w 667"/>
              <a:gd name="T45" fmla="*/ 2147483647 h 822"/>
              <a:gd name="T46" fmla="*/ 2147483647 w 667"/>
              <a:gd name="T47" fmla="*/ 2147483647 h 822"/>
              <a:gd name="T48" fmla="*/ 2147483647 w 667"/>
              <a:gd name="T49" fmla="*/ 2147483647 h 822"/>
              <a:gd name="T50" fmla="*/ 2147483647 w 667"/>
              <a:gd name="T51" fmla="*/ 2147483647 h 822"/>
              <a:gd name="T52" fmla="*/ 2147483647 w 667"/>
              <a:gd name="T53" fmla="*/ 2147483647 h 822"/>
              <a:gd name="T54" fmla="*/ 2147483647 w 667"/>
              <a:gd name="T55" fmla="*/ 2147483647 h 822"/>
              <a:gd name="T56" fmla="*/ 2147483647 w 667"/>
              <a:gd name="T57" fmla="*/ 2147483647 h 822"/>
              <a:gd name="T58" fmla="*/ 2147483647 w 667"/>
              <a:gd name="T59" fmla="*/ 2147483647 h 822"/>
              <a:gd name="T60" fmla="*/ 2147483647 w 667"/>
              <a:gd name="T61" fmla="*/ 2147483647 h 822"/>
              <a:gd name="T62" fmla="*/ 2147483647 w 667"/>
              <a:gd name="T63" fmla="*/ 2147483647 h 822"/>
              <a:gd name="T64" fmla="*/ 2147483647 w 667"/>
              <a:gd name="T65" fmla="*/ 2147483647 h 822"/>
              <a:gd name="T66" fmla="*/ 2147483647 w 667"/>
              <a:gd name="T67" fmla="*/ 2147483647 h 822"/>
              <a:gd name="T68" fmla="*/ 2147483647 w 667"/>
              <a:gd name="T69" fmla="*/ 2147483647 h 822"/>
              <a:gd name="T70" fmla="*/ 2147483647 w 667"/>
              <a:gd name="T71" fmla="*/ 2147483647 h 822"/>
              <a:gd name="T72" fmla="*/ 2147483647 w 667"/>
              <a:gd name="T73" fmla="*/ 2147483647 h 822"/>
              <a:gd name="T74" fmla="*/ 2147483647 w 667"/>
              <a:gd name="T75" fmla="*/ 2147483647 h 822"/>
              <a:gd name="T76" fmla="*/ 2147483647 w 667"/>
              <a:gd name="T77" fmla="*/ 2147483647 h 822"/>
              <a:gd name="T78" fmla="*/ 2147483647 w 667"/>
              <a:gd name="T79" fmla="*/ 2147483647 h 822"/>
              <a:gd name="T80" fmla="*/ 2147483647 w 667"/>
              <a:gd name="T81" fmla="*/ 2147483647 h 822"/>
              <a:gd name="T82" fmla="*/ 2147483647 w 667"/>
              <a:gd name="T83" fmla="*/ 2147483647 h 822"/>
              <a:gd name="T84" fmla="*/ 2147483647 w 667"/>
              <a:gd name="T85" fmla="*/ 2147483647 h 822"/>
              <a:gd name="T86" fmla="*/ 2147483647 w 667"/>
              <a:gd name="T87" fmla="*/ 2147483647 h 822"/>
              <a:gd name="T88" fmla="*/ 2147483647 w 667"/>
              <a:gd name="T89" fmla="*/ 2147483647 h 822"/>
              <a:gd name="T90" fmla="*/ 2147483647 w 667"/>
              <a:gd name="T91" fmla="*/ 2147483647 h 822"/>
              <a:gd name="T92" fmla="*/ 0 w 667"/>
              <a:gd name="T93" fmla="*/ 2147483647 h 82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67"/>
              <a:gd name="T142" fmla="*/ 0 h 822"/>
              <a:gd name="T143" fmla="*/ 667 w 667"/>
              <a:gd name="T144" fmla="*/ 822 h 82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67" h="822">
                <a:moveTo>
                  <a:pt x="24" y="558"/>
                </a:moveTo>
                <a:cubicBezTo>
                  <a:pt x="43" y="545"/>
                  <a:pt x="36" y="539"/>
                  <a:pt x="44" y="518"/>
                </a:cubicBezTo>
                <a:cubicBezTo>
                  <a:pt x="50" y="501"/>
                  <a:pt x="71" y="483"/>
                  <a:pt x="84" y="470"/>
                </a:cubicBezTo>
                <a:cubicBezTo>
                  <a:pt x="97" y="457"/>
                  <a:pt x="93" y="466"/>
                  <a:pt x="108" y="458"/>
                </a:cubicBezTo>
                <a:cubicBezTo>
                  <a:pt x="125" y="449"/>
                  <a:pt x="144" y="437"/>
                  <a:pt x="160" y="426"/>
                </a:cubicBezTo>
                <a:cubicBezTo>
                  <a:pt x="168" y="403"/>
                  <a:pt x="167" y="377"/>
                  <a:pt x="176" y="354"/>
                </a:cubicBezTo>
                <a:cubicBezTo>
                  <a:pt x="183" y="334"/>
                  <a:pt x="196" y="311"/>
                  <a:pt x="208" y="294"/>
                </a:cubicBezTo>
                <a:cubicBezTo>
                  <a:pt x="212" y="271"/>
                  <a:pt x="218" y="249"/>
                  <a:pt x="224" y="226"/>
                </a:cubicBezTo>
                <a:cubicBezTo>
                  <a:pt x="221" y="191"/>
                  <a:pt x="215" y="167"/>
                  <a:pt x="220" y="134"/>
                </a:cubicBezTo>
                <a:cubicBezTo>
                  <a:pt x="223" y="92"/>
                  <a:pt x="208" y="58"/>
                  <a:pt x="248" y="66"/>
                </a:cubicBezTo>
                <a:cubicBezTo>
                  <a:pt x="277" y="56"/>
                  <a:pt x="280" y="25"/>
                  <a:pt x="296" y="2"/>
                </a:cubicBezTo>
                <a:cubicBezTo>
                  <a:pt x="335" y="15"/>
                  <a:pt x="312" y="0"/>
                  <a:pt x="324" y="22"/>
                </a:cubicBezTo>
                <a:cubicBezTo>
                  <a:pt x="329" y="30"/>
                  <a:pt x="340" y="46"/>
                  <a:pt x="340" y="46"/>
                </a:cubicBezTo>
                <a:cubicBezTo>
                  <a:pt x="344" y="69"/>
                  <a:pt x="342" y="78"/>
                  <a:pt x="360" y="90"/>
                </a:cubicBezTo>
                <a:cubicBezTo>
                  <a:pt x="369" y="104"/>
                  <a:pt x="378" y="113"/>
                  <a:pt x="392" y="122"/>
                </a:cubicBezTo>
                <a:cubicBezTo>
                  <a:pt x="402" y="152"/>
                  <a:pt x="410" y="205"/>
                  <a:pt x="436" y="222"/>
                </a:cubicBezTo>
                <a:cubicBezTo>
                  <a:pt x="442" y="194"/>
                  <a:pt x="445" y="197"/>
                  <a:pt x="472" y="202"/>
                </a:cubicBezTo>
                <a:cubicBezTo>
                  <a:pt x="482" y="216"/>
                  <a:pt x="494" y="228"/>
                  <a:pt x="504" y="242"/>
                </a:cubicBezTo>
                <a:cubicBezTo>
                  <a:pt x="512" y="265"/>
                  <a:pt x="528" y="283"/>
                  <a:pt x="536" y="306"/>
                </a:cubicBezTo>
                <a:cubicBezTo>
                  <a:pt x="534" y="341"/>
                  <a:pt x="509" y="418"/>
                  <a:pt x="556" y="434"/>
                </a:cubicBezTo>
                <a:cubicBezTo>
                  <a:pt x="566" y="449"/>
                  <a:pt x="562" y="469"/>
                  <a:pt x="572" y="482"/>
                </a:cubicBezTo>
                <a:cubicBezTo>
                  <a:pt x="582" y="495"/>
                  <a:pt x="608" y="514"/>
                  <a:pt x="608" y="514"/>
                </a:cubicBezTo>
                <a:cubicBezTo>
                  <a:pt x="609" y="518"/>
                  <a:pt x="614" y="523"/>
                  <a:pt x="612" y="526"/>
                </a:cubicBezTo>
                <a:cubicBezTo>
                  <a:pt x="606" y="534"/>
                  <a:pt x="588" y="542"/>
                  <a:pt x="588" y="542"/>
                </a:cubicBezTo>
                <a:cubicBezTo>
                  <a:pt x="573" y="565"/>
                  <a:pt x="583" y="584"/>
                  <a:pt x="604" y="598"/>
                </a:cubicBezTo>
                <a:cubicBezTo>
                  <a:pt x="627" y="632"/>
                  <a:pt x="615" y="668"/>
                  <a:pt x="632" y="694"/>
                </a:cubicBezTo>
                <a:cubicBezTo>
                  <a:pt x="640" y="707"/>
                  <a:pt x="660" y="730"/>
                  <a:pt x="660" y="730"/>
                </a:cubicBezTo>
                <a:cubicBezTo>
                  <a:pt x="651" y="774"/>
                  <a:pt x="667" y="728"/>
                  <a:pt x="612" y="754"/>
                </a:cubicBezTo>
                <a:cubicBezTo>
                  <a:pt x="603" y="758"/>
                  <a:pt x="604" y="773"/>
                  <a:pt x="596" y="778"/>
                </a:cubicBezTo>
                <a:cubicBezTo>
                  <a:pt x="577" y="791"/>
                  <a:pt x="571" y="798"/>
                  <a:pt x="548" y="806"/>
                </a:cubicBezTo>
                <a:cubicBezTo>
                  <a:pt x="508" y="819"/>
                  <a:pt x="570" y="799"/>
                  <a:pt x="520" y="814"/>
                </a:cubicBezTo>
                <a:cubicBezTo>
                  <a:pt x="512" y="816"/>
                  <a:pt x="496" y="822"/>
                  <a:pt x="496" y="822"/>
                </a:cubicBezTo>
                <a:cubicBezTo>
                  <a:pt x="470" y="804"/>
                  <a:pt x="472" y="786"/>
                  <a:pt x="452" y="766"/>
                </a:cubicBezTo>
                <a:cubicBezTo>
                  <a:pt x="442" y="737"/>
                  <a:pt x="449" y="749"/>
                  <a:pt x="436" y="730"/>
                </a:cubicBezTo>
                <a:cubicBezTo>
                  <a:pt x="418" y="736"/>
                  <a:pt x="426" y="744"/>
                  <a:pt x="408" y="750"/>
                </a:cubicBezTo>
                <a:cubicBezTo>
                  <a:pt x="385" y="749"/>
                  <a:pt x="371" y="742"/>
                  <a:pt x="348" y="742"/>
                </a:cubicBezTo>
                <a:cubicBezTo>
                  <a:pt x="339" y="742"/>
                  <a:pt x="359" y="752"/>
                  <a:pt x="368" y="750"/>
                </a:cubicBezTo>
                <a:cubicBezTo>
                  <a:pt x="373" y="749"/>
                  <a:pt x="360" y="745"/>
                  <a:pt x="356" y="742"/>
                </a:cubicBezTo>
                <a:cubicBezTo>
                  <a:pt x="352" y="737"/>
                  <a:pt x="345" y="722"/>
                  <a:pt x="336" y="722"/>
                </a:cubicBezTo>
                <a:cubicBezTo>
                  <a:pt x="328" y="722"/>
                  <a:pt x="312" y="730"/>
                  <a:pt x="312" y="730"/>
                </a:cubicBezTo>
                <a:cubicBezTo>
                  <a:pt x="277" y="726"/>
                  <a:pt x="264" y="730"/>
                  <a:pt x="228" y="734"/>
                </a:cubicBezTo>
                <a:cubicBezTo>
                  <a:pt x="223" y="737"/>
                  <a:pt x="211" y="747"/>
                  <a:pt x="204" y="746"/>
                </a:cubicBezTo>
                <a:cubicBezTo>
                  <a:pt x="193" y="745"/>
                  <a:pt x="172" y="738"/>
                  <a:pt x="172" y="738"/>
                </a:cubicBezTo>
                <a:cubicBezTo>
                  <a:pt x="168" y="738"/>
                  <a:pt x="110" y="745"/>
                  <a:pt x="104" y="746"/>
                </a:cubicBezTo>
                <a:cubicBezTo>
                  <a:pt x="96" y="748"/>
                  <a:pt x="80" y="754"/>
                  <a:pt x="80" y="754"/>
                </a:cubicBezTo>
                <a:cubicBezTo>
                  <a:pt x="55" y="750"/>
                  <a:pt x="40" y="745"/>
                  <a:pt x="16" y="750"/>
                </a:cubicBezTo>
                <a:cubicBezTo>
                  <a:pt x="6" y="764"/>
                  <a:pt x="12" y="764"/>
                  <a:pt x="0" y="758"/>
                </a:cubicBezTo>
              </a:path>
            </a:pathLst>
          </a:custGeom>
          <a:solidFill>
            <a:srgbClr val="FF0000"/>
          </a:solidFill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9461" name="Freeform 5"/>
          <p:cNvSpPr>
            <a:spLocks/>
          </p:cNvSpPr>
          <p:nvPr/>
        </p:nvSpPr>
        <p:spPr bwMode="auto">
          <a:xfrm>
            <a:off x="4476750" y="2339975"/>
            <a:ext cx="955675" cy="2343150"/>
          </a:xfrm>
          <a:custGeom>
            <a:avLst/>
            <a:gdLst>
              <a:gd name="T0" fmla="*/ 2147483647 w 602"/>
              <a:gd name="T1" fmla="*/ 2147483647 h 1476"/>
              <a:gd name="T2" fmla="*/ 2147483647 w 602"/>
              <a:gd name="T3" fmla="*/ 2147483647 h 1476"/>
              <a:gd name="T4" fmla="*/ 2147483647 w 602"/>
              <a:gd name="T5" fmla="*/ 2147483647 h 1476"/>
              <a:gd name="T6" fmla="*/ 2147483647 w 602"/>
              <a:gd name="T7" fmla="*/ 2147483647 h 1476"/>
              <a:gd name="T8" fmla="*/ 2147483647 w 602"/>
              <a:gd name="T9" fmla="*/ 2147483647 h 1476"/>
              <a:gd name="T10" fmla="*/ 2147483647 w 602"/>
              <a:gd name="T11" fmla="*/ 2147483647 h 1476"/>
              <a:gd name="T12" fmla="*/ 2147483647 w 602"/>
              <a:gd name="T13" fmla="*/ 2147483647 h 1476"/>
              <a:gd name="T14" fmla="*/ 2147483647 w 602"/>
              <a:gd name="T15" fmla="*/ 2147483647 h 1476"/>
              <a:gd name="T16" fmla="*/ 2147483647 w 602"/>
              <a:gd name="T17" fmla="*/ 2147483647 h 1476"/>
              <a:gd name="T18" fmla="*/ 2147483647 w 602"/>
              <a:gd name="T19" fmla="*/ 2147483647 h 1476"/>
              <a:gd name="T20" fmla="*/ 2147483647 w 602"/>
              <a:gd name="T21" fmla="*/ 2147483647 h 1476"/>
              <a:gd name="T22" fmla="*/ 2147483647 w 602"/>
              <a:gd name="T23" fmla="*/ 2147483647 h 1476"/>
              <a:gd name="T24" fmla="*/ 2147483647 w 602"/>
              <a:gd name="T25" fmla="*/ 2147483647 h 1476"/>
              <a:gd name="T26" fmla="*/ 2147483647 w 602"/>
              <a:gd name="T27" fmla="*/ 2147483647 h 1476"/>
              <a:gd name="T28" fmla="*/ 2147483647 w 602"/>
              <a:gd name="T29" fmla="*/ 2147483647 h 1476"/>
              <a:gd name="T30" fmla="*/ 2147483647 w 602"/>
              <a:gd name="T31" fmla="*/ 2147483647 h 1476"/>
              <a:gd name="T32" fmla="*/ 2147483647 w 602"/>
              <a:gd name="T33" fmla="*/ 2147483647 h 1476"/>
              <a:gd name="T34" fmla="*/ 2147483647 w 602"/>
              <a:gd name="T35" fmla="*/ 2147483647 h 1476"/>
              <a:gd name="T36" fmla="*/ 2147483647 w 602"/>
              <a:gd name="T37" fmla="*/ 2147483647 h 1476"/>
              <a:gd name="T38" fmla="*/ 2147483647 w 602"/>
              <a:gd name="T39" fmla="*/ 2147483647 h 1476"/>
              <a:gd name="T40" fmla="*/ 2147483647 w 602"/>
              <a:gd name="T41" fmla="*/ 2147483647 h 1476"/>
              <a:gd name="T42" fmla="*/ 2147483647 w 602"/>
              <a:gd name="T43" fmla="*/ 2147483647 h 1476"/>
              <a:gd name="T44" fmla="*/ 2147483647 w 602"/>
              <a:gd name="T45" fmla="*/ 2147483647 h 1476"/>
              <a:gd name="T46" fmla="*/ 2147483647 w 602"/>
              <a:gd name="T47" fmla="*/ 2147483647 h 1476"/>
              <a:gd name="T48" fmla="*/ 2147483647 w 602"/>
              <a:gd name="T49" fmla="*/ 2147483647 h 1476"/>
              <a:gd name="T50" fmla="*/ 0 w 602"/>
              <a:gd name="T51" fmla="*/ 2147483647 h 1476"/>
              <a:gd name="T52" fmla="*/ 2147483647 w 602"/>
              <a:gd name="T53" fmla="*/ 2147483647 h 1476"/>
              <a:gd name="T54" fmla="*/ 2147483647 w 602"/>
              <a:gd name="T55" fmla="*/ 2147483647 h 1476"/>
              <a:gd name="T56" fmla="*/ 2147483647 w 602"/>
              <a:gd name="T57" fmla="*/ 2147483647 h 1476"/>
              <a:gd name="T58" fmla="*/ 2147483647 w 602"/>
              <a:gd name="T59" fmla="*/ 2147483647 h 1476"/>
              <a:gd name="T60" fmla="*/ 2147483647 w 602"/>
              <a:gd name="T61" fmla="*/ 2147483647 h 1476"/>
              <a:gd name="T62" fmla="*/ 2147483647 w 602"/>
              <a:gd name="T63" fmla="*/ 2147483647 h 1476"/>
              <a:gd name="T64" fmla="*/ 2147483647 w 602"/>
              <a:gd name="T65" fmla="*/ 2147483647 h 147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02"/>
              <a:gd name="T100" fmla="*/ 0 h 1476"/>
              <a:gd name="T101" fmla="*/ 602 w 602"/>
              <a:gd name="T102" fmla="*/ 1476 h 147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02" h="1476">
                <a:moveTo>
                  <a:pt x="144" y="20"/>
                </a:moveTo>
                <a:cubicBezTo>
                  <a:pt x="187" y="22"/>
                  <a:pt x="223" y="19"/>
                  <a:pt x="264" y="24"/>
                </a:cubicBezTo>
                <a:cubicBezTo>
                  <a:pt x="281" y="30"/>
                  <a:pt x="299" y="30"/>
                  <a:pt x="316" y="36"/>
                </a:cubicBezTo>
                <a:cubicBezTo>
                  <a:pt x="334" y="33"/>
                  <a:pt x="350" y="28"/>
                  <a:pt x="368" y="24"/>
                </a:cubicBezTo>
                <a:cubicBezTo>
                  <a:pt x="380" y="12"/>
                  <a:pt x="388" y="5"/>
                  <a:pt x="404" y="0"/>
                </a:cubicBezTo>
                <a:cubicBezTo>
                  <a:pt x="423" y="4"/>
                  <a:pt x="434" y="1"/>
                  <a:pt x="440" y="20"/>
                </a:cubicBezTo>
                <a:cubicBezTo>
                  <a:pt x="429" y="77"/>
                  <a:pt x="438" y="27"/>
                  <a:pt x="432" y="148"/>
                </a:cubicBezTo>
                <a:cubicBezTo>
                  <a:pt x="431" y="171"/>
                  <a:pt x="431" y="193"/>
                  <a:pt x="428" y="216"/>
                </a:cubicBezTo>
                <a:cubicBezTo>
                  <a:pt x="427" y="224"/>
                  <a:pt x="420" y="240"/>
                  <a:pt x="420" y="240"/>
                </a:cubicBezTo>
                <a:cubicBezTo>
                  <a:pt x="419" y="259"/>
                  <a:pt x="419" y="277"/>
                  <a:pt x="416" y="296"/>
                </a:cubicBezTo>
                <a:cubicBezTo>
                  <a:pt x="415" y="304"/>
                  <a:pt x="408" y="320"/>
                  <a:pt x="408" y="320"/>
                </a:cubicBezTo>
                <a:cubicBezTo>
                  <a:pt x="409" y="324"/>
                  <a:pt x="411" y="328"/>
                  <a:pt x="412" y="332"/>
                </a:cubicBezTo>
                <a:cubicBezTo>
                  <a:pt x="414" y="344"/>
                  <a:pt x="413" y="356"/>
                  <a:pt x="416" y="368"/>
                </a:cubicBezTo>
                <a:cubicBezTo>
                  <a:pt x="419" y="381"/>
                  <a:pt x="428" y="392"/>
                  <a:pt x="432" y="404"/>
                </a:cubicBezTo>
                <a:cubicBezTo>
                  <a:pt x="435" y="412"/>
                  <a:pt x="437" y="420"/>
                  <a:pt x="440" y="428"/>
                </a:cubicBezTo>
                <a:cubicBezTo>
                  <a:pt x="441" y="432"/>
                  <a:pt x="444" y="440"/>
                  <a:pt x="444" y="440"/>
                </a:cubicBezTo>
                <a:cubicBezTo>
                  <a:pt x="446" y="476"/>
                  <a:pt x="434" y="581"/>
                  <a:pt x="488" y="592"/>
                </a:cubicBezTo>
                <a:cubicBezTo>
                  <a:pt x="515" y="610"/>
                  <a:pt x="549" y="610"/>
                  <a:pt x="576" y="628"/>
                </a:cubicBezTo>
                <a:cubicBezTo>
                  <a:pt x="602" y="667"/>
                  <a:pt x="601" y="737"/>
                  <a:pt x="560" y="764"/>
                </a:cubicBezTo>
                <a:cubicBezTo>
                  <a:pt x="554" y="787"/>
                  <a:pt x="549" y="807"/>
                  <a:pt x="540" y="828"/>
                </a:cubicBezTo>
                <a:cubicBezTo>
                  <a:pt x="537" y="836"/>
                  <a:pt x="535" y="844"/>
                  <a:pt x="532" y="852"/>
                </a:cubicBezTo>
                <a:cubicBezTo>
                  <a:pt x="531" y="856"/>
                  <a:pt x="528" y="864"/>
                  <a:pt x="528" y="864"/>
                </a:cubicBezTo>
                <a:cubicBezTo>
                  <a:pt x="532" y="886"/>
                  <a:pt x="536" y="892"/>
                  <a:pt x="552" y="908"/>
                </a:cubicBezTo>
                <a:cubicBezTo>
                  <a:pt x="558" y="925"/>
                  <a:pt x="563" y="942"/>
                  <a:pt x="568" y="960"/>
                </a:cubicBezTo>
                <a:cubicBezTo>
                  <a:pt x="570" y="968"/>
                  <a:pt x="568" y="981"/>
                  <a:pt x="576" y="984"/>
                </a:cubicBezTo>
                <a:cubicBezTo>
                  <a:pt x="580" y="985"/>
                  <a:pt x="584" y="987"/>
                  <a:pt x="588" y="988"/>
                </a:cubicBezTo>
                <a:cubicBezTo>
                  <a:pt x="587" y="992"/>
                  <a:pt x="587" y="997"/>
                  <a:pt x="584" y="1000"/>
                </a:cubicBezTo>
                <a:cubicBezTo>
                  <a:pt x="581" y="1003"/>
                  <a:pt x="574" y="1001"/>
                  <a:pt x="572" y="1004"/>
                </a:cubicBezTo>
                <a:cubicBezTo>
                  <a:pt x="542" y="1046"/>
                  <a:pt x="583" y="1015"/>
                  <a:pt x="552" y="1036"/>
                </a:cubicBezTo>
                <a:cubicBezTo>
                  <a:pt x="540" y="1073"/>
                  <a:pt x="529" y="1071"/>
                  <a:pt x="492" y="1080"/>
                </a:cubicBezTo>
                <a:cubicBezTo>
                  <a:pt x="480" y="1088"/>
                  <a:pt x="469" y="1106"/>
                  <a:pt x="460" y="1112"/>
                </a:cubicBezTo>
                <a:cubicBezTo>
                  <a:pt x="453" y="1116"/>
                  <a:pt x="436" y="1120"/>
                  <a:pt x="436" y="1120"/>
                </a:cubicBezTo>
                <a:cubicBezTo>
                  <a:pt x="422" y="1134"/>
                  <a:pt x="403" y="1146"/>
                  <a:pt x="384" y="1152"/>
                </a:cubicBezTo>
                <a:cubicBezTo>
                  <a:pt x="361" y="1187"/>
                  <a:pt x="318" y="1185"/>
                  <a:pt x="284" y="1208"/>
                </a:cubicBezTo>
                <a:cubicBezTo>
                  <a:pt x="263" y="1240"/>
                  <a:pt x="250" y="1256"/>
                  <a:pt x="212" y="1264"/>
                </a:cubicBezTo>
                <a:cubicBezTo>
                  <a:pt x="201" y="1281"/>
                  <a:pt x="198" y="1296"/>
                  <a:pt x="180" y="1308"/>
                </a:cubicBezTo>
                <a:cubicBezTo>
                  <a:pt x="170" y="1337"/>
                  <a:pt x="164" y="1331"/>
                  <a:pt x="152" y="1356"/>
                </a:cubicBezTo>
                <a:cubicBezTo>
                  <a:pt x="150" y="1360"/>
                  <a:pt x="151" y="1365"/>
                  <a:pt x="148" y="1368"/>
                </a:cubicBezTo>
                <a:cubicBezTo>
                  <a:pt x="137" y="1381"/>
                  <a:pt x="114" y="1383"/>
                  <a:pt x="100" y="1400"/>
                </a:cubicBezTo>
                <a:cubicBezTo>
                  <a:pt x="85" y="1418"/>
                  <a:pt x="74" y="1454"/>
                  <a:pt x="68" y="1476"/>
                </a:cubicBezTo>
                <a:cubicBezTo>
                  <a:pt x="54" y="1467"/>
                  <a:pt x="46" y="1466"/>
                  <a:pt x="36" y="1452"/>
                </a:cubicBezTo>
                <a:cubicBezTo>
                  <a:pt x="42" y="1428"/>
                  <a:pt x="44" y="1403"/>
                  <a:pt x="52" y="1380"/>
                </a:cubicBezTo>
                <a:cubicBezTo>
                  <a:pt x="53" y="1353"/>
                  <a:pt x="54" y="1327"/>
                  <a:pt x="56" y="1300"/>
                </a:cubicBezTo>
                <a:cubicBezTo>
                  <a:pt x="57" y="1284"/>
                  <a:pt x="73" y="1266"/>
                  <a:pt x="80" y="1252"/>
                </a:cubicBezTo>
                <a:cubicBezTo>
                  <a:pt x="91" y="1229"/>
                  <a:pt x="104" y="1204"/>
                  <a:pt x="112" y="1180"/>
                </a:cubicBezTo>
                <a:cubicBezTo>
                  <a:pt x="115" y="1147"/>
                  <a:pt x="125" y="1133"/>
                  <a:pt x="100" y="1116"/>
                </a:cubicBezTo>
                <a:cubicBezTo>
                  <a:pt x="89" y="1100"/>
                  <a:pt x="85" y="1083"/>
                  <a:pt x="80" y="1064"/>
                </a:cubicBezTo>
                <a:cubicBezTo>
                  <a:pt x="83" y="1053"/>
                  <a:pt x="89" y="1044"/>
                  <a:pt x="76" y="1036"/>
                </a:cubicBezTo>
                <a:cubicBezTo>
                  <a:pt x="69" y="1032"/>
                  <a:pt x="52" y="1028"/>
                  <a:pt x="52" y="1028"/>
                </a:cubicBezTo>
                <a:cubicBezTo>
                  <a:pt x="37" y="1005"/>
                  <a:pt x="28" y="979"/>
                  <a:pt x="12" y="956"/>
                </a:cubicBezTo>
                <a:cubicBezTo>
                  <a:pt x="7" y="949"/>
                  <a:pt x="7" y="940"/>
                  <a:pt x="4" y="932"/>
                </a:cubicBezTo>
                <a:cubicBezTo>
                  <a:pt x="3" y="928"/>
                  <a:pt x="0" y="920"/>
                  <a:pt x="0" y="920"/>
                </a:cubicBezTo>
                <a:cubicBezTo>
                  <a:pt x="12" y="883"/>
                  <a:pt x="63" y="863"/>
                  <a:pt x="96" y="848"/>
                </a:cubicBezTo>
                <a:cubicBezTo>
                  <a:pt x="108" y="843"/>
                  <a:pt x="120" y="840"/>
                  <a:pt x="132" y="836"/>
                </a:cubicBezTo>
                <a:cubicBezTo>
                  <a:pt x="136" y="835"/>
                  <a:pt x="144" y="832"/>
                  <a:pt x="144" y="832"/>
                </a:cubicBezTo>
                <a:cubicBezTo>
                  <a:pt x="129" y="788"/>
                  <a:pt x="125" y="735"/>
                  <a:pt x="84" y="708"/>
                </a:cubicBezTo>
                <a:cubicBezTo>
                  <a:pt x="73" y="692"/>
                  <a:pt x="62" y="667"/>
                  <a:pt x="56" y="648"/>
                </a:cubicBezTo>
                <a:cubicBezTo>
                  <a:pt x="62" y="619"/>
                  <a:pt x="87" y="608"/>
                  <a:pt x="96" y="580"/>
                </a:cubicBezTo>
                <a:cubicBezTo>
                  <a:pt x="99" y="554"/>
                  <a:pt x="94" y="532"/>
                  <a:pt x="100" y="507"/>
                </a:cubicBezTo>
                <a:cubicBezTo>
                  <a:pt x="102" y="499"/>
                  <a:pt x="106" y="462"/>
                  <a:pt x="106" y="462"/>
                </a:cubicBezTo>
                <a:cubicBezTo>
                  <a:pt x="100" y="421"/>
                  <a:pt x="107" y="410"/>
                  <a:pt x="124" y="372"/>
                </a:cubicBezTo>
                <a:cubicBezTo>
                  <a:pt x="134" y="349"/>
                  <a:pt x="131" y="342"/>
                  <a:pt x="152" y="328"/>
                </a:cubicBezTo>
                <a:cubicBezTo>
                  <a:pt x="158" y="311"/>
                  <a:pt x="154" y="291"/>
                  <a:pt x="156" y="272"/>
                </a:cubicBezTo>
                <a:cubicBezTo>
                  <a:pt x="151" y="233"/>
                  <a:pt x="151" y="243"/>
                  <a:pt x="128" y="220"/>
                </a:cubicBezTo>
                <a:cubicBezTo>
                  <a:pt x="123" y="204"/>
                  <a:pt x="121" y="188"/>
                  <a:pt x="116" y="172"/>
                </a:cubicBezTo>
                <a:cubicBezTo>
                  <a:pt x="118" y="125"/>
                  <a:pt x="100" y="65"/>
                  <a:pt x="144" y="36"/>
                </a:cubicBezTo>
                <a:cubicBezTo>
                  <a:pt x="151" y="14"/>
                  <a:pt x="175" y="20"/>
                  <a:pt x="144" y="2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3314700" y="4233863"/>
            <a:ext cx="1158875" cy="1150937"/>
          </a:xfrm>
          <a:custGeom>
            <a:avLst/>
            <a:gdLst>
              <a:gd name="T0" fmla="*/ 2147483647 w 730"/>
              <a:gd name="T1" fmla="*/ 2147483647 h 725"/>
              <a:gd name="T2" fmla="*/ 2147483647 w 730"/>
              <a:gd name="T3" fmla="*/ 2147483647 h 725"/>
              <a:gd name="T4" fmla="*/ 2147483647 w 730"/>
              <a:gd name="T5" fmla="*/ 2147483647 h 725"/>
              <a:gd name="T6" fmla="*/ 2147483647 w 730"/>
              <a:gd name="T7" fmla="*/ 2147483647 h 725"/>
              <a:gd name="T8" fmla="*/ 2147483647 w 730"/>
              <a:gd name="T9" fmla="*/ 2147483647 h 725"/>
              <a:gd name="T10" fmla="*/ 2147483647 w 730"/>
              <a:gd name="T11" fmla="*/ 2147483647 h 725"/>
              <a:gd name="T12" fmla="*/ 2147483647 w 730"/>
              <a:gd name="T13" fmla="*/ 2147483647 h 725"/>
              <a:gd name="T14" fmla="*/ 2147483647 w 730"/>
              <a:gd name="T15" fmla="*/ 2147483647 h 725"/>
              <a:gd name="T16" fmla="*/ 2147483647 w 730"/>
              <a:gd name="T17" fmla="*/ 2147483647 h 725"/>
              <a:gd name="T18" fmla="*/ 2147483647 w 730"/>
              <a:gd name="T19" fmla="*/ 2147483647 h 725"/>
              <a:gd name="T20" fmla="*/ 2147483647 w 730"/>
              <a:gd name="T21" fmla="*/ 2147483647 h 725"/>
              <a:gd name="T22" fmla="*/ 2147483647 w 730"/>
              <a:gd name="T23" fmla="*/ 2147483647 h 725"/>
              <a:gd name="T24" fmla="*/ 2147483647 w 730"/>
              <a:gd name="T25" fmla="*/ 2147483647 h 725"/>
              <a:gd name="T26" fmla="*/ 2147483647 w 730"/>
              <a:gd name="T27" fmla="*/ 2147483647 h 725"/>
              <a:gd name="T28" fmla="*/ 2147483647 w 730"/>
              <a:gd name="T29" fmla="*/ 2147483647 h 725"/>
              <a:gd name="T30" fmla="*/ 2147483647 w 730"/>
              <a:gd name="T31" fmla="*/ 2147483647 h 725"/>
              <a:gd name="T32" fmla="*/ 2147483647 w 730"/>
              <a:gd name="T33" fmla="*/ 2147483647 h 725"/>
              <a:gd name="T34" fmla="*/ 2147483647 w 730"/>
              <a:gd name="T35" fmla="*/ 2147483647 h 725"/>
              <a:gd name="T36" fmla="*/ 2147483647 w 730"/>
              <a:gd name="T37" fmla="*/ 2147483647 h 725"/>
              <a:gd name="T38" fmla="*/ 2147483647 w 730"/>
              <a:gd name="T39" fmla="*/ 2147483647 h 725"/>
              <a:gd name="T40" fmla="*/ 2147483647 w 730"/>
              <a:gd name="T41" fmla="*/ 2147483647 h 725"/>
              <a:gd name="T42" fmla="*/ 2147483647 w 730"/>
              <a:gd name="T43" fmla="*/ 2147483647 h 725"/>
              <a:gd name="T44" fmla="*/ 2147483647 w 730"/>
              <a:gd name="T45" fmla="*/ 2147483647 h 725"/>
              <a:gd name="T46" fmla="*/ 2147483647 w 730"/>
              <a:gd name="T47" fmla="*/ 2147483647 h 725"/>
              <a:gd name="T48" fmla="*/ 2147483647 w 730"/>
              <a:gd name="T49" fmla="*/ 2147483647 h 725"/>
              <a:gd name="T50" fmla="*/ 2147483647 w 730"/>
              <a:gd name="T51" fmla="*/ 2147483647 h 725"/>
              <a:gd name="T52" fmla="*/ 2147483647 w 730"/>
              <a:gd name="T53" fmla="*/ 2147483647 h 725"/>
              <a:gd name="T54" fmla="*/ 2147483647 w 730"/>
              <a:gd name="T55" fmla="*/ 2147483647 h 725"/>
              <a:gd name="T56" fmla="*/ 2147483647 w 730"/>
              <a:gd name="T57" fmla="*/ 2147483647 h 725"/>
              <a:gd name="T58" fmla="*/ 2147483647 w 730"/>
              <a:gd name="T59" fmla="*/ 2147483647 h 725"/>
              <a:gd name="T60" fmla="*/ 2147483647 w 730"/>
              <a:gd name="T61" fmla="*/ 2147483647 h 725"/>
              <a:gd name="T62" fmla="*/ 2147483647 w 730"/>
              <a:gd name="T63" fmla="*/ 2147483647 h 725"/>
              <a:gd name="T64" fmla="*/ 2147483647 w 730"/>
              <a:gd name="T65" fmla="*/ 2147483647 h 725"/>
              <a:gd name="T66" fmla="*/ 2147483647 w 730"/>
              <a:gd name="T67" fmla="*/ 2147483647 h 725"/>
              <a:gd name="T68" fmla="*/ 2147483647 w 730"/>
              <a:gd name="T69" fmla="*/ 2147483647 h 725"/>
              <a:gd name="T70" fmla="*/ 2147483647 w 730"/>
              <a:gd name="T71" fmla="*/ 2147483647 h 725"/>
              <a:gd name="T72" fmla="*/ 2147483647 w 730"/>
              <a:gd name="T73" fmla="*/ 2147483647 h 725"/>
              <a:gd name="T74" fmla="*/ 2147483647 w 730"/>
              <a:gd name="T75" fmla="*/ 2147483647 h 725"/>
              <a:gd name="T76" fmla="*/ 2147483647 w 730"/>
              <a:gd name="T77" fmla="*/ 2147483647 h 725"/>
              <a:gd name="T78" fmla="*/ 2147483647 w 730"/>
              <a:gd name="T79" fmla="*/ 2147483647 h 725"/>
              <a:gd name="T80" fmla="*/ 2147483647 w 730"/>
              <a:gd name="T81" fmla="*/ 2147483647 h 7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30" h="725">
                <a:moveTo>
                  <a:pt x="0" y="81"/>
                </a:moveTo>
                <a:cubicBezTo>
                  <a:pt x="4" y="74"/>
                  <a:pt x="16" y="29"/>
                  <a:pt x="24" y="21"/>
                </a:cubicBezTo>
                <a:cubicBezTo>
                  <a:pt x="32" y="13"/>
                  <a:pt x="40" y="36"/>
                  <a:pt x="48" y="33"/>
                </a:cubicBezTo>
                <a:cubicBezTo>
                  <a:pt x="61" y="31"/>
                  <a:pt x="59" y="4"/>
                  <a:pt x="72" y="3"/>
                </a:cubicBezTo>
                <a:cubicBezTo>
                  <a:pt x="93" y="1"/>
                  <a:pt x="129" y="10"/>
                  <a:pt x="150" y="9"/>
                </a:cubicBezTo>
                <a:cubicBezTo>
                  <a:pt x="175" y="1"/>
                  <a:pt x="212" y="0"/>
                  <a:pt x="234" y="15"/>
                </a:cubicBezTo>
                <a:cubicBezTo>
                  <a:pt x="267" y="10"/>
                  <a:pt x="282" y="15"/>
                  <a:pt x="312" y="5"/>
                </a:cubicBezTo>
                <a:cubicBezTo>
                  <a:pt x="351" y="13"/>
                  <a:pt x="356" y="46"/>
                  <a:pt x="364" y="81"/>
                </a:cubicBezTo>
                <a:cubicBezTo>
                  <a:pt x="367" y="94"/>
                  <a:pt x="376" y="104"/>
                  <a:pt x="380" y="117"/>
                </a:cubicBezTo>
                <a:cubicBezTo>
                  <a:pt x="375" y="133"/>
                  <a:pt x="368" y="136"/>
                  <a:pt x="352" y="141"/>
                </a:cubicBezTo>
                <a:cubicBezTo>
                  <a:pt x="323" y="131"/>
                  <a:pt x="333" y="140"/>
                  <a:pt x="320" y="121"/>
                </a:cubicBezTo>
                <a:cubicBezTo>
                  <a:pt x="296" y="124"/>
                  <a:pt x="276" y="128"/>
                  <a:pt x="256" y="141"/>
                </a:cubicBezTo>
                <a:cubicBezTo>
                  <a:pt x="251" y="190"/>
                  <a:pt x="248" y="249"/>
                  <a:pt x="212" y="285"/>
                </a:cubicBezTo>
                <a:cubicBezTo>
                  <a:pt x="214" y="310"/>
                  <a:pt x="218" y="336"/>
                  <a:pt x="220" y="361"/>
                </a:cubicBezTo>
                <a:cubicBezTo>
                  <a:pt x="225" y="426"/>
                  <a:pt x="204" y="437"/>
                  <a:pt x="252" y="449"/>
                </a:cubicBezTo>
                <a:cubicBezTo>
                  <a:pt x="255" y="457"/>
                  <a:pt x="257" y="465"/>
                  <a:pt x="260" y="473"/>
                </a:cubicBezTo>
                <a:cubicBezTo>
                  <a:pt x="261" y="477"/>
                  <a:pt x="264" y="485"/>
                  <a:pt x="264" y="485"/>
                </a:cubicBezTo>
                <a:cubicBezTo>
                  <a:pt x="253" y="502"/>
                  <a:pt x="242" y="515"/>
                  <a:pt x="236" y="533"/>
                </a:cubicBezTo>
                <a:cubicBezTo>
                  <a:pt x="237" y="537"/>
                  <a:pt x="236" y="544"/>
                  <a:pt x="240" y="545"/>
                </a:cubicBezTo>
                <a:cubicBezTo>
                  <a:pt x="252" y="547"/>
                  <a:pt x="264" y="540"/>
                  <a:pt x="276" y="541"/>
                </a:cubicBezTo>
                <a:cubicBezTo>
                  <a:pt x="281" y="541"/>
                  <a:pt x="283" y="547"/>
                  <a:pt x="288" y="549"/>
                </a:cubicBezTo>
                <a:cubicBezTo>
                  <a:pt x="300" y="553"/>
                  <a:pt x="312" y="553"/>
                  <a:pt x="324" y="557"/>
                </a:cubicBezTo>
                <a:cubicBezTo>
                  <a:pt x="336" y="549"/>
                  <a:pt x="348" y="541"/>
                  <a:pt x="360" y="533"/>
                </a:cubicBezTo>
                <a:cubicBezTo>
                  <a:pt x="367" y="528"/>
                  <a:pt x="384" y="525"/>
                  <a:pt x="384" y="525"/>
                </a:cubicBezTo>
                <a:cubicBezTo>
                  <a:pt x="405" y="532"/>
                  <a:pt x="399" y="555"/>
                  <a:pt x="380" y="561"/>
                </a:cubicBezTo>
                <a:cubicBezTo>
                  <a:pt x="372" y="564"/>
                  <a:pt x="364" y="564"/>
                  <a:pt x="356" y="565"/>
                </a:cubicBezTo>
                <a:cubicBezTo>
                  <a:pt x="348" y="573"/>
                  <a:pt x="336" y="578"/>
                  <a:pt x="332" y="589"/>
                </a:cubicBezTo>
                <a:cubicBezTo>
                  <a:pt x="331" y="593"/>
                  <a:pt x="330" y="597"/>
                  <a:pt x="328" y="601"/>
                </a:cubicBezTo>
                <a:cubicBezTo>
                  <a:pt x="323" y="609"/>
                  <a:pt x="317" y="617"/>
                  <a:pt x="312" y="625"/>
                </a:cubicBezTo>
                <a:cubicBezTo>
                  <a:pt x="309" y="629"/>
                  <a:pt x="304" y="637"/>
                  <a:pt x="304" y="637"/>
                </a:cubicBezTo>
                <a:cubicBezTo>
                  <a:pt x="315" y="644"/>
                  <a:pt x="340" y="653"/>
                  <a:pt x="340" y="653"/>
                </a:cubicBezTo>
                <a:cubicBezTo>
                  <a:pt x="370" y="650"/>
                  <a:pt x="395" y="643"/>
                  <a:pt x="424" y="637"/>
                </a:cubicBezTo>
                <a:cubicBezTo>
                  <a:pt x="456" y="648"/>
                  <a:pt x="501" y="618"/>
                  <a:pt x="536" y="613"/>
                </a:cubicBezTo>
                <a:cubicBezTo>
                  <a:pt x="557" y="599"/>
                  <a:pt x="561" y="601"/>
                  <a:pt x="588" y="605"/>
                </a:cubicBezTo>
                <a:cubicBezTo>
                  <a:pt x="605" y="616"/>
                  <a:pt x="610" y="611"/>
                  <a:pt x="616" y="593"/>
                </a:cubicBezTo>
                <a:cubicBezTo>
                  <a:pt x="655" y="597"/>
                  <a:pt x="667" y="592"/>
                  <a:pt x="700" y="581"/>
                </a:cubicBezTo>
                <a:cubicBezTo>
                  <a:pt x="730" y="586"/>
                  <a:pt x="726" y="577"/>
                  <a:pt x="720" y="597"/>
                </a:cubicBezTo>
                <a:cubicBezTo>
                  <a:pt x="718" y="602"/>
                  <a:pt x="720" y="609"/>
                  <a:pt x="716" y="613"/>
                </a:cubicBezTo>
                <a:cubicBezTo>
                  <a:pt x="704" y="623"/>
                  <a:pt x="686" y="620"/>
                  <a:pt x="672" y="625"/>
                </a:cubicBezTo>
                <a:cubicBezTo>
                  <a:pt x="664" y="628"/>
                  <a:pt x="648" y="633"/>
                  <a:pt x="648" y="633"/>
                </a:cubicBezTo>
                <a:cubicBezTo>
                  <a:pt x="616" y="665"/>
                  <a:pt x="557" y="663"/>
                  <a:pt x="516" y="665"/>
                </a:cubicBezTo>
                <a:cubicBezTo>
                  <a:pt x="452" y="686"/>
                  <a:pt x="429" y="693"/>
                  <a:pt x="356" y="697"/>
                </a:cubicBezTo>
                <a:cubicBezTo>
                  <a:pt x="348" y="700"/>
                  <a:pt x="340" y="702"/>
                  <a:pt x="332" y="705"/>
                </a:cubicBezTo>
                <a:cubicBezTo>
                  <a:pt x="328" y="706"/>
                  <a:pt x="320" y="709"/>
                  <a:pt x="320" y="709"/>
                </a:cubicBezTo>
                <a:cubicBezTo>
                  <a:pt x="319" y="705"/>
                  <a:pt x="316" y="701"/>
                  <a:pt x="316" y="697"/>
                </a:cubicBezTo>
                <a:cubicBezTo>
                  <a:pt x="317" y="689"/>
                  <a:pt x="324" y="673"/>
                  <a:pt x="324" y="673"/>
                </a:cubicBezTo>
                <a:cubicBezTo>
                  <a:pt x="321" y="665"/>
                  <a:pt x="320" y="651"/>
                  <a:pt x="304" y="657"/>
                </a:cubicBezTo>
                <a:cubicBezTo>
                  <a:pt x="298" y="659"/>
                  <a:pt x="294" y="689"/>
                  <a:pt x="288" y="693"/>
                </a:cubicBezTo>
                <a:cubicBezTo>
                  <a:pt x="281" y="698"/>
                  <a:pt x="271" y="696"/>
                  <a:pt x="264" y="701"/>
                </a:cubicBezTo>
                <a:cubicBezTo>
                  <a:pt x="250" y="711"/>
                  <a:pt x="233" y="719"/>
                  <a:pt x="216" y="725"/>
                </a:cubicBezTo>
                <a:cubicBezTo>
                  <a:pt x="198" y="719"/>
                  <a:pt x="182" y="713"/>
                  <a:pt x="164" y="709"/>
                </a:cubicBezTo>
                <a:cubicBezTo>
                  <a:pt x="163" y="705"/>
                  <a:pt x="163" y="700"/>
                  <a:pt x="160" y="697"/>
                </a:cubicBezTo>
                <a:cubicBezTo>
                  <a:pt x="157" y="694"/>
                  <a:pt x="150" y="697"/>
                  <a:pt x="148" y="693"/>
                </a:cubicBezTo>
                <a:cubicBezTo>
                  <a:pt x="142" y="679"/>
                  <a:pt x="168" y="653"/>
                  <a:pt x="168" y="653"/>
                </a:cubicBezTo>
                <a:cubicBezTo>
                  <a:pt x="169" y="646"/>
                  <a:pt x="173" y="640"/>
                  <a:pt x="172" y="633"/>
                </a:cubicBezTo>
                <a:cubicBezTo>
                  <a:pt x="171" y="625"/>
                  <a:pt x="164" y="609"/>
                  <a:pt x="164" y="609"/>
                </a:cubicBezTo>
                <a:cubicBezTo>
                  <a:pt x="180" y="586"/>
                  <a:pt x="194" y="581"/>
                  <a:pt x="220" y="577"/>
                </a:cubicBezTo>
                <a:cubicBezTo>
                  <a:pt x="237" y="560"/>
                  <a:pt x="230" y="557"/>
                  <a:pt x="212" y="545"/>
                </a:cubicBezTo>
                <a:cubicBezTo>
                  <a:pt x="197" y="550"/>
                  <a:pt x="195" y="560"/>
                  <a:pt x="180" y="565"/>
                </a:cubicBezTo>
                <a:cubicBezTo>
                  <a:pt x="134" y="556"/>
                  <a:pt x="182" y="542"/>
                  <a:pt x="136" y="533"/>
                </a:cubicBezTo>
                <a:cubicBezTo>
                  <a:pt x="137" y="529"/>
                  <a:pt x="140" y="525"/>
                  <a:pt x="140" y="521"/>
                </a:cubicBezTo>
                <a:cubicBezTo>
                  <a:pt x="140" y="514"/>
                  <a:pt x="134" y="508"/>
                  <a:pt x="136" y="501"/>
                </a:cubicBezTo>
                <a:cubicBezTo>
                  <a:pt x="139" y="492"/>
                  <a:pt x="152" y="477"/>
                  <a:pt x="152" y="477"/>
                </a:cubicBezTo>
                <a:cubicBezTo>
                  <a:pt x="159" y="431"/>
                  <a:pt x="161" y="442"/>
                  <a:pt x="200" y="429"/>
                </a:cubicBezTo>
                <a:cubicBezTo>
                  <a:pt x="210" y="398"/>
                  <a:pt x="211" y="374"/>
                  <a:pt x="200" y="341"/>
                </a:cubicBezTo>
                <a:cubicBezTo>
                  <a:pt x="199" y="328"/>
                  <a:pt x="200" y="314"/>
                  <a:pt x="196" y="301"/>
                </a:cubicBezTo>
                <a:cubicBezTo>
                  <a:pt x="194" y="296"/>
                  <a:pt x="187" y="297"/>
                  <a:pt x="184" y="293"/>
                </a:cubicBezTo>
                <a:cubicBezTo>
                  <a:pt x="180" y="286"/>
                  <a:pt x="176" y="269"/>
                  <a:pt x="176" y="269"/>
                </a:cubicBezTo>
                <a:cubicBezTo>
                  <a:pt x="183" y="249"/>
                  <a:pt x="173" y="229"/>
                  <a:pt x="196" y="221"/>
                </a:cubicBezTo>
                <a:cubicBezTo>
                  <a:pt x="193" y="213"/>
                  <a:pt x="182" y="209"/>
                  <a:pt x="180" y="201"/>
                </a:cubicBezTo>
                <a:cubicBezTo>
                  <a:pt x="174" y="179"/>
                  <a:pt x="188" y="134"/>
                  <a:pt x="160" y="125"/>
                </a:cubicBezTo>
                <a:cubicBezTo>
                  <a:pt x="153" y="147"/>
                  <a:pt x="151" y="156"/>
                  <a:pt x="132" y="169"/>
                </a:cubicBezTo>
                <a:cubicBezTo>
                  <a:pt x="121" y="202"/>
                  <a:pt x="132" y="159"/>
                  <a:pt x="136" y="193"/>
                </a:cubicBezTo>
                <a:cubicBezTo>
                  <a:pt x="137" y="200"/>
                  <a:pt x="131" y="217"/>
                  <a:pt x="128" y="225"/>
                </a:cubicBezTo>
                <a:cubicBezTo>
                  <a:pt x="132" y="248"/>
                  <a:pt x="137" y="263"/>
                  <a:pt x="116" y="277"/>
                </a:cubicBezTo>
                <a:cubicBezTo>
                  <a:pt x="112" y="308"/>
                  <a:pt x="113" y="312"/>
                  <a:pt x="84" y="305"/>
                </a:cubicBezTo>
                <a:cubicBezTo>
                  <a:pt x="81" y="297"/>
                  <a:pt x="79" y="289"/>
                  <a:pt x="76" y="281"/>
                </a:cubicBezTo>
                <a:cubicBezTo>
                  <a:pt x="75" y="277"/>
                  <a:pt x="76" y="271"/>
                  <a:pt x="72" y="269"/>
                </a:cubicBezTo>
                <a:cubicBezTo>
                  <a:pt x="61" y="262"/>
                  <a:pt x="36" y="253"/>
                  <a:pt x="36" y="253"/>
                </a:cubicBezTo>
                <a:cubicBezTo>
                  <a:pt x="24" y="216"/>
                  <a:pt x="27" y="237"/>
                  <a:pt x="32" y="189"/>
                </a:cubicBezTo>
                <a:cubicBezTo>
                  <a:pt x="28" y="167"/>
                  <a:pt x="29" y="144"/>
                  <a:pt x="16" y="125"/>
                </a:cubicBezTo>
                <a:cubicBezTo>
                  <a:pt x="21" y="105"/>
                  <a:pt x="24" y="94"/>
                  <a:pt x="24" y="73"/>
                </a:cubicBezTo>
              </a:path>
            </a:pathLst>
          </a:custGeom>
          <a:solidFill>
            <a:srgbClr val="FF0000"/>
          </a:solidFill>
          <a:ln w="9525">
            <a:solidFill>
              <a:srgbClr val="008080"/>
            </a:solidFill>
            <a:round/>
            <a:headEnd/>
            <a:tailEnd/>
          </a:ln>
          <a:effectLst>
            <a:outerShdw dist="40161" dir="6506097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990850" y="2463800"/>
            <a:ext cx="749300" cy="2101850"/>
          </a:xfrm>
          <a:custGeom>
            <a:avLst/>
            <a:gdLst>
              <a:gd name="T0" fmla="*/ 2147483647 w 472"/>
              <a:gd name="T1" fmla="*/ 2147483647 h 1324"/>
              <a:gd name="T2" fmla="*/ 2147483647 w 472"/>
              <a:gd name="T3" fmla="*/ 2147483647 h 1324"/>
              <a:gd name="T4" fmla="*/ 2147483647 w 472"/>
              <a:gd name="T5" fmla="*/ 2147483647 h 1324"/>
              <a:gd name="T6" fmla="*/ 2147483647 w 472"/>
              <a:gd name="T7" fmla="*/ 2147483647 h 1324"/>
              <a:gd name="T8" fmla="*/ 2147483647 w 472"/>
              <a:gd name="T9" fmla="*/ 2147483647 h 1324"/>
              <a:gd name="T10" fmla="*/ 2147483647 w 472"/>
              <a:gd name="T11" fmla="*/ 2147483647 h 1324"/>
              <a:gd name="T12" fmla="*/ 2147483647 w 472"/>
              <a:gd name="T13" fmla="*/ 2147483647 h 1324"/>
              <a:gd name="T14" fmla="*/ 2147483647 w 472"/>
              <a:gd name="T15" fmla="*/ 2147483647 h 1324"/>
              <a:gd name="T16" fmla="*/ 2147483647 w 472"/>
              <a:gd name="T17" fmla="*/ 2147483647 h 1324"/>
              <a:gd name="T18" fmla="*/ 2147483647 w 472"/>
              <a:gd name="T19" fmla="*/ 2147483647 h 1324"/>
              <a:gd name="T20" fmla="*/ 2147483647 w 472"/>
              <a:gd name="T21" fmla="*/ 2147483647 h 1324"/>
              <a:gd name="T22" fmla="*/ 2147483647 w 472"/>
              <a:gd name="T23" fmla="*/ 2147483647 h 1324"/>
              <a:gd name="T24" fmla="*/ 2147483647 w 472"/>
              <a:gd name="T25" fmla="*/ 2147483647 h 1324"/>
              <a:gd name="T26" fmla="*/ 2147483647 w 472"/>
              <a:gd name="T27" fmla="*/ 2147483647 h 1324"/>
              <a:gd name="T28" fmla="*/ 2147483647 w 472"/>
              <a:gd name="T29" fmla="*/ 2147483647 h 1324"/>
              <a:gd name="T30" fmla="*/ 2147483647 w 472"/>
              <a:gd name="T31" fmla="*/ 2147483647 h 1324"/>
              <a:gd name="T32" fmla="*/ 2147483647 w 472"/>
              <a:gd name="T33" fmla="*/ 2147483647 h 1324"/>
              <a:gd name="T34" fmla="*/ 2147483647 w 472"/>
              <a:gd name="T35" fmla="*/ 2147483647 h 1324"/>
              <a:gd name="T36" fmla="*/ 2147483647 w 472"/>
              <a:gd name="T37" fmla="*/ 2147483647 h 1324"/>
              <a:gd name="T38" fmla="*/ 2147483647 w 472"/>
              <a:gd name="T39" fmla="*/ 2147483647 h 1324"/>
              <a:gd name="T40" fmla="*/ 2147483647 w 472"/>
              <a:gd name="T41" fmla="*/ 2147483647 h 1324"/>
              <a:gd name="T42" fmla="*/ 2147483647 w 472"/>
              <a:gd name="T43" fmla="*/ 2147483647 h 1324"/>
              <a:gd name="T44" fmla="*/ 2147483647 w 472"/>
              <a:gd name="T45" fmla="*/ 2147483647 h 1324"/>
              <a:gd name="T46" fmla="*/ 2147483647 w 472"/>
              <a:gd name="T47" fmla="*/ 2147483647 h 1324"/>
              <a:gd name="T48" fmla="*/ 2147483647 w 472"/>
              <a:gd name="T49" fmla="*/ 2147483647 h 1324"/>
              <a:gd name="T50" fmla="*/ 2147483647 w 472"/>
              <a:gd name="T51" fmla="*/ 2147483647 h 1324"/>
              <a:gd name="T52" fmla="*/ 2147483647 w 472"/>
              <a:gd name="T53" fmla="*/ 2147483647 h 1324"/>
              <a:gd name="T54" fmla="*/ 2147483647 w 472"/>
              <a:gd name="T55" fmla="*/ 2147483647 h 1324"/>
              <a:gd name="T56" fmla="*/ 2147483647 w 472"/>
              <a:gd name="T57" fmla="*/ 2147483647 h 1324"/>
              <a:gd name="T58" fmla="*/ 2147483647 w 472"/>
              <a:gd name="T59" fmla="*/ 2147483647 h 1324"/>
              <a:gd name="T60" fmla="*/ 2147483647 w 472"/>
              <a:gd name="T61" fmla="*/ 2147483647 h 1324"/>
              <a:gd name="T62" fmla="*/ 2147483647 w 472"/>
              <a:gd name="T63" fmla="*/ 2147483647 h 13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72" h="1324">
                <a:moveTo>
                  <a:pt x="24" y="400"/>
                </a:moveTo>
                <a:cubicBezTo>
                  <a:pt x="77" y="392"/>
                  <a:pt x="73" y="374"/>
                  <a:pt x="88" y="328"/>
                </a:cubicBezTo>
                <a:cubicBezTo>
                  <a:pt x="91" y="319"/>
                  <a:pt x="99" y="312"/>
                  <a:pt x="104" y="304"/>
                </a:cubicBezTo>
                <a:cubicBezTo>
                  <a:pt x="109" y="296"/>
                  <a:pt x="128" y="288"/>
                  <a:pt x="128" y="288"/>
                </a:cubicBezTo>
                <a:cubicBezTo>
                  <a:pt x="137" y="262"/>
                  <a:pt x="137" y="233"/>
                  <a:pt x="148" y="208"/>
                </a:cubicBezTo>
                <a:cubicBezTo>
                  <a:pt x="161" y="178"/>
                  <a:pt x="178" y="152"/>
                  <a:pt x="196" y="124"/>
                </a:cubicBezTo>
                <a:cubicBezTo>
                  <a:pt x="198" y="122"/>
                  <a:pt x="258" y="105"/>
                  <a:pt x="264" y="104"/>
                </a:cubicBezTo>
                <a:cubicBezTo>
                  <a:pt x="292" y="98"/>
                  <a:pt x="276" y="104"/>
                  <a:pt x="296" y="84"/>
                </a:cubicBezTo>
                <a:cubicBezTo>
                  <a:pt x="304" y="60"/>
                  <a:pt x="315" y="27"/>
                  <a:pt x="340" y="16"/>
                </a:cubicBezTo>
                <a:cubicBezTo>
                  <a:pt x="352" y="11"/>
                  <a:pt x="364" y="8"/>
                  <a:pt x="376" y="4"/>
                </a:cubicBezTo>
                <a:cubicBezTo>
                  <a:pt x="380" y="3"/>
                  <a:pt x="388" y="0"/>
                  <a:pt x="388" y="0"/>
                </a:cubicBezTo>
                <a:cubicBezTo>
                  <a:pt x="409" y="14"/>
                  <a:pt x="435" y="14"/>
                  <a:pt x="456" y="28"/>
                </a:cubicBezTo>
                <a:cubicBezTo>
                  <a:pt x="460" y="44"/>
                  <a:pt x="463" y="54"/>
                  <a:pt x="472" y="68"/>
                </a:cubicBezTo>
                <a:cubicBezTo>
                  <a:pt x="467" y="97"/>
                  <a:pt x="453" y="122"/>
                  <a:pt x="448" y="152"/>
                </a:cubicBezTo>
                <a:cubicBezTo>
                  <a:pt x="446" y="187"/>
                  <a:pt x="455" y="210"/>
                  <a:pt x="428" y="228"/>
                </a:cubicBezTo>
                <a:cubicBezTo>
                  <a:pt x="416" y="246"/>
                  <a:pt x="415" y="257"/>
                  <a:pt x="412" y="280"/>
                </a:cubicBezTo>
                <a:cubicBezTo>
                  <a:pt x="414" y="303"/>
                  <a:pt x="409" y="328"/>
                  <a:pt x="420" y="348"/>
                </a:cubicBezTo>
                <a:cubicBezTo>
                  <a:pt x="425" y="356"/>
                  <a:pt x="436" y="372"/>
                  <a:pt x="436" y="372"/>
                </a:cubicBezTo>
                <a:cubicBezTo>
                  <a:pt x="440" y="389"/>
                  <a:pt x="446" y="400"/>
                  <a:pt x="452" y="416"/>
                </a:cubicBezTo>
                <a:cubicBezTo>
                  <a:pt x="455" y="424"/>
                  <a:pt x="457" y="432"/>
                  <a:pt x="460" y="440"/>
                </a:cubicBezTo>
                <a:cubicBezTo>
                  <a:pt x="461" y="444"/>
                  <a:pt x="448" y="488"/>
                  <a:pt x="448" y="488"/>
                </a:cubicBezTo>
                <a:cubicBezTo>
                  <a:pt x="445" y="533"/>
                  <a:pt x="451" y="533"/>
                  <a:pt x="440" y="576"/>
                </a:cubicBezTo>
                <a:cubicBezTo>
                  <a:pt x="449" y="612"/>
                  <a:pt x="445" y="591"/>
                  <a:pt x="440" y="656"/>
                </a:cubicBezTo>
                <a:cubicBezTo>
                  <a:pt x="436" y="701"/>
                  <a:pt x="404" y="739"/>
                  <a:pt x="396" y="784"/>
                </a:cubicBezTo>
                <a:cubicBezTo>
                  <a:pt x="394" y="797"/>
                  <a:pt x="395" y="810"/>
                  <a:pt x="384" y="820"/>
                </a:cubicBezTo>
                <a:cubicBezTo>
                  <a:pt x="362" y="839"/>
                  <a:pt x="345" y="847"/>
                  <a:pt x="324" y="868"/>
                </a:cubicBezTo>
                <a:cubicBezTo>
                  <a:pt x="316" y="876"/>
                  <a:pt x="300" y="892"/>
                  <a:pt x="300" y="892"/>
                </a:cubicBezTo>
                <a:cubicBezTo>
                  <a:pt x="293" y="902"/>
                  <a:pt x="281" y="898"/>
                  <a:pt x="276" y="908"/>
                </a:cubicBezTo>
                <a:cubicBezTo>
                  <a:pt x="271" y="918"/>
                  <a:pt x="273" y="941"/>
                  <a:pt x="268" y="952"/>
                </a:cubicBezTo>
                <a:cubicBezTo>
                  <a:pt x="260" y="960"/>
                  <a:pt x="244" y="976"/>
                  <a:pt x="244" y="976"/>
                </a:cubicBezTo>
                <a:cubicBezTo>
                  <a:pt x="235" y="1003"/>
                  <a:pt x="244" y="1023"/>
                  <a:pt x="234" y="1050"/>
                </a:cubicBezTo>
                <a:cubicBezTo>
                  <a:pt x="232" y="1063"/>
                  <a:pt x="236" y="1055"/>
                  <a:pt x="236" y="1058"/>
                </a:cubicBezTo>
                <a:cubicBezTo>
                  <a:pt x="236" y="1061"/>
                  <a:pt x="232" y="1066"/>
                  <a:pt x="232" y="1070"/>
                </a:cubicBezTo>
                <a:cubicBezTo>
                  <a:pt x="230" y="1074"/>
                  <a:pt x="235" y="1078"/>
                  <a:pt x="234" y="1082"/>
                </a:cubicBezTo>
                <a:cubicBezTo>
                  <a:pt x="233" y="1093"/>
                  <a:pt x="227" y="1091"/>
                  <a:pt x="228" y="1102"/>
                </a:cubicBezTo>
                <a:cubicBezTo>
                  <a:pt x="229" y="1110"/>
                  <a:pt x="217" y="1132"/>
                  <a:pt x="220" y="1140"/>
                </a:cubicBezTo>
                <a:cubicBezTo>
                  <a:pt x="221" y="1144"/>
                  <a:pt x="224" y="1152"/>
                  <a:pt x="224" y="1152"/>
                </a:cubicBezTo>
                <a:cubicBezTo>
                  <a:pt x="224" y="1154"/>
                  <a:pt x="224" y="1238"/>
                  <a:pt x="212" y="1248"/>
                </a:cubicBezTo>
                <a:cubicBezTo>
                  <a:pt x="207" y="1252"/>
                  <a:pt x="199" y="1251"/>
                  <a:pt x="192" y="1252"/>
                </a:cubicBezTo>
                <a:cubicBezTo>
                  <a:pt x="189" y="1256"/>
                  <a:pt x="188" y="1261"/>
                  <a:pt x="184" y="1264"/>
                </a:cubicBezTo>
                <a:cubicBezTo>
                  <a:pt x="181" y="1267"/>
                  <a:pt x="174" y="1265"/>
                  <a:pt x="172" y="1268"/>
                </a:cubicBezTo>
                <a:cubicBezTo>
                  <a:pt x="165" y="1278"/>
                  <a:pt x="164" y="1292"/>
                  <a:pt x="160" y="1304"/>
                </a:cubicBezTo>
                <a:cubicBezTo>
                  <a:pt x="159" y="1308"/>
                  <a:pt x="160" y="1315"/>
                  <a:pt x="156" y="1316"/>
                </a:cubicBezTo>
                <a:cubicBezTo>
                  <a:pt x="148" y="1319"/>
                  <a:pt x="132" y="1324"/>
                  <a:pt x="132" y="1324"/>
                </a:cubicBezTo>
                <a:cubicBezTo>
                  <a:pt x="112" y="1317"/>
                  <a:pt x="117" y="1299"/>
                  <a:pt x="96" y="1292"/>
                </a:cubicBezTo>
                <a:cubicBezTo>
                  <a:pt x="90" y="1274"/>
                  <a:pt x="83" y="1272"/>
                  <a:pt x="68" y="1264"/>
                </a:cubicBezTo>
                <a:cubicBezTo>
                  <a:pt x="60" y="1259"/>
                  <a:pt x="44" y="1248"/>
                  <a:pt x="44" y="1248"/>
                </a:cubicBezTo>
                <a:cubicBezTo>
                  <a:pt x="32" y="1230"/>
                  <a:pt x="31" y="1219"/>
                  <a:pt x="28" y="1196"/>
                </a:cubicBezTo>
                <a:cubicBezTo>
                  <a:pt x="33" y="1120"/>
                  <a:pt x="35" y="1131"/>
                  <a:pt x="28" y="1040"/>
                </a:cubicBezTo>
                <a:cubicBezTo>
                  <a:pt x="27" y="1023"/>
                  <a:pt x="13" y="1004"/>
                  <a:pt x="8" y="988"/>
                </a:cubicBezTo>
                <a:cubicBezTo>
                  <a:pt x="5" y="980"/>
                  <a:pt x="0" y="964"/>
                  <a:pt x="0" y="964"/>
                </a:cubicBezTo>
                <a:lnTo>
                  <a:pt x="32" y="872"/>
                </a:lnTo>
                <a:cubicBezTo>
                  <a:pt x="32" y="872"/>
                  <a:pt x="44" y="836"/>
                  <a:pt x="44" y="836"/>
                </a:cubicBezTo>
                <a:cubicBezTo>
                  <a:pt x="45" y="832"/>
                  <a:pt x="48" y="824"/>
                  <a:pt x="48" y="824"/>
                </a:cubicBezTo>
                <a:cubicBezTo>
                  <a:pt x="45" y="796"/>
                  <a:pt x="40" y="775"/>
                  <a:pt x="36" y="748"/>
                </a:cubicBezTo>
                <a:cubicBezTo>
                  <a:pt x="42" y="706"/>
                  <a:pt x="49" y="723"/>
                  <a:pt x="76" y="696"/>
                </a:cubicBezTo>
                <a:cubicBezTo>
                  <a:pt x="82" y="679"/>
                  <a:pt x="84" y="632"/>
                  <a:pt x="68" y="616"/>
                </a:cubicBezTo>
                <a:cubicBezTo>
                  <a:pt x="62" y="610"/>
                  <a:pt x="51" y="609"/>
                  <a:pt x="44" y="604"/>
                </a:cubicBezTo>
                <a:cubicBezTo>
                  <a:pt x="38" y="587"/>
                  <a:pt x="30" y="574"/>
                  <a:pt x="24" y="556"/>
                </a:cubicBezTo>
                <a:cubicBezTo>
                  <a:pt x="23" y="552"/>
                  <a:pt x="20" y="544"/>
                  <a:pt x="20" y="544"/>
                </a:cubicBezTo>
                <a:cubicBezTo>
                  <a:pt x="23" y="507"/>
                  <a:pt x="24" y="475"/>
                  <a:pt x="36" y="440"/>
                </a:cubicBezTo>
                <a:cubicBezTo>
                  <a:pt x="35" y="432"/>
                  <a:pt x="34" y="424"/>
                  <a:pt x="32" y="416"/>
                </a:cubicBezTo>
                <a:cubicBezTo>
                  <a:pt x="31" y="412"/>
                  <a:pt x="25" y="407"/>
                  <a:pt x="28" y="404"/>
                </a:cubicBezTo>
                <a:cubicBezTo>
                  <a:pt x="32" y="400"/>
                  <a:pt x="60" y="392"/>
                  <a:pt x="72" y="380"/>
                </a:cubicBezTo>
              </a:path>
            </a:pathLst>
          </a:custGeom>
          <a:solidFill>
            <a:srgbClr val="FF0000"/>
          </a:solidFill>
          <a:ln w="9525">
            <a:solidFill>
              <a:srgbClr val="008080"/>
            </a:solidFill>
            <a:round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9464" name="Freeform 8"/>
          <p:cNvSpPr>
            <a:spLocks/>
          </p:cNvSpPr>
          <p:nvPr/>
        </p:nvSpPr>
        <p:spPr bwMode="auto">
          <a:xfrm>
            <a:off x="1760538" y="1295400"/>
            <a:ext cx="1393825" cy="1173163"/>
          </a:xfrm>
          <a:custGeom>
            <a:avLst/>
            <a:gdLst>
              <a:gd name="T0" fmla="*/ 2147483647 w 878"/>
              <a:gd name="T1" fmla="*/ 2147483647 h 739"/>
              <a:gd name="T2" fmla="*/ 2147483647 w 878"/>
              <a:gd name="T3" fmla="*/ 2147483647 h 739"/>
              <a:gd name="T4" fmla="*/ 2147483647 w 878"/>
              <a:gd name="T5" fmla="*/ 2147483647 h 739"/>
              <a:gd name="T6" fmla="*/ 2147483647 w 878"/>
              <a:gd name="T7" fmla="*/ 2147483647 h 739"/>
              <a:gd name="T8" fmla="*/ 2147483647 w 878"/>
              <a:gd name="T9" fmla="*/ 2147483647 h 739"/>
              <a:gd name="T10" fmla="*/ 2147483647 w 878"/>
              <a:gd name="T11" fmla="*/ 2147483647 h 739"/>
              <a:gd name="T12" fmla="*/ 2147483647 w 878"/>
              <a:gd name="T13" fmla="*/ 2147483647 h 739"/>
              <a:gd name="T14" fmla="*/ 2147483647 w 878"/>
              <a:gd name="T15" fmla="*/ 2147483647 h 739"/>
              <a:gd name="T16" fmla="*/ 2147483647 w 878"/>
              <a:gd name="T17" fmla="*/ 2147483647 h 739"/>
              <a:gd name="T18" fmla="*/ 2147483647 w 878"/>
              <a:gd name="T19" fmla="*/ 2147483647 h 739"/>
              <a:gd name="T20" fmla="*/ 2147483647 w 878"/>
              <a:gd name="T21" fmla="*/ 2147483647 h 739"/>
              <a:gd name="T22" fmla="*/ 2147483647 w 878"/>
              <a:gd name="T23" fmla="*/ 2147483647 h 739"/>
              <a:gd name="T24" fmla="*/ 2147483647 w 878"/>
              <a:gd name="T25" fmla="*/ 2147483647 h 739"/>
              <a:gd name="T26" fmla="*/ 2147483647 w 878"/>
              <a:gd name="T27" fmla="*/ 2147483647 h 739"/>
              <a:gd name="T28" fmla="*/ 2147483647 w 878"/>
              <a:gd name="T29" fmla="*/ 2147483647 h 739"/>
              <a:gd name="T30" fmla="*/ 2147483647 w 878"/>
              <a:gd name="T31" fmla="*/ 0 h 739"/>
              <a:gd name="T32" fmla="*/ 2147483647 w 878"/>
              <a:gd name="T33" fmla="*/ 2147483647 h 739"/>
              <a:gd name="T34" fmla="*/ 2147483647 w 878"/>
              <a:gd name="T35" fmla="*/ 2147483647 h 739"/>
              <a:gd name="T36" fmla="*/ 2147483647 w 878"/>
              <a:gd name="T37" fmla="*/ 2147483647 h 739"/>
              <a:gd name="T38" fmla="*/ 2147483647 w 878"/>
              <a:gd name="T39" fmla="*/ 2147483647 h 739"/>
              <a:gd name="T40" fmla="*/ 2147483647 w 878"/>
              <a:gd name="T41" fmla="*/ 2147483647 h 739"/>
              <a:gd name="T42" fmla="*/ 2147483647 w 878"/>
              <a:gd name="T43" fmla="*/ 2147483647 h 739"/>
              <a:gd name="T44" fmla="*/ 2147483647 w 878"/>
              <a:gd name="T45" fmla="*/ 2147483647 h 739"/>
              <a:gd name="T46" fmla="*/ 2147483647 w 878"/>
              <a:gd name="T47" fmla="*/ 2147483647 h 739"/>
              <a:gd name="T48" fmla="*/ 2147483647 w 878"/>
              <a:gd name="T49" fmla="*/ 2147483647 h 739"/>
              <a:gd name="T50" fmla="*/ 2147483647 w 878"/>
              <a:gd name="T51" fmla="*/ 2147483647 h 739"/>
              <a:gd name="T52" fmla="*/ 2147483647 w 878"/>
              <a:gd name="T53" fmla="*/ 2147483647 h 739"/>
              <a:gd name="T54" fmla="*/ 2147483647 w 878"/>
              <a:gd name="T55" fmla="*/ 2147483647 h 739"/>
              <a:gd name="T56" fmla="*/ 2147483647 w 878"/>
              <a:gd name="T57" fmla="*/ 2147483647 h 739"/>
              <a:gd name="T58" fmla="*/ 2147483647 w 878"/>
              <a:gd name="T59" fmla="*/ 2147483647 h 739"/>
              <a:gd name="T60" fmla="*/ 2147483647 w 878"/>
              <a:gd name="T61" fmla="*/ 2147483647 h 739"/>
              <a:gd name="T62" fmla="*/ 2147483647 w 878"/>
              <a:gd name="T63" fmla="*/ 2147483647 h 739"/>
              <a:gd name="T64" fmla="*/ 2147483647 w 878"/>
              <a:gd name="T65" fmla="*/ 2147483647 h 739"/>
              <a:gd name="T66" fmla="*/ 2147483647 w 878"/>
              <a:gd name="T67" fmla="*/ 2147483647 h 739"/>
              <a:gd name="T68" fmla="*/ 2147483647 w 878"/>
              <a:gd name="T69" fmla="*/ 2147483647 h 739"/>
              <a:gd name="T70" fmla="*/ 2147483647 w 878"/>
              <a:gd name="T71" fmla="*/ 2147483647 h 739"/>
              <a:gd name="T72" fmla="*/ 2147483647 w 878"/>
              <a:gd name="T73" fmla="*/ 2147483647 h 739"/>
              <a:gd name="T74" fmla="*/ 2147483647 w 878"/>
              <a:gd name="T75" fmla="*/ 2147483647 h 739"/>
              <a:gd name="T76" fmla="*/ 2147483647 w 878"/>
              <a:gd name="T77" fmla="*/ 2147483647 h 739"/>
              <a:gd name="T78" fmla="*/ 2147483647 w 878"/>
              <a:gd name="T79" fmla="*/ 2147483647 h 73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78"/>
              <a:gd name="T121" fmla="*/ 0 h 739"/>
              <a:gd name="T122" fmla="*/ 878 w 878"/>
              <a:gd name="T123" fmla="*/ 739 h 73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78" h="739">
                <a:moveTo>
                  <a:pt x="55" y="724"/>
                </a:moveTo>
                <a:cubicBezTo>
                  <a:pt x="36" y="718"/>
                  <a:pt x="32" y="699"/>
                  <a:pt x="15" y="688"/>
                </a:cubicBezTo>
                <a:cubicBezTo>
                  <a:pt x="12" y="667"/>
                  <a:pt x="6" y="649"/>
                  <a:pt x="3" y="628"/>
                </a:cubicBezTo>
                <a:cubicBezTo>
                  <a:pt x="8" y="578"/>
                  <a:pt x="0" y="599"/>
                  <a:pt x="23" y="564"/>
                </a:cubicBezTo>
                <a:cubicBezTo>
                  <a:pt x="28" y="557"/>
                  <a:pt x="31" y="540"/>
                  <a:pt x="31" y="540"/>
                </a:cubicBezTo>
                <a:cubicBezTo>
                  <a:pt x="16" y="517"/>
                  <a:pt x="28" y="539"/>
                  <a:pt x="19" y="500"/>
                </a:cubicBezTo>
                <a:cubicBezTo>
                  <a:pt x="17" y="492"/>
                  <a:pt x="11" y="476"/>
                  <a:pt x="11" y="476"/>
                </a:cubicBezTo>
                <a:cubicBezTo>
                  <a:pt x="12" y="471"/>
                  <a:pt x="10" y="462"/>
                  <a:pt x="15" y="460"/>
                </a:cubicBezTo>
                <a:cubicBezTo>
                  <a:pt x="27" y="455"/>
                  <a:pt x="58" y="468"/>
                  <a:pt x="71" y="472"/>
                </a:cubicBezTo>
                <a:cubicBezTo>
                  <a:pt x="82" y="504"/>
                  <a:pt x="96" y="518"/>
                  <a:pt x="127" y="528"/>
                </a:cubicBezTo>
                <a:cubicBezTo>
                  <a:pt x="136" y="531"/>
                  <a:pt x="143" y="539"/>
                  <a:pt x="151" y="544"/>
                </a:cubicBezTo>
                <a:cubicBezTo>
                  <a:pt x="155" y="547"/>
                  <a:pt x="163" y="552"/>
                  <a:pt x="163" y="552"/>
                </a:cubicBezTo>
                <a:cubicBezTo>
                  <a:pt x="199" y="540"/>
                  <a:pt x="162" y="556"/>
                  <a:pt x="179" y="480"/>
                </a:cubicBezTo>
                <a:cubicBezTo>
                  <a:pt x="181" y="471"/>
                  <a:pt x="192" y="465"/>
                  <a:pt x="195" y="456"/>
                </a:cubicBezTo>
                <a:cubicBezTo>
                  <a:pt x="198" y="448"/>
                  <a:pt x="203" y="432"/>
                  <a:pt x="203" y="432"/>
                </a:cubicBezTo>
                <a:cubicBezTo>
                  <a:pt x="195" y="408"/>
                  <a:pt x="199" y="384"/>
                  <a:pt x="191" y="360"/>
                </a:cubicBezTo>
                <a:cubicBezTo>
                  <a:pt x="204" y="322"/>
                  <a:pt x="206" y="340"/>
                  <a:pt x="235" y="320"/>
                </a:cubicBezTo>
                <a:cubicBezTo>
                  <a:pt x="245" y="291"/>
                  <a:pt x="240" y="272"/>
                  <a:pt x="231" y="244"/>
                </a:cubicBezTo>
                <a:cubicBezTo>
                  <a:pt x="247" y="239"/>
                  <a:pt x="256" y="243"/>
                  <a:pt x="271" y="248"/>
                </a:cubicBezTo>
                <a:cubicBezTo>
                  <a:pt x="299" y="241"/>
                  <a:pt x="283" y="232"/>
                  <a:pt x="303" y="212"/>
                </a:cubicBezTo>
                <a:cubicBezTo>
                  <a:pt x="313" y="183"/>
                  <a:pt x="298" y="216"/>
                  <a:pt x="323" y="196"/>
                </a:cubicBezTo>
                <a:cubicBezTo>
                  <a:pt x="326" y="193"/>
                  <a:pt x="324" y="186"/>
                  <a:pt x="327" y="184"/>
                </a:cubicBezTo>
                <a:cubicBezTo>
                  <a:pt x="334" y="179"/>
                  <a:pt x="351" y="176"/>
                  <a:pt x="351" y="176"/>
                </a:cubicBezTo>
                <a:cubicBezTo>
                  <a:pt x="370" y="189"/>
                  <a:pt x="392" y="187"/>
                  <a:pt x="411" y="200"/>
                </a:cubicBezTo>
                <a:cubicBezTo>
                  <a:pt x="426" y="195"/>
                  <a:pt x="428" y="185"/>
                  <a:pt x="443" y="180"/>
                </a:cubicBezTo>
                <a:cubicBezTo>
                  <a:pt x="458" y="184"/>
                  <a:pt x="468" y="191"/>
                  <a:pt x="483" y="196"/>
                </a:cubicBezTo>
                <a:cubicBezTo>
                  <a:pt x="492" y="223"/>
                  <a:pt x="522" y="207"/>
                  <a:pt x="543" y="200"/>
                </a:cubicBezTo>
                <a:cubicBezTo>
                  <a:pt x="550" y="180"/>
                  <a:pt x="559" y="168"/>
                  <a:pt x="535" y="160"/>
                </a:cubicBezTo>
                <a:cubicBezTo>
                  <a:pt x="524" y="128"/>
                  <a:pt x="540" y="165"/>
                  <a:pt x="519" y="144"/>
                </a:cubicBezTo>
                <a:cubicBezTo>
                  <a:pt x="513" y="138"/>
                  <a:pt x="512" y="127"/>
                  <a:pt x="507" y="120"/>
                </a:cubicBezTo>
                <a:cubicBezTo>
                  <a:pt x="512" y="104"/>
                  <a:pt x="514" y="88"/>
                  <a:pt x="519" y="72"/>
                </a:cubicBezTo>
                <a:cubicBezTo>
                  <a:pt x="500" y="16"/>
                  <a:pt x="593" y="11"/>
                  <a:pt x="627" y="0"/>
                </a:cubicBezTo>
                <a:cubicBezTo>
                  <a:pt x="656" y="19"/>
                  <a:pt x="644" y="9"/>
                  <a:pt x="663" y="28"/>
                </a:cubicBezTo>
                <a:cubicBezTo>
                  <a:pt x="669" y="58"/>
                  <a:pt x="677" y="71"/>
                  <a:pt x="703" y="88"/>
                </a:cubicBezTo>
                <a:cubicBezTo>
                  <a:pt x="711" y="93"/>
                  <a:pt x="727" y="104"/>
                  <a:pt x="727" y="104"/>
                </a:cubicBezTo>
                <a:lnTo>
                  <a:pt x="755" y="156"/>
                </a:lnTo>
                <a:cubicBezTo>
                  <a:pt x="755" y="156"/>
                  <a:pt x="743" y="192"/>
                  <a:pt x="743" y="192"/>
                </a:cubicBezTo>
                <a:cubicBezTo>
                  <a:pt x="739" y="204"/>
                  <a:pt x="730" y="206"/>
                  <a:pt x="723" y="216"/>
                </a:cubicBezTo>
                <a:cubicBezTo>
                  <a:pt x="717" y="225"/>
                  <a:pt x="714" y="234"/>
                  <a:pt x="711" y="244"/>
                </a:cubicBezTo>
                <a:cubicBezTo>
                  <a:pt x="736" y="260"/>
                  <a:pt x="743" y="232"/>
                  <a:pt x="767" y="224"/>
                </a:cubicBezTo>
                <a:cubicBezTo>
                  <a:pt x="772" y="225"/>
                  <a:pt x="780" y="224"/>
                  <a:pt x="783" y="228"/>
                </a:cubicBezTo>
                <a:cubicBezTo>
                  <a:pt x="786" y="231"/>
                  <a:pt x="779" y="236"/>
                  <a:pt x="779" y="240"/>
                </a:cubicBezTo>
                <a:cubicBezTo>
                  <a:pt x="779" y="282"/>
                  <a:pt x="786" y="310"/>
                  <a:pt x="799" y="348"/>
                </a:cubicBezTo>
                <a:cubicBezTo>
                  <a:pt x="805" y="365"/>
                  <a:pt x="850" y="372"/>
                  <a:pt x="863" y="376"/>
                </a:cubicBezTo>
                <a:cubicBezTo>
                  <a:pt x="873" y="405"/>
                  <a:pt x="878" y="433"/>
                  <a:pt x="855" y="456"/>
                </a:cubicBezTo>
                <a:cubicBezTo>
                  <a:pt x="852" y="464"/>
                  <a:pt x="848" y="472"/>
                  <a:pt x="847" y="480"/>
                </a:cubicBezTo>
                <a:cubicBezTo>
                  <a:pt x="846" y="488"/>
                  <a:pt x="848" y="497"/>
                  <a:pt x="843" y="504"/>
                </a:cubicBezTo>
                <a:cubicBezTo>
                  <a:pt x="837" y="512"/>
                  <a:pt x="819" y="520"/>
                  <a:pt x="819" y="520"/>
                </a:cubicBezTo>
                <a:cubicBezTo>
                  <a:pt x="815" y="538"/>
                  <a:pt x="805" y="543"/>
                  <a:pt x="799" y="560"/>
                </a:cubicBezTo>
                <a:cubicBezTo>
                  <a:pt x="796" y="592"/>
                  <a:pt x="805" y="614"/>
                  <a:pt x="775" y="624"/>
                </a:cubicBezTo>
                <a:cubicBezTo>
                  <a:pt x="751" y="618"/>
                  <a:pt x="764" y="622"/>
                  <a:pt x="735" y="612"/>
                </a:cubicBezTo>
                <a:cubicBezTo>
                  <a:pt x="727" y="609"/>
                  <a:pt x="711" y="604"/>
                  <a:pt x="711" y="604"/>
                </a:cubicBezTo>
                <a:cubicBezTo>
                  <a:pt x="697" y="608"/>
                  <a:pt x="681" y="606"/>
                  <a:pt x="667" y="612"/>
                </a:cubicBezTo>
                <a:cubicBezTo>
                  <a:pt x="660" y="615"/>
                  <a:pt x="650" y="646"/>
                  <a:pt x="635" y="656"/>
                </a:cubicBezTo>
                <a:cubicBezTo>
                  <a:pt x="629" y="673"/>
                  <a:pt x="635" y="687"/>
                  <a:pt x="639" y="704"/>
                </a:cubicBezTo>
                <a:cubicBezTo>
                  <a:pt x="635" y="729"/>
                  <a:pt x="634" y="739"/>
                  <a:pt x="611" y="724"/>
                </a:cubicBezTo>
                <a:cubicBezTo>
                  <a:pt x="598" y="705"/>
                  <a:pt x="605" y="717"/>
                  <a:pt x="595" y="688"/>
                </a:cubicBezTo>
                <a:cubicBezTo>
                  <a:pt x="592" y="680"/>
                  <a:pt x="587" y="664"/>
                  <a:pt x="587" y="664"/>
                </a:cubicBezTo>
                <a:cubicBezTo>
                  <a:pt x="583" y="636"/>
                  <a:pt x="583" y="620"/>
                  <a:pt x="559" y="604"/>
                </a:cubicBezTo>
                <a:cubicBezTo>
                  <a:pt x="553" y="587"/>
                  <a:pt x="562" y="584"/>
                  <a:pt x="567" y="568"/>
                </a:cubicBezTo>
                <a:cubicBezTo>
                  <a:pt x="556" y="551"/>
                  <a:pt x="547" y="552"/>
                  <a:pt x="527" y="548"/>
                </a:cubicBezTo>
                <a:cubicBezTo>
                  <a:pt x="523" y="545"/>
                  <a:pt x="518" y="543"/>
                  <a:pt x="515" y="540"/>
                </a:cubicBezTo>
                <a:cubicBezTo>
                  <a:pt x="512" y="537"/>
                  <a:pt x="511" y="531"/>
                  <a:pt x="507" y="528"/>
                </a:cubicBezTo>
                <a:cubicBezTo>
                  <a:pt x="500" y="522"/>
                  <a:pt x="490" y="521"/>
                  <a:pt x="483" y="516"/>
                </a:cubicBezTo>
                <a:cubicBezTo>
                  <a:pt x="455" y="522"/>
                  <a:pt x="453" y="534"/>
                  <a:pt x="431" y="548"/>
                </a:cubicBezTo>
                <a:cubicBezTo>
                  <a:pt x="408" y="582"/>
                  <a:pt x="425" y="571"/>
                  <a:pt x="379" y="576"/>
                </a:cubicBezTo>
                <a:cubicBezTo>
                  <a:pt x="373" y="594"/>
                  <a:pt x="376" y="598"/>
                  <a:pt x="391" y="608"/>
                </a:cubicBezTo>
                <a:cubicBezTo>
                  <a:pt x="387" y="621"/>
                  <a:pt x="363" y="636"/>
                  <a:pt x="363" y="636"/>
                </a:cubicBezTo>
                <a:cubicBezTo>
                  <a:pt x="358" y="644"/>
                  <a:pt x="352" y="652"/>
                  <a:pt x="347" y="660"/>
                </a:cubicBezTo>
                <a:cubicBezTo>
                  <a:pt x="342" y="667"/>
                  <a:pt x="323" y="668"/>
                  <a:pt x="323" y="668"/>
                </a:cubicBezTo>
                <a:cubicBezTo>
                  <a:pt x="301" y="664"/>
                  <a:pt x="282" y="659"/>
                  <a:pt x="259" y="656"/>
                </a:cubicBezTo>
                <a:cubicBezTo>
                  <a:pt x="256" y="660"/>
                  <a:pt x="253" y="664"/>
                  <a:pt x="251" y="668"/>
                </a:cubicBezTo>
                <a:cubicBezTo>
                  <a:pt x="249" y="672"/>
                  <a:pt x="251" y="678"/>
                  <a:pt x="247" y="680"/>
                </a:cubicBezTo>
                <a:cubicBezTo>
                  <a:pt x="242" y="683"/>
                  <a:pt x="225" y="669"/>
                  <a:pt x="223" y="668"/>
                </a:cubicBezTo>
                <a:cubicBezTo>
                  <a:pt x="215" y="665"/>
                  <a:pt x="199" y="660"/>
                  <a:pt x="199" y="660"/>
                </a:cubicBezTo>
                <a:cubicBezTo>
                  <a:pt x="176" y="663"/>
                  <a:pt x="154" y="667"/>
                  <a:pt x="135" y="680"/>
                </a:cubicBezTo>
                <a:cubicBezTo>
                  <a:pt x="128" y="701"/>
                  <a:pt x="111" y="713"/>
                  <a:pt x="91" y="716"/>
                </a:cubicBezTo>
                <a:cubicBezTo>
                  <a:pt x="62" y="735"/>
                  <a:pt x="68" y="722"/>
                  <a:pt x="43" y="716"/>
                </a:cubicBezTo>
                <a:cubicBezTo>
                  <a:pt x="29" y="706"/>
                  <a:pt x="28" y="698"/>
                  <a:pt x="19" y="684"/>
                </a:cubicBezTo>
                <a:cubicBezTo>
                  <a:pt x="16" y="671"/>
                  <a:pt x="13" y="660"/>
                  <a:pt x="7" y="648"/>
                </a:cubicBezTo>
              </a:path>
            </a:pathLst>
          </a:custGeom>
          <a:solidFill>
            <a:srgbClr val="FF0000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9465" name="Freeform 9"/>
          <p:cNvSpPr>
            <a:spLocks/>
          </p:cNvSpPr>
          <p:nvPr/>
        </p:nvSpPr>
        <p:spPr bwMode="auto">
          <a:xfrm>
            <a:off x="2720975" y="1822450"/>
            <a:ext cx="1036638" cy="1276350"/>
          </a:xfrm>
          <a:custGeom>
            <a:avLst/>
            <a:gdLst>
              <a:gd name="T0" fmla="*/ 2147483647 w 653"/>
              <a:gd name="T1" fmla="*/ 2147483647 h 804"/>
              <a:gd name="T2" fmla="*/ 2147483647 w 653"/>
              <a:gd name="T3" fmla="*/ 2147483647 h 804"/>
              <a:gd name="T4" fmla="*/ 2147483647 w 653"/>
              <a:gd name="T5" fmla="*/ 2147483647 h 804"/>
              <a:gd name="T6" fmla="*/ 2147483647 w 653"/>
              <a:gd name="T7" fmla="*/ 2147483647 h 804"/>
              <a:gd name="T8" fmla="*/ 2147483647 w 653"/>
              <a:gd name="T9" fmla="*/ 2147483647 h 804"/>
              <a:gd name="T10" fmla="*/ 2147483647 w 653"/>
              <a:gd name="T11" fmla="*/ 2147483647 h 804"/>
              <a:gd name="T12" fmla="*/ 2147483647 w 653"/>
              <a:gd name="T13" fmla="*/ 0 h 804"/>
              <a:gd name="T14" fmla="*/ 2147483647 w 653"/>
              <a:gd name="T15" fmla="*/ 2147483647 h 804"/>
              <a:gd name="T16" fmla="*/ 2147483647 w 653"/>
              <a:gd name="T17" fmla="*/ 2147483647 h 804"/>
              <a:gd name="T18" fmla="*/ 2147483647 w 653"/>
              <a:gd name="T19" fmla="*/ 2147483647 h 804"/>
              <a:gd name="T20" fmla="*/ 2147483647 w 653"/>
              <a:gd name="T21" fmla="*/ 2147483647 h 804"/>
              <a:gd name="T22" fmla="*/ 2147483647 w 653"/>
              <a:gd name="T23" fmla="*/ 2147483647 h 804"/>
              <a:gd name="T24" fmla="*/ 2147483647 w 653"/>
              <a:gd name="T25" fmla="*/ 2147483647 h 804"/>
              <a:gd name="T26" fmla="*/ 2147483647 w 653"/>
              <a:gd name="T27" fmla="*/ 2147483647 h 804"/>
              <a:gd name="T28" fmla="*/ 2147483647 w 653"/>
              <a:gd name="T29" fmla="*/ 2147483647 h 804"/>
              <a:gd name="T30" fmla="*/ 2147483647 w 653"/>
              <a:gd name="T31" fmla="*/ 2147483647 h 804"/>
              <a:gd name="T32" fmla="*/ 2147483647 w 653"/>
              <a:gd name="T33" fmla="*/ 2147483647 h 804"/>
              <a:gd name="T34" fmla="*/ 2147483647 w 653"/>
              <a:gd name="T35" fmla="*/ 2147483647 h 804"/>
              <a:gd name="T36" fmla="*/ 2147483647 w 653"/>
              <a:gd name="T37" fmla="*/ 2147483647 h 804"/>
              <a:gd name="T38" fmla="*/ 2147483647 w 653"/>
              <a:gd name="T39" fmla="*/ 2147483647 h 804"/>
              <a:gd name="T40" fmla="*/ 2147483647 w 653"/>
              <a:gd name="T41" fmla="*/ 2147483647 h 804"/>
              <a:gd name="T42" fmla="*/ 2147483647 w 653"/>
              <a:gd name="T43" fmla="*/ 2147483647 h 804"/>
              <a:gd name="T44" fmla="*/ 2147483647 w 653"/>
              <a:gd name="T45" fmla="*/ 2147483647 h 804"/>
              <a:gd name="T46" fmla="*/ 2147483647 w 653"/>
              <a:gd name="T47" fmla="*/ 2147483647 h 804"/>
              <a:gd name="T48" fmla="*/ 2147483647 w 653"/>
              <a:gd name="T49" fmla="*/ 2147483647 h 804"/>
              <a:gd name="T50" fmla="*/ 2147483647 w 653"/>
              <a:gd name="T51" fmla="*/ 2147483647 h 804"/>
              <a:gd name="T52" fmla="*/ 2147483647 w 653"/>
              <a:gd name="T53" fmla="*/ 2147483647 h 804"/>
              <a:gd name="T54" fmla="*/ 2147483647 w 653"/>
              <a:gd name="T55" fmla="*/ 2147483647 h 804"/>
              <a:gd name="T56" fmla="*/ 2147483647 w 653"/>
              <a:gd name="T57" fmla="*/ 2147483647 h 804"/>
              <a:gd name="T58" fmla="*/ 2147483647 w 653"/>
              <a:gd name="T59" fmla="*/ 2147483647 h 804"/>
              <a:gd name="T60" fmla="*/ 2147483647 w 653"/>
              <a:gd name="T61" fmla="*/ 2147483647 h 804"/>
              <a:gd name="T62" fmla="*/ 2147483647 w 653"/>
              <a:gd name="T63" fmla="*/ 2147483647 h 804"/>
              <a:gd name="T64" fmla="*/ 2147483647 w 653"/>
              <a:gd name="T65" fmla="*/ 2147483647 h 80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3"/>
              <a:gd name="T100" fmla="*/ 0 h 804"/>
              <a:gd name="T101" fmla="*/ 653 w 653"/>
              <a:gd name="T102" fmla="*/ 804 h 80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3" h="804">
                <a:moveTo>
                  <a:pt x="6" y="396"/>
                </a:moveTo>
                <a:cubicBezTo>
                  <a:pt x="32" y="405"/>
                  <a:pt x="27" y="376"/>
                  <a:pt x="30" y="356"/>
                </a:cubicBezTo>
                <a:cubicBezTo>
                  <a:pt x="17" y="316"/>
                  <a:pt x="53" y="291"/>
                  <a:pt x="86" y="280"/>
                </a:cubicBezTo>
                <a:cubicBezTo>
                  <a:pt x="99" y="281"/>
                  <a:pt x="113" y="282"/>
                  <a:pt x="126" y="284"/>
                </a:cubicBezTo>
                <a:cubicBezTo>
                  <a:pt x="134" y="286"/>
                  <a:pt x="150" y="292"/>
                  <a:pt x="150" y="292"/>
                </a:cubicBezTo>
                <a:cubicBezTo>
                  <a:pt x="159" y="291"/>
                  <a:pt x="171" y="294"/>
                  <a:pt x="178" y="288"/>
                </a:cubicBezTo>
                <a:cubicBezTo>
                  <a:pt x="189" y="279"/>
                  <a:pt x="190" y="240"/>
                  <a:pt x="194" y="228"/>
                </a:cubicBezTo>
                <a:cubicBezTo>
                  <a:pt x="198" y="215"/>
                  <a:pt x="209" y="201"/>
                  <a:pt x="218" y="192"/>
                </a:cubicBezTo>
                <a:cubicBezTo>
                  <a:pt x="227" y="166"/>
                  <a:pt x="215" y="192"/>
                  <a:pt x="234" y="176"/>
                </a:cubicBezTo>
                <a:cubicBezTo>
                  <a:pt x="243" y="168"/>
                  <a:pt x="247" y="150"/>
                  <a:pt x="254" y="140"/>
                </a:cubicBezTo>
                <a:cubicBezTo>
                  <a:pt x="247" y="120"/>
                  <a:pt x="249" y="136"/>
                  <a:pt x="258" y="116"/>
                </a:cubicBezTo>
                <a:cubicBezTo>
                  <a:pt x="261" y="108"/>
                  <a:pt x="266" y="92"/>
                  <a:pt x="266" y="92"/>
                </a:cubicBezTo>
                <a:cubicBezTo>
                  <a:pt x="263" y="66"/>
                  <a:pt x="252" y="45"/>
                  <a:pt x="278" y="36"/>
                </a:cubicBezTo>
                <a:cubicBezTo>
                  <a:pt x="283" y="18"/>
                  <a:pt x="282" y="11"/>
                  <a:pt x="298" y="0"/>
                </a:cubicBezTo>
                <a:cubicBezTo>
                  <a:pt x="327" y="10"/>
                  <a:pt x="315" y="3"/>
                  <a:pt x="334" y="16"/>
                </a:cubicBezTo>
                <a:cubicBezTo>
                  <a:pt x="347" y="35"/>
                  <a:pt x="340" y="23"/>
                  <a:pt x="350" y="52"/>
                </a:cubicBezTo>
                <a:cubicBezTo>
                  <a:pt x="351" y="56"/>
                  <a:pt x="354" y="64"/>
                  <a:pt x="354" y="64"/>
                </a:cubicBezTo>
                <a:cubicBezTo>
                  <a:pt x="353" y="76"/>
                  <a:pt x="354" y="89"/>
                  <a:pt x="350" y="100"/>
                </a:cubicBezTo>
                <a:cubicBezTo>
                  <a:pt x="348" y="104"/>
                  <a:pt x="342" y="102"/>
                  <a:pt x="338" y="104"/>
                </a:cubicBezTo>
                <a:cubicBezTo>
                  <a:pt x="326" y="110"/>
                  <a:pt x="313" y="116"/>
                  <a:pt x="302" y="124"/>
                </a:cubicBezTo>
                <a:cubicBezTo>
                  <a:pt x="290" y="159"/>
                  <a:pt x="325" y="140"/>
                  <a:pt x="338" y="132"/>
                </a:cubicBezTo>
                <a:cubicBezTo>
                  <a:pt x="347" y="134"/>
                  <a:pt x="360" y="126"/>
                  <a:pt x="366" y="128"/>
                </a:cubicBezTo>
                <a:cubicBezTo>
                  <a:pt x="372" y="130"/>
                  <a:pt x="369" y="140"/>
                  <a:pt x="374" y="144"/>
                </a:cubicBezTo>
                <a:cubicBezTo>
                  <a:pt x="382" y="147"/>
                  <a:pt x="398" y="152"/>
                  <a:pt x="398" y="152"/>
                </a:cubicBezTo>
                <a:cubicBezTo>
                  <a:pt x="397" y="157"/>
                  <a:pt x="398" y="164"/>
                  <a:pt x="394" y="168"/>
                </a:cubicBezTo>
                <a:cubicBezTo>
                  <a:pt x="388" y="175"/>
                  <a:pt x="370" y="184"/>
                  <a:pt x="370" y="184"/>
                </a:cubicBezTo>
                <a:cubicBezTo>
                  <a:pt x="363" y="195"/>
                  <a:pt x="354" y="220"/>
                  <a:pt x="354" y="220"/>
                </a:cubicBezTo>
                <a:cubicBezTo>
                  <a:pt x="354" y="220"/>
                  <a:pt x="370" y="243"/>
                  <a:pt x="374" y="248"/>
                </a:cubicBezTo>
                <a:cubicBezTo>
                  <a:pt x="382" y="258"/>
                  <a:pt x="398" y="272"/>
                  <a:pt x="398" y="272"/>
                </a:cubicBezTo>
                <a:cubicBezTo>
                  <a:pt x="409" y="271"/>
                  <a:pt x="420" y="272"/>
                  <a:pt x="430" y="268"/>
                </a:cubicBezTo>
                <a:cubicBezTo>
                  <a:pt x="435" y="266"/>
                  <a:pt x="449" y="233"/>
                  <a:pt x="462" y="224"/>
                </a:cubicBezTo>
                <a:cubicBezTo>
                  <a:pt x="473" y="207"/>
                  <a:pt x="476" y="192"/>
                  <a:pt x="494" y="180"/>
                </a:cubicBezTo>
                <a:cubicBezTo>
                  <a:pt x="497" y="176"/>
                  <a:pt x="498" y="171"/>
                  <a:pt x="502" y="168"/>
                </a:cubicBezTo>
                <a:cubicBezTo>
                  <a:pt x="513" y="161"/>
                  <a:pt x="527" y="163"/>
                  <a:pt x="538" y="156"/>
                </a:cubicBezTo>
                <a:cubicBezTo>
                  <a:pt x="566" y="138"/>
                  <a:pt x="553" y="143"/>
                  <a:pt x="574" y="136"/>
                </a:cubicBezTo>
                <a:cubicBezTo>
                  <a:pt x="597" y="113"/>
                  <a:pt x="621" y="119"/>
                  <a:pt x="646" y="136"/>
                </a:cubicBezTo>
                <a:cubicBezTo>
                  <a:pt x="653" y="156"/>
                  <a:pt x="647" y="173"/>
                  <a:pt x="630" y="184"/>
                </a:cubicBezTo>
                <a:cubicBezTo>
                  <a:pt x="627" y="188"/>
                  <a:pt x="624" y="192"/>
                  <a:pt x="622" y="196"/>
                </a:cubicBezTo>
                <a:cubicBezTo>
                  <a:pt x="620" y="201"/>
                  <a:pt x="621" y="207"/>
                  <a:pt x="618" y="212"/>
                </a:cubicBezTo>
                <a:cubicBezTo>
                  <a:pt x="608" y="229"/>
                  <a:pt x="593" y="240"/>
                  <a:pt x="586" y="260"/>
                </a:cubicBezTo>
                <a:cubicBezTo>
                  <a:pt x="589" y="285"/>
                  <a:pt x="593" y="304"/>
                  <a:pt x="598" y="328"/>
                </a:cubicBezTo>
                <a:cubicBezTo>
                  <a:pt x="596" y="349"/>
                  <a:pt x="603" y="375"/>
                  <a:pt x="590" y="392"/>
                </a:cubicBezTo>
                <a:cubicBezTo>
                  <a:pt x="582" y="403"/>
                  <a:pt x="570" y="401"/>
                  <a:pt x="558" y="404"/>
                </a:cubicBezTo>
                <a:cubicBezTo>
                  <a:pt x="534" y="411"/>
                  <a:pt x="507" y="418"/>
                  <a:pt x="486" y="432"/>
                </a:cubicBezTo>
                <a:cubicBezTo>
                  <a:pt x="477" y="445"/>
                  <a:pt x="467" y="497"/>
                  <a:pt x="454" y="504"/>
                </a:cubicBezTo>
                <a:cubicBezTo>
                  <a:pt x="448" y="507"/>
                  <a:pt x="441" y="506"/>
                  <a:pt x="434" y="508"/>
                </a:cubicBezTo>
                <a:cubicBezTo>
                  <a:pt x="408" y="515"/>
                  <a:pt x="380" y="521"/>
                  <a:pt x="358" y="536"/>
                </a:cubicBezTo>
                <a:cubicBezTo>
                  <a:pt x="346" y="571"/>
                  <a:pt x="314" y="597"/>
                  <a:pt x="302" y="632"/>
                </a:cubicBezTo>
                <a:cubicBezTo>
                  <a:pt x="299" y="661"/>
                  <a:pt x="303" y="687"/>
                  <a:pt x="278" y="704"/>
                </a:cubicBezTo>
                <a:cubicBezTo>
                  <a:pt x="268" y="734"/>
                  <a:pt x="283" y="698"/>
                  <a:pt x="262" y="724"/>
                </a:cubicBezTo>
                <a:cubicBezTo>
                  <a:pt x="252" y="736"/>
                  <a:pt x="250" y="759"/>
                  <a:pt x="242" y="772"/>
                </a:cubicBezTo>
                <a:cubicBezTo>
                  <a:pt x="237" y="780"/>
                  <a:pt x="231" y="788"/>
                  <a:pt x="226" y="796"/>
                </a:cubicBezTo>
                <a:cubicBezTo>
                  <a:pt x="221" y="803"/>
                  <a:pt x="202" y="804"/>
                  <a:pt x="202" y="804"/>
                </a:cubicBezTo>
                <a:cubicBezTo>
                  <a:pt x="181" y="772"/>
                  <a:pt x="185" y="791"/>
                  <a:pt x="190" y="764"/>
                </a:cubicBezTo>
                <a:cubicBezTo>
                  <a:pt x="193" y="748"/>
                  <a:pt x="198" y="716"/>
                  <a:pt x="198" y="716"/>
                </a:cubicBezTo>
                <a:cubicBezTo>
                  <a:pt x="194" y="695"/>
                  <a:pt x="192" y="685"/>
                  <a:pt x="170" y="692"/>
                </a:cubicBezTo>
                <a:cubicBezTo>
                  <a:pt x="167" y="696"/>
                  <a:pt x="166" y="701"/>
                  <a:pt x="162" y="704"/>
                </a:cubicBezTo>
                <a:cubicBezTo>
                  <a:pt x="142" y="720"/>
                  <a:pt x="151" y="690"/>
                  <a:pt x="138" y="684"/>
                </a:cubicBezTo>
                <a:cubicBezTo>
                  <a:pt x="129" y="680"/>
                  <a:pt x="119" y="681"/>
                  <a:pt x="110" y="680"/>
                </a:cubicBezTo>
                <a:cubicBezTo>
                  <a:pt x="83" y="662"/>
                  <a:pt x="104" y="629"/>
                  <a:pt x="66" y="616"/>
                </a:cubicBezTo>
                <a:cubicBezTo>
                  <a:pt x="51" y="593"/>
                  <a:pt x="66" y="568"/>
                  <a:pt x="42" y="552"/>
                </a:cubicBezTo>
                <a:cubicBezTo>
                  <a:pt x="38" y="526"/>
                  <a:pt x="32" y="502"/>
                  <a:pt x="18" y="480"/>
                </a:cubicBezTo>
                <a:cubicBezTo>
                  <a:pt x="12" y="452"/>
                  <a:pt x="16" y="466"/>
                  <a:pt x="6" y="436"/>
                </a:cubicBezTo>
                <a:cubicBezTo>
                  <a:pt x="5" y="432"/>
                  <a:pt x="2" y="424"/>
                  <a:pt x="2" y="424"/>
                </a:cubicBezTo>
                <a:cubicBezTo>
                  <a:pt x="3" y="413"/>
                  <a:pt x="0" y="401"/>
                  <a:pt x="6" y="392"/>
                </a:cubicBezTo>
                <a:cubicBezTo>
                  <a:pt x="9" y="388"/>
                  <a:pt x="18" y="395"/>
                  <a:pt x="18" y="400"/>
                </a:cubicBezTo>
                <a:cubicBezTo>
                  <a:pt x="18" y="404"/>
                  <a:pt x="10" y="397"/>
                  <a:pt x="6" y="396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9466" name="Freeform 10"/>
          <p:cNvSpPr>
            <a:spLocks/>
          </p:cNvSpPr>
          <p:nvPr/>
        </p:nvSpPr>
        <p:spPr bwMode="auto">
          <a:xfrm>
            <a:off x="2101850" y="2108200"/>
            <a:ext cx="781050" cy="1003300"/>
          </a:xfrm>
          <a:custGeom>
            <a:avLst/>
            <a:gdLst>
              <a:gd name="T0" fmla="*/ 2147483647 w 492"/>
              <a:gd name="T1" fmla="*/ 2147483647 h 632"/>
              <a:gd name="T2" fmla="*/ 2147483647 w 492"/>
              <a:gd name="T3" fmla="*/ 2147483647 h 632"/>
              <a:gd name="T4" fmla="*/ 2147483647 w 492"/>
              <a:gd name="T5" fmla="*/ 2147483647 h 632"/>
              <a:gd name="T6" fmla="*/ 2147483647 w 492"/>
              <a:gd name="T7" fmla="*/ 2147483647 h 632"/>
              <a:gd name="T8" fmla="*/ 2147483647 w 492"/>
              <a:gd name="T9" fmla="*/ 2147483647 h 632"/>
              <a:gd name="T10" fmla="*/ 2147483647 w 492"/>
              <a:gd name="T11" fmla="*/ 2147483647 h 632"/>
              <a:gd name="T12" fmla="*/ 2147483647 w 492"/>
              <a:gd name="T13" fmla="*/ 2147483647 h 632"/>
              <a:gd name="T14" fmla="*/ 2147483647 w 492"/>
              <a:gd name="T15" fmla="*/ 2147483647 h 632"/>
              <a:gd name="T16" fmla="*/ 2147483647 w 492"/>
              <a:gd name="T17" fmla="*/ 0 h 632"/>
              <a:gd name="T18" fmla="*/ 2147483647 w 492"/>
              <a:gd name="T19" fmla="*/ 2147483647 h 632"/>
              <a:gd name="T20" fmla="*/ 2147483647 w 492"/>
              <a:gd name="T21" fmla="*/ 2147483647 h 632"/>
              <a:gd name="T22" fmla="*/ 2147483647 w 492"/>
              <a:gd name="T23" fmla="*/ 2147483647 h 632"/>
              <a:gd name="T24" fmla="*/ 2147483647 w 492"/>
              <a:gd name="T25" fmla="*/ 2147483647 h 632"/>
              <a:gd name="T26" fmla="*/ 2147483647 w 492"/>
              <a:gd name="T27" fmla="*/ 2147483647 h 632"/>
              <a:gd name="T28" fmla="*/ 2147483647 w 492"/>
              <a:gd name="T29" fmla="*/ 2147483647 h 632"/>
              <a:gd name="T30" fmla="*/ 2147483647 w 492"/>
              <a:gd name="T31" fmla="*/ 2147483647 h 632"/>
              <a:gd name="T32" fmla="*/ 2147483647 w 492"/>
              <a:gd name="T33" fmla="*/ 2147483647 h 632"/>
              <a:gd name="T34" fmla="*/ 2147483647 w 492"/>
              <a:gd name="T35" fmla="*/ 2147483647 h 632"/>
              <a:gd name="T36" fmla="*/ 2147483647 w 492"/>
              <a:gd name="T37" fmla="*/ 2147483647 h 632"/>
              <a:gd name="T38" fmla="*/ 2147483647 w 492"/>
              <a:gd name="T39" fmla="*/ 2147483647 h 632"/>
              <a:gd name="T40" fmla="*/ 2147483647 w 492"/>
              <a:gd name="T41" fmla="*/ 2147483647 h 632"/>
              <a:gd name="T42" fmla="*/ 2147483647 w 492"/>
              <a:gd name="T43" fmla="*/ 2147483647 h 632"/>
              <a:gd name="T44" fmla="*/ 2147483647 w 492"/>
              <a:gd name="T45" fmla="*/ 2147483647 h 632"/>
              <a:gd name="T46" fmla="*/ 2147483647 w 492"/>
              <a:gd name="T47" fmla="*/ 2147483647 h 632"/>
              <a:gd name="T48" fmla="*/ 2147483647 w 492"/>
              <a:gd name="T49" fmla="*/ 2147483647 h 632"/>
              <a:gd name="T50" fmla="*/ 2147483647 w 492"/>
              <a:gd name="T51" fmla="*/ 2147483647 h 632"/>
              <a:gd name="T52" fmla="*/ 2147483647 w 492"/>
              <a:gd name="T53" fmla="*/ 2147483647 h 632"/>
              <a:gd name="T54" fmla="*/ 2147483647 w 492"/>
              <a:gd name="T55" fmla="*/ 2147483647 h 632"/>
              <a:gd name="T56" fmla="*/ 2147483647 w 492"/>
              <a:gd name="T57" fmla="*/ 2147483647 h 632"/>
              <a:gd name="T58" fmla="*/ 2147483647 w 492"/>
              <a:gd name="T59" fmla="*/ 2147483647 h 632"/>
              <a:gd name="T60" fmla="*/ 2147483647 w 492"/>
              <a:gd name="T61" fmla="*/ 2147483647 h 632"/>
              <a:gd name="T62" fmla="*/ 2147483647 w 492"/>
              <a:gd name="T63" fmla="*/ 2147483647 h 632"/>
              <a:gd name="T64" fmla="*/ 2147483647 w 492"/>
              <a:gd name="T65" fmla="*/ 2147483647 h 632"/>
              <a:gd name="T66" fmla="*/ 2147483647 w 492"/>
              <a:gd name="T67" fmla="*/ 2147483647 h 632"/>
              <a:gd name="T68" fmla="*/ 2147483647 w 492"/>
              <a:gd name="T69" fmla="*/ 2147483647 h 632"/>
              <a:gd name="T70" fmla="*/ 2147483647 w 492"/>
              <a:gd name="T71" fmla="*/ 2147483647 h 632"/>
              <a:gd name="T72" fmla="*/ 2147483647 w 492"/>
              <a:gd name="T73" fmla="*/ 2147483647 h 632"/>
              <a:gd name="T74" fmla="*/ 2147483647 w 492"/>
              <a:gd name="T75" fmla="*/ 2147483647 h 632"/>
              <a:gd name="T76" fmla="*/ 2147483647 w 492"/>
              <a:gd name="T77" fmla="*/ 2147483647 h 632"/>
              <a:gd name="T78" fmla="*/ 0 w 492"/>
              <a:gd name="T79" fmla="*/ 2147483647 h 632"/>
              <a:gd name="T80" fmla="*/ 2147483647 w 492"/>
              <a:gd name="T81" fmla="*/ 2147483647 h 632"/>
              <a:gd name="T82" fmla="*/ 2147483647 w 492"/>
              <a:gd name="T83" fmla="*/ 2147483647 h 63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92"/>
              <a:gd name="T127" fmla="*/ 0 h 632"/>
              <a:gd name="T128" fmla="*/ 492 w 492"/>
              <a:gd name="T129" fmla="*/ 632 h 63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92" h="632">
                <a:moveTo>
                  <a:pt x="28" y="184"/>
                </a:moveTo>
                <a:cubicBezTo>
                  <a:pt x="36" y="159"/>
                  <a:pt x="35" y="156"/>
                  <a:pt x="60" y="148"/>
                </a:cubicBezTo>
                <a:cubicBezTo>
                  <a:pt x="92" y="156"/>
                  <a:pt x="83" y="161"/>
                  <a:pt x="124" y="156"/>
                </a:cubicBezTo>
                <a:cubicBezTo>
                  <a:pt x="143" y="150"/>
                  <a:pt x="147" y="131"/>
                  <a:pt x="164" y="120"/>
                </a:cubicBezTo>
                <a:cubicBezTo>
                  <a:pt x="165" y="116"/>
                  <a:pt x="165" y="111"/>
                  <a:pt x="168" y="108"/>
                </a:cubicBezTo>
                <a:cubicBezTo>
                  <a:pt x="171" y="104"/>
                  <a:pt x="181" y="105"/>
                  <a:pt x="180" y="100"/>
                </a:cubicBezTo>
                <a:cubicBezTo>
                  <a:pt x="179" y="90"/>
                  <a:pt x="164" y="76"/>
                  <a:pt x="164" y="76"/>
                </a:cubicBezTo>
                <a:cubicBezTo>
                  <a:pt x="177" y="57"/>
                  <a:pt x="194" y="64"/>
                  <a:pt x="212" y="52"/>
                </a:cubicBezTo>
                <a:cubicBezTo>
                  <a:pt x="225" y="33"/>
                  <a:pt x="242" y="7"/>
                  <a:pt x="264" y="0"/>
                </a:cubicBezTo>
                <a:cubicBezTo>
                  <a:pt x="272" y="3"/>
                  <a:pt x="283" y="1"/>
                  <a:pt x="288" y="8"/>
                </a:cubicBezTo>
                <a:cubicBezTo>
                  <a:pt x="296" y="20"/>
                  <a:pt x="297" y="35"/>
                  <a:pt x="312" y="40"/>
                </a:cubicBezTo>
                <a:cubicBezTo>
                  <a:pt x="322" y="44"/>
                  <a:pt x="344" y="48"/>
                  <a:pt x="344" y="48"/>
                </a:cubicBezTo>
                <a:cubicBezTo>
                  <a:pt x="356" y="65"/>
                  <a:pt x="346" y="66"/>
                  <a:pt x="340" y="84"/>
                </a:cubicBezTo>
                <a:cubicBezTo>
                  <a:pt x="353" y="124"/>
                  <a:pt x="331" y="63"/>
                  <a:pt x="356" y="108"/>
                </a:cubicBezTo>
                <a:cubicBezTo>
                  <a:pt x="362" y="119"/>
                  <a:pt x="371" y="134"/>
                  <a:pt x="376" y="148"/>
                </a:cubicBezTo>
                <a:cubicBezTo>
                  <a:pt x="381" y="162"/>
                  <a:pt x="384" y="172"/>
                  <a:pt x="388" y="192"/>
                </a:cubicBezTo>
                <a:cubicBezTo>
                  <a:pt x="394" y="214"/>
                  <a:pt x="391" y="239"/>
                  <a:pt x="400" y="268"/>
                </a:cubicBezTo>
                <a:cubicBezTo>
                  <a:pt x="405" y="289"/>
                  <a:pt x="409" y="303"/>
                  <a:pt x="416" y="320"/>
                </a:cubicBezTo>
                <a:cubicBezTo>
                  <a:pt x="423" y="337"/>
                  <a:pt x="435" y="348"/>
                  <a:pt x="444" y="368"/>
                </a:cubicBezTo>
                <a:cubicBezTo>
                  <a:pt x="457" y="394"/>
                  <a:pt x="447" y="423"/>
                  <a:pt x="472" y="440"/>
                </a:cubicBezTo>
                <a:cubicBezTo>
                  <a:pt x="479" y="451"/>
                  <a:pt x="488" y="476"/>
                  <a:pt x="488" y="476"/>
                </a:cubicBezTo>
                <a:cubicBezTo>
                  <a:pt x="489" y="485"/>
                  <a:pt x="492" y="495"/>
                  <a:pt x="492" y="504"/>
                </a:cubicBezTo>
                <a:cubicBezTo>
                  <a:pt x="492" y="515"/>
                  <a:pt x="474" y="537"/>
                  <a:pt x="472" y="540"/>
                </a:cubicBezTo>
                <a:cubicBezTo>
                  <a:pt x="467" y="547"/>
                  <a:pt x="467" y="566"/>
                  <a:pt x="464" y="572"/>
                </a:cubicBezTo>
                <a:cubicBezTo>
                  <a:pt x="453" y="595"/>
                  <a:pt x="434" y="611"/>
                  <a:pt x="420" y="632"/>
                </a:cubicBezTo>
                <a:cubicBezTo>
                  <a:pt x="395" y="627"/>
                  <a:pt x="378" y="616"/>
                  <a:pt x="352" y="612"/>
                </a:cubicBezTo>
                <a:cubicBezTo>
                  <a:pt x="321" y="618"/>
                  <a:pt x="321" y="627"/>
                  <a:pt x="288" y="616"/>
                </a:cubicBezTo>
                <a:cubicBezTo>
                  <a:pt x="276" y="598"/>
                  <a:pt x="276" y="594"/>
                  <a:pt x="280" y="572"/>
                </a:cubicBezTo>
                <a:cubicBezTo>
                  <a:pt x="279" y="557"/>
                  <a:pt x="282" y="541"/>
                  <a:pt x="276" y="528"/>
                </a:cubicBezTo>
                <a:cubicBezTo>
                  <a:pt x="272" y="519"/>
                  <a:pt x="252" y="512"/>
                  <a:pt x="252" y="512"/>
                </a:cubicBezTo>
                <a:cubicBezTo>
                  <a:pt x="250" y="499"/>
                  <a:pt x="254" y="481"/>
                  <a:pt x="244" y="472"/>
                </a:cubicBezTo>
                <a:cubicBezTo>
                  <a:pt x="237" y="462"/>
                  <a:pt x="211" y="458"/>
                  <a:pt x="176" y="456"/>
                </a:cubicBezTo>
                <a:cubicBezTo>
                  <a:pt x="153" y="453"/>
                  <a:pt x="127" y="455"/>
                  <a:pt x="104" y="456"/>
                </a:cubicBezTo>
                <a:cubicBezTo>
                  <a:pt x="81" y="457"/>
                  <a:pt x="43" y="470"/>
                  <a:pt x="36" y="460"/>
                </a:cubicBezTo>
                <a:cubicBezTo>
                  <a:pt x="42" y="437"/>
                  <a:pt x="52" y="419"/>
                  <a:pt x="60" y="396"/>
                </a:cubicBezTo>
                <a:cubicBezTo>
                  <a:pt x="63" y="388"/>
                  <a:pt x="68" y="372"/>
                  <a:pt x="68" y="372"/>
                </a:cubicBezTo>
                <a:cubicBezTo>
                  <a:pt x="66" y="365"/>
                  <a:pt x="54" y="330"/>
                  <a:pt x="48" y="324"/>
                </a:cubicBezTo>
                <a:cubicBezTo>
                  <a:pt x="41" y="317"/>
                  <a:pt x="24" y="308"/>
                  <a:pt x="24" y="308"/>
                </a:cubicBezTo>
                <a:cubicBezTo>
                  <a:pt x="19" y="300"/>
                  <a:pt x="11" y="293"/>
                  <a:pt x="8" y="284"/>
                </a:cubicBezTo>
                <a:cubicBezTo>
                  <a:pt x="5" y="276"/>
                  <a:pt x="0" y="260"/>
                  <a:pt x="0" y="260"/>
                </a:cubicBezTo>
                <a:cubicBezTo>
                  <a:pt x="11" y="243"/>
                  <a:pt x="25" y="237"/>
                  <a:pt x="32" y="216"/>
                </a:cubicBezTo>
                <a:cubicBezTo>
                  <a:pt x="29" y="187"/>
                  <a:pt x="25" y="182"/>
                  <a:pt x="36" y="160"/>
                </a:cubicBezTo>
              </a:path>
            </a:pathLst>
          </a:custGeom>
          <a:solidFill>
            <a:srgbClr val="FF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9707" name="Freeform 11"/>
          <p:cNvSpPr>
            <a:spLocks/>
          </p:cNvSpPr>
          <p:nvPr/>
        </p:nvSpPr>
        <p:spPr bwMode="auto">
          <a:xfrm>
            <a:off x="2014538" y="2816225"/>
            <a:ext cx="1230312" cy="2185988"/>
          </a:xfrm>
          <a:custGeom>
            <a:avLst/>
            <a:gdLst>
              <a:gd name="T0" fmla="*/ 2147483647 w 775"/>
              <a:gd name="T1" fmla="*/ 2147483647 h 1377"/>
              <a:gd name="T2" fmla="*/ 2147483647 w 775"/>
              <a:gd name="T3" fmla="*/ 2147483647 h 1377"/>
              <a:gd name="T4" fmla="*/ 2147483647 w 775"/>
              <a:gd name="T5" fmla="*/ 2147483647 h 1377"/>
              <a:gd name="T6" fmla="*/ 2147483647 w 775"/>
              <a:gd name="T7" fmla="*/ 2147483647 h 1377"/>
              <a:gd name="T8" fmla="*/ 2147483647 w 775"/>
              <a:gd name="T9" fmla="*/ 2147483647 h 1377"/>
              <a:gd name="T10" fmla="*/ 2147483647 w 775"/>
              <a:gd name="T11" fmla="*/ 2147483647 h 1377"/>
              <a:gd name="T12" fmla="*/ 2147483647 w 775"/>
              <a:gd name="T13" fmla="*/ 2147483647 h 1377"/>
              <a:gd name="T14" fmla="*/ 2147483647 w 775"/>
              <a:gd name="T15" fmla="*/ 2147483647 h 1377"/>
              <a:gd name="T16" fmla="*/ 2147483647 w 775"/>
              <a:gd name="T17" fmla="*/ 2147483647 h 1377"/>
              <a:gd name="T18" fmla="*/ 2147483647 w 775"/>
              <a:gd name="T19" fmla="*/ 2147483647 h 1377"/>
              <a:gd name="T20" fmla="*/ 2147483647 w 775"/>
              <a:gd name="T21" fmla="*/ 2147483647 h 1377"/>
              <a:gd name="T22" fmla="*/ 2147483647 w 775"/>
              <a:gd name="T23" fmla="*/ 2147483647 h 1377"/>
              <a:gd name="T24" fmla="*/ 2147483647 w 775"/>
              <a:gd name="T25" fmla="*/ 2147483647 h 1377"/>
              <a:gd name="T26" fmla="*/ 2147483647 w 775"/>
              <a:gd name="T27" fmla="*/ 2147483647 h 1377"/>
              <a:gd name="T28" fmla="*/ 2147483647 w 775"/>
              <a:gd name="T29" fmla="*/ 2147483647 h 1377"/>
              <a:gd name="T30" fmla="*/ 2147483647 w 775"/>
              <a:gd name="T31" fmla="*/ 2147483647 h 1377"/>
              <a:gd name="T32" fmla="*/ 2147483647 w 775"/>
              <a:gd name="T33" fmla="*/ 2147483647 h 1377"/>
              <a:gd name="T34" fmla="*/ 2147483647 w 775"/>
              <a:gd name="T35" fmla="*/ 2147483647 h 1377"/>
              <a:gd name="T36" fmla="*/ 2147483647 w 775"/>
              <a:gd name="T37" fmla="*/ 2147483647 h 1377"/>
              <a:gd name="T38" fmla="*/ 2147483647 w 775"/>
              <a:gd name="T39" fmla="*/ 2147483647 h 1377"/>
              <a:gd name="T40" fmla="*/ 2147483647 w 775"/>
              <a:gd name="T41" fmla="*/ 2147483647 h 1377"/>
              <a:gd name="T42" fmla="*/ 2147483647 w 775"/>
              <a:gd name="T43" fmla="*/ 2147483647 h 1377"/>
              <a:gd name="T44" fmla="*/ 2147483647 w 775"/>
              <a:gd name="T45" fmla="*/ 2147483647 h 1377"/>
              <a:gd name="T46" fmla="*/ 2147483647 w 775"/>
              <a:gd name="T47" fmla="*/ 2147483647 h 1377"/>
              <a:gd name="T48" fmla="*/ 2147483647 w 775"/>
              <a:gd name="T49" fmla="*/ 2147483647 h 1377"/>
              <a:gd name="T50" fmla="*/ 2147483647 w 775"/>
              <a:gd name="T51" fmla="*/ 2147483647 h 1377"/>
              <a:gd name="T52" fmla="*/ 2147483647 w 775"/>
              <a:gd name="T53" fmla="*/ 2147483647 h 1377"/>
              <a:gd name="T54" fmla="*/ 2147483647 w 775"/>
              <a:gd name="T55" fmla="*/ 2147483647 h 1377"/>
              <a:gd name="T56" fmla="*/ 2147483647 w 775"/>
              <a:gd name="T57" fmla="*/ 2147483647 h 1377"/>
              <a:gd name="T58" fmla="*/ 2147483647 w 775"/>
              <a:gd name="T59" fmla="*/ 2147483647 h 1377"/>
              <a:gd name="T60" fmla="*/ 2147483647 w 775"/>
              <a:gd name="T61" fmla="*/ 2147483647 h 1377"/>
              <a:gd name="T62" fmla="*/ 2147483647 w 775"/>
              <a:gd name="T63" fmla="*/ 2147483647 h 1377"/>
              <a:gd name="T64" fmla="*/ 2147483647 w 775"/>
              <a:gd name="T65" fmla="*/ 2147483647 h 1377"/>
              <a:gd name="T66" fmla="*/ 2147483647 w 775"/>
              <a:gd name="T67" fmla="*/ 2147483647 h 1377"/>
              <a:gd name="T68" fmla="*/ 2147483647 w 775"/>
              <a:gd name="T69" fmla="*/ 2147483647 h 1377"/>
              <a:gd name="T70" fmla="*/ 2147483647 w 775"/>
              <a:gd name="T71" fmla="*/ 2147483647 h 1377"/>
              <a:gd name="T72" fmla="*/ 2147483647 w 775"/>
              <a:gd name="T73" fmla="*/ 2147483647 h 1377"/>
              <a:gd name="T74" fmla="*/ 2147483647 w 775"/>
              <a:gd name="T75" fmla="*/ 2147483647 h 1377"/>
              <a:gd name="T76" fmla="*/ 2147483647 w 775"/>
              <a:gd name="T77" fmla="*/ 2147483647 h 137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75" h="1377">
                <a:moveTo>
                  <a:pt x="63" y="302"/>
                </a:moveTo>
                <a:cubicBezTo>
                  <a:pt x="70" y="280"/>
                  <a:pt x="56" y="258"/>
                  <a:pt x="47" y="238"/>
                </a:cubicBezTo>
                <a:cubicBezTo>
                  <a:pt x="36" y="213"/>
                  <a:pt x="44" y="166"/>
                  <a:pt x="19" y="150"/>
                </a:cubicBezTo>
                <a:cubicBezTo>
                  <a:pt x="17" y="127"/>
                  <a:pt x="0" y="89"/>
                  <a:pt x="19" y="70"/>
                </a:cubicBezTo>
                <a:cubicBezTo>
                  <a:pt x="29" y="60"/>
                  <a:pt x="75" y="26"/>
                  <a:pt x="75" y="26"/>
                </a:cubicBezTo>
                <a:cubicBezTo>
                  <a:pt x="92" y="0"/>
                  <a:pt x="106" y="21"/>
                  <a:pt x="135" y="18"/>
                </a:cubicBezTo>
                <a:cubicBezTo>
                  <a:pt x="159" y="17"/>
                  <a:pt x="195" y="13"/>
                  <a:pt x="222" y="14"/>
                </a:cubicBezTo>
                <a:cubicBezTo>
                  <a:pt x="249" y="15"/>
                  <a:pt x="281" y="20"/>
                  <a:pt x="295" y="22"/>
                </a:cubicBezTo>
                <a:cubicBezTo>
                  <a:pt x="299" y="22"/>
                  <a:pt x="305" y="23"/>
                  <a:pt x="307" y="26"/>
                </a:cubicBezTo>
                <a:cubicBezTo>
                  <a:pt x="310" y="31"/>
                  <a:pt x="300" y="62"/>
                  <a:pt x="303" y="70"/>
                </a:cubicBezTo>
                <a:cubicBezTo>
                  <a:pt x="306" y="78"/>
                  <a:pt x="318" y="68"/>
                  <a:pt x="323" y="74"/>
                </a:cubicBezTo>
                <a:cubicBezTo>
                  <a:pt x="338" y="89"/>
                  <a:pt x="324" y="89"/>
                  <a:pt x="335" y="106"/>
                </a:cubicBezTo>
                <a:cubicBezTo>
                  <a:pt x="340" y="126"/>
                  <a:pt x="320" y="170"/>
                  <a:pt x="351" y="174"/>
                </a:cubicBezTo>
                <a:cubicBezTo>
                  <a:pt x="361" y="188"/>
                  <a:pt x="388" y="169"/>
                  <a:pt x="403" y="170"/>
                </a:cubicBezTo>
                <a:cubicBezTo>
                  <a:pt x="419" y="168"/>
                  <a:pt x="437" y="165"/>
                  <a:pt x="448" y="159"/>
                </a:cubicBezTo>
                <a:cubicBezTo>
                  <a:pt x="464" y="144"/>
                  <a:pt x="449" y="149"/>
                  <a:pt x="471" y="134"/>
                </a:cubicBezTo>
                <a:cubicBezTo>
                  <a:pt x="474" y="126"/>
                  <a:pt x="480" y="136"/>
                  <a:pt x="483" y="128"/>
                </a:cubicBezTo>
                <a:cubicBezTo>
                  <a:pt x="494" y="95"/>
                  <a:pt x="497" y="95"/>
                  <a:pt x="519" y="80"/>
                </a:cubicBezTo>
                <a:cubicBezTo>
                  <a:pt x="536" y="55"/>
                  <a:pt x="523" y="123"/>
                  <a:pt x="523" y="98"/>
                </a:cubicBezTo>
                <a:cubicBezTo>
                  <a:pt x="523" y="81"/>
                  <a:pt x="538" y="59"/>
                  <a:pt x="551" y="50"/>
                </a:cubicBezTo>
                <a:cubicBezTo>
                  <a:pt x="582" y="54"/>
                  <a:pt x="589" y="51"/>
                  <a:pt x="595" y="82"/>
                </a:cubicBezTo>
                <a:cubicBezTo>
                  <a:pt x="610" y="78"/>
                  <a:pt x="604" y="63"/>
                  <a:pt x="619" y="58"/>
                </a:cubicBezTo>
                <a:cubicBezTo>
                  <a:pt x="639" y="74"/>
                  <a:pt x="646" y="77"/>
                  <a:pt x="639" y="110"/>
                </a:cubicBezTo>
                <a:cubicBezTo>
                  <a:pt x="637" y="118"/>
                  <a:pt x="631" y="134"/>
                  <a:pt x="631" y="134"/>
                </a:cubicBezTo>
                <a:cubicBezTo>
                  <a:pt x="632" y="150"/>
                  <a:pt x="630" y="167"/>
                  <a:pt x="635" y="182"/>
                </a:cubicBezTo>
                <a:cubicBezTo>
                  <a:pt x="636" y="186"/>
                  <a:pt x="644" y="183"/>
                  <a:pt x="647" y="186"/>
                </a:cubicBezTo>
                <a:cubicBezTo>
                  <a:pt x="650" y="189"/>
                  <a:pt x="650" y="194"/>
                  <a:pt x="651" y="198"/>
                </a:cubicBezTo>
                <a:cubicBezTo>
                  <a:pt x="649" y="213"/>
                  <a:pt x="647" y="234"/>
                  <a:pt x="643" y="250"/>
                </a:cubicBezTo>
                <a:cubicBezTo>
                  <a:pt x="641" y="258"/>
                  <a:pt x="635" y="274"/>
                  <a:pt x="635" y="274"/>
                </a:cubicBezTo>
                <a:cubicBezTo>
                  <a:pt x="638" y="305"/>
                  <a:pt x="631" y="338"/>
                  <a:pt x="643" y="366"/>
                </a:cubicBezTo>
                <a:cubicBezTo>
                  <a:pt x="648" y="379"/>
                  <a:pt x="679" y="390"/>
                  <a:pt x="679" y="390"/>
                </a:cubicBezTo>
                <a:cubicBezTo>
                  <a:pt x="698" y="418"/>
                  <a:pt x="705" y="473"/>
                  <a:pt x="667" y="486"/>
                </a:cubicBezTo>
                <a:cubicBezTo>
                  <a:pt x="649" y="513"/>
                  <a:pt x="649" y="511"/>
                  <a:pt x="659" y="542"/>
                </a:cubicBezTo>
                <a:cubicBezTo>
                  <a:pt x="664" y="576"/>
                  <a:pt x="663" y="626"/>
                  <a:pt x="647" y="658"/>
                </a:cubicBezTo>
                <a:cubicBezTo>
                  <a:pt x="643" y="667"/>
                  <a:pt x="636" y="674"/>
                  <a:pt x="631" y="682"/>
                </a:cubicBezTo>
                <a:cubicBezTo>
                  <a:pt x="628" y="686"/>
                  <a:pt x="623" y="694"/>
                  <a:pt x="623" y="694"/>
                </a:cubicBezTo>
                <a:cubicBezTo>
                  <a:pt x="617" y="726"/>
                  <a:pt x="607" y="753"/>
                  <a:pt x="627" y="782"/>
                </a:cubicBezTo>
                <a:cubicBezTo>
                  <a:pt x="628" y="806"/>
                  <a:pt x="640" y="817"/>
                  <a:pt x="643" y="838"/>
                </a:cubicBezTo>
                <a:cubicBezTo>
                  <a:pt x="646" y="859"/>
                  <a:pt x="640" y="873"/>
                  <a:pt x="643" y="906"/>
                </a:cubicBezTo>
                <a:cubicBezTo>
                  <a:pt x="646" y="933"/>
                  <a:pt x="651" y="1024"/>
                  <a:pt x="663" y="1034"/>
                </a:cubicBezTo>
                <a:cubicBezTo>
                  <a:pt x="670" y="1040"/>
                  <a:pt x="680" y="1041"/>
                  <a:pt x="687" y="1046"/>
                </a:cubicBezTo>
                <a:cubicBezTo>
                  <a:pt x="703" y="1070"/>
                  <a:pt x="720" y="1079"/>
                  <a:pt x="739" y="1098"/>
                </a:cubicBezTo>
                <a:cubicBezTo>
                  <a:pt x="746" y="1118"/>
                  <a:pt x="734" y="1120"/>
                  <a:pt x="719" y="1110"/>
                </a:cubicBezTo>
                <a:cubicBezTo>
                  <a:pt x="689" y="1115"/>
                  <a:pt x="678" y="1126"/>
                  <a:pt x="707" y="1146"/>
                </a:cubicBezTo>
                <a:cubicBezTo>
                  <a:pt x="715" y="1170"/>
                  <a:pt x="706" y="1191"/>
                  <a:pt x="715" y="1218"/>
                </a:cubicBezTo>
                <a:cubicBezTo>
                  <a:pt x="712" y="1232"/>
                  <a:pt x="703" y="1258"/>
                  <a:pt x="703" y="1258"/>
                </a:cubicBezTo>
                <a:cubicBezTo>
                  <a:pt x="711" y="1282"/>
                  <a:pt x="701" y="1264"/>
                  <a:pt x="719" y="1262"/>
                </a:cubicBezTo>
                <a:cubicBezTo>
                  <a:pt x="727" y="1261"/>
                  <a:pt x="735" y="1265"/>
                  <a:pt x="743" y="1266"/>
                </a:cubicBezTo>
                <a:cubicBezTo>
                  <a:pt x="759" y="1274"/>
                  <a:pt x="769" y="1276"/>
                  <a:pt x="775" y="1294"/>
                </a:cubicBezTo>
                <a:cubicBezTo>
                  <a:pt x="771" y="1323"/>
                  <a:pt x="767" y="1350"/>
                  <a:pt x="751" y="1374"/>
                </a:cubicBezTo>
                <a:cubicBezTo>
                  <a:pt x="726" y="1372"/>
                  <a:pt x="698" y="1377"/>
                  <a:pt x="675" y="1366"/>
                </a:cubicBezTo>
                <a:cubicBezTo>
                  <a:pt x="671" y="1364"/>
                  <a:pt x="674" y="1357"/>
                  <a:pt x="671" y="1354"/>
                </a:cubicBezTo>
                <a:cubicBezTo>
                  <a:pt x="668" y="1350"/>
                  <a:pt x="663" y="1348"/>
                  <a:pt x="659" y="1346"/>
                </a:cubicBezTo>
                <a:cubicBezTo>
                  <a:pt x="645" y="1339"/>
                  <a:pt x="629" y="1339"/>
                  <a:pt x="615" y="1334"/>
                </a:cubicBezTo>
                <a:cubicBezTo>
                  <a:pt x="609" y="1315"/>
                  <a:pt x="602" y="1300"/>
                  <a:pt x="583" y="1294"/>
                </a:cubicBezTo>
                <a:cubicBezTo>
                  <a:pt x="555" y="1313"/>
                  <a:pt x="523" y="1316"/>
                  <a:pt x="495" y="1334"/>
                </a:cubicBezTo>
                <a:cubicBezTo>
                  <a:pt x="491" y="1322"/>
                  <a:pt x="487" y="1310"/>
                  <a:pt x="483" y="1298"/>
                </a:cubicBezTo>
                <a:cubicBezTo>
                  <a:pt x="482" y="1294"/>
                  <a:pt x="479" y="1286"/>
                  <a:pt x="479" y="1286"/>
                </a:cubicBezTo>
                <a:cubicBezTo>
                  <a:pt x="483" y="1216"/>
                  <a:pt x="486" y="1227"/>
                  <a:pt x="479" y="1170"/>
                </a:cubicBezTo>
                <a:cubicBezTo>
                  <a:pt x="477" y="1143"/>
                  <a:pt x="464" y="1149"/>
                  <a:pt x="459" y="1130"/>
                </a:cubicBezTo>
                <a:cubicBezTo>
                  <a:pt x="454" y="1111"/>
                  <a:pt x="454" y="1082"/>
                  <a:pt x="451" y="1054"/>
                </a:cubicBezTo>
                <a:cubicBezTo>
                  <a:pt x="449" y="1027"/>
                  <a:pt x="449" y="991"/>
                  <a:pt x="443" y="962"/>
                </a:cubicBezTo>
                <a:cubicBezTo>
                  <a:pt x="441" y="952"/>
                  <a:pt x="438" y="943"/>
                  <a:pt x="435" y="934"/>
                </a:cubicBezTo>
                <a:cubicBezTo>
                  <a:pt x="433" y="926"/>
                  <a:pt x="427" y="910"/>
                  <a:pt x="427" y="910"/>
                </a:cubicBezTo>
                <a:cubicBezTo>
                  <a:pt x="414" y="809"/>
                  <a:pt x="415" y="707"/>
                  <a:pt x="423" y="606"/>
                </a:cubicBezTo>
                <a:cubicBezTo>
                  <a:pt x="422" y="570"/>
                  <a:pt x="432" y="534"/>
                  <a:pt x="427" y="498"/>
                </a:cubicBezTo>
                <a:cubicBezTo>
                  <a:pt x="426" y="488"/>
                  <a:pt x="414" y="483"/>
                  <a:pt x="411" y="474"/>
                </a:cubicBezTo>
                <a:cubicBezTo>
                  <a:pt x="403" y="449"/>
                  <a:pt x="396" y="424"/>
                  <a:pt x="391" y="398"/>
                </a:cubicBezTo>
                <a:cubicBezTo>
                  <a:pt x="395" y="377"/>
                  <a:pt x="400" y="358"/>
                  <a:pt x="407" y="338"/>
                </a:cubicBezTo>
                <a:cubicBezTo>
                  <a:pt x="410" y="330"/>
                  <a:pt x="412" y="322"/>
                  <a:pt x="415" y="314"/>
                </a:cubicBezTo>
                <a:cubicBezTo>
                  <a:pt x="416" y="310"/>
                  <a:pt x="419" y="302"/>
                  <a:pt x="419" y="302"/>
                </a:cubicBezTo>
                <a:cubicBezTo>
                  <a:pt x="390" y="292"/>
                  <a:pt x="362" y="317"/>
                  <a:pt x="335" y="326"/>
                </a:cubicBezTo>
                <a:cubicBezTo>
                  <a:pt x="309" y="331"/>
                  <a:pt x="283" y="336"/>
                  <a:pt x="258" y="341"/>
                </a:cubicBezTo>
                <a:cubicBezTo>
                  <a:pt x="233" y="346"/>
                  <a:pt x="209" y="348"/>
                  <a:pt x="187" y="354"/>
                </a:cubicBezTo>
                <a:cubicBezTo>
                  <a:pt x="160" y="363"/>
                  <a:pt x="155" y="374"/>
                  <a:pt x="127" y="378"/>
                </a:cubicBezTo>
                <a:cubicBezTo>
                  <a:pt x="98" y="388"/>
                  <a:pt x="94" y="377"/>
                  <a:pt x="75" y="390"/>
                </a:cubicBezTo>
                <a:cubicBezTo>
                  <a:pt x="72" y="343"/>
                  <a:pt x="80" y="326"/>
                  <a:pt x="59" y="294"/>
                </a:cubicBezTo>
                <a:cubicBezTo>
                  <a:pt x="65" y="277"/>
                  <a:pt x="63" y="286"/>
                  <a:pt x="63" y="266"/>
                </a:cubicBezTo>
              </a:path>
            </a:pathLst>
          </a:custGeom>
          <a:solidFill>
            <a:srgbClr val="FF0000"/>
          </a:solidFill>
          <a:ln w="9525">
            <a:solidFill>
              <a:srgbClr val="008080"/>
            </a:solidFill>
            <a:round/>
            <a:headEnd/>
            <a:tailEnd/>
          </a:ln>
          <a:effectLst>
            <a:outerShdw dist="71842" dir="8100000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29708" name="Freeform 12"/>
          <p:cNvSpPr>
            <a:spLocks/>
          </p:cNvSpPr>
          <p:nvPr/>
        </p:nvSpPr>
        <p:spPr bwMode="auto">
          <a:xfrm>
            <a:off x="1250950" y="2336800"/>
            <a:ext cx="952500" cy="1035050"/>
          </a:xfrm>
          <a:custGeom>
            <a:avLst/>
            <a:gdLst>
              <a:gd name="T0" fmla="*/ 2147483647 w 600"/>
              <a:gd name="T1" fmla="*/ 2147483647 h 652"/>
              <a:gd name="T2" fmla="*/ 2147483647 w 600"/>
              <a:gd name="T3" fmla="*/ 2147483647 h 652"/>
              <a:gd name="T4" fmla="*/ 2147483647 w 600"/>
              <a:gd name="T5" fmla="*/ 2147483647 h 652"/>
              <a:gd name="T6" fmla="*/ 2147483647 w 600"/>
              <a:gd name="T7" fmla="*/ 2147483647 h 652"/>
              <a:gd name="T8" fmla="*/ 2147483647 w 600"/>
              <a:gd name="T9" fmla="*/ 2147483647 h 652"/>
              <a:gd name="T10" fmla="*/ 2147483647 w 600"/>
              <a:gd name="T11" fmla="*/ 2147483647 h 652"/>
              <a:gd name="T12" fmla="*/ 2147483647 w 600"/>
              <a:gd name="T13" fmla="*/ 2147483647 h 652"/>
              <a:gd name="T14" fmla="*/ 2147483647 w 600"/>
              <a:gd name="T15" fmla="*/ 2147483647 h 652"/>
              <a:gd name="T16" fmla="*/ 2147483647 w 600"/>
              <a:gd name="T17" fmla="*/ 2147483647 h 652"/>
              <a:gd name="T18" fmla="*/ 2147483647 w 600"/>
              <a:gd name="T19" fmla="*/ 0 h 652"/>
              <a:gd name="T20" fmla="*/ 2147483647 w 600"/>
              <a:gd name="T21" fmla="*/ 2147483647 h 652"/>
              <a:gd name="T22" fmla="*/ 2147483647 w 600"/>
              <a:gd name="T23" fmla="*/ 2147483647 h 652"/>
              <a:gd name="T24" fmla="*/ 2147483647 w 600"/>
              <a:gd name="T25" fmla="*/ 2147483647 h 652"/>
              <a:gd name="T26" fmla="*/ 2147483647 w 600"/>
              <a:gd name="T27" fmla="*/ 2147483647 h 652"/>
              <a:gd name="T28" fmla="*/ 2147483647 w 600"/>
              <a:gd name="T29" fmla="*/ 2147483647 h 652"/>
              <a:gd name="T30" fmla="*/ 2147483647 w 600"/>
              <a:gd name="T31" fmla="*/ 2147483647 h 652"/>
              <a:gd name="T32" fmla="*/ 2147483647 w 600"/>
              <a:gd name="T33" fmla="*/ 2147483647 h 652"/>
              <a:gd name="T34" fmla="*/ 2147483647 w 600"/>
              <a:gd name="T35" fmla="*/ 2147483647 h 652"/>
              <a:gd name="T36" fmla="*/ 2147483647 w 600"/>
              <a:gd name="T37" fmla="*/ 2147483647 h 652"/>
              <a:gd name="T38" fmla="*/ 2147483647 w 600"/>
              <a:gd name="T39" fmla="*/ 2147483647 h 652"/>
              <a:gd name="T40" fmla="*/ 2147483647 w 600"/>
              <a:gd name="T41" fmla="*/ 2147483647 h 652"/>
              <a:gd name="T42" fmla="*/ 2147483647 w 600"/>
              <a:gd name="T43" fmla="*/ 2147483647 h 652"/>
              <a:gd name="T44" fmla="*/ 2147483647 w 600"/>
              <a:gd name="T45" fmla="*/ 2147483647 h 652"/>
              <a:gd name="T46" fmla="*/ 2147483647 w 600"/>
              <a:gd name="T47" fmla="*/ 2147483647 h 652"/>
              <a:gd name="T48" fmla="*/ 2147483647 w 600"/>
              <a:gd name="T49" fmla="*/ 2147483647 h 652"/>
              <a:gd name="T50" fmla="*/ 2147483647 w 600"/>
              <a:gd name="T51" fmla="*/ 2147483647 h 652"/>
              <a:gd name="T52" fmla="*/ 2147483647 w 600"/>
              <a:gd name="T53" fmla="*/ 2147483647 h 652"/>
              <a:gd name="T54" fmla="*/ 2147483647 w 600"/>
              <a:gd name="T55" fmla="*/ 2147483647 h 652"/>
              <a:gd name="T56" fmla="*/ 2147483647 w 600"/>
              <a:gd name="T57" fmla="*/ 2147483647 h 652"/>
              <a:gd name="T58" fmla="*/ 2147483647 w 600"/>
              <a:gd name="T59" fmla="*/ 2147483647 h 652"/>
              <a:gd name="T60" fmla="*/ 2147483647 w 600"/>
              <a:gd name="T61" fmla="*/ 2147483647 h 652"/>
              <a:gd name="T62" fmla="*/ 2147483647 w 600"/>
              <a:gd name="T63" fmla="*/ 2147483647 h 652"/>
              <a:gd name="T64" fmla="*/ 2147483647 w 600"/>
              <a:gd name="T65" fmla="*/ 2147483647 h 652"/>
              <a:gd name="T66" fmla="*/ 2147483647 w 600"/>
              <a:gd name="T67" fmla="*/ 2147483647 h 652"/>
              <a:gd name="T68" fmla="*/ 2147483647 w 600"/>
              <a:gd name="T69" fmla="*/ 2147483647 h 652"/>
              <a:gd name="T70" fmla="*/ 2147483647 w 600"/>
              <a:gd name="T71" fmla="*/ 2147483647 h 652"/>
              <a:gd name="T72" fmla="*/ 2147483647 w 600"/>
              <a:gd name="T73" fmla="*/ 2147483647 h 652"/>
              <a:gd name="T74" fmla="*/ 2147483647 w 600"/>
              <a:gd name="T75" fmla="*/ 2147483647 h 652"/>
              <a:gd name="T76" fmla="*/ 2147483647 w 600"/>
              <a:gd name="T77" fmla="*/ 2147483647 h 652"/>
              <a:gd name="T78" fmla="*/ 2147483647 w 600"/>
              <a:gd name="T79" fmla="*/ 2147483647 h 652"/>
              <a:gd name="T80" fmla="*/ 2147483647 w 600"/>
              <a:gd name="T81" fmla="*/ 2147483647 h 652"/>
              <a:gd name="T82" fmla="*/ 2147483647 w 600"/>
              <a:gd name="T83" fmla="*/ 2147483647 h 652"/>
              <a:gd name="T84" fmla="*/ 2147483647 w 600"/>
              <a:gd name="T85" fmla="*/ 2147483647 h 652"/>
              <a:gd name="T86" fmla="*/ 2147483647 w 600"/>
              <a:gd name="T87" fmla="*/ 2147483647 h 652"/>
              <a:gd name="T88" fmla="*/ 2147483647 w 600"/>
              <a:gd name="T89" fmla="*/ 2147483647 h 652"/>
              <a:gd name="T90" fmla="*/ 2147483647 w 600"/>
              <a:gd name="T91" fmla="*/ 2147483647 h 652"/>
              <a:gd name="T92" fmla="*/ 2147483647 w 600"/>
              <a:gd name="T93" fmla="*/ 2147483647 h 652"/>
              <a:gd name="T94" fmla="*/ 2147483647 w 600"/>
              <a:gd name="T95" fmla="*/ 2147483647 h 652"/>
              <a:gd name="T96" fmla="*/ 2147483647 w 600"/>
              <a:gd name="T97" fmla="*/ 2147483647 h 65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00" h="652">
                <a:moveTo>
                  <a:pt x="52" y="264"/>
                </a:moveTo>
                <a:cubicBezTo>
                  <a:pt x="99" y="252"/>
                  <a:pt x="139" y="240"/>
                  <a:pt x="188" y="236"/>
                </a:cubicBezTo>
                <a:cubicBezTo>
                  <a:pt x="221" y="214"/>
                  <a:pt x="202" y="221"/>
                  <a:pt x="244" y="216"/>
                </a:cubicBezTo>
                <a:cubicBezTo>
                  <a:pt x="255" y="183"/>
                  <a:pt x="258" y="194"/>
                  <a:pt x="280" y="176"/>
                </a:cubicBezTo>
                <a:cubicBezTo>
                  <a:pt x="293" y="165"/>
                  <a:pt x="298" y="153"/>
                  <a:pt x="312" y="144"/>
                </a:cubicBezTo>
                <a:cubicBezTo>
                  <a:pt x="291" y="137"/>
                  <a:pt x="314" y="129"/>
                  <a:pt x="328" y="120"/>
                </a:cubicBezTo>
                <a:cubicBezTo>
                  <a:pt x="337" y="106"/>
                  <a:pt x="365" y="75"/>
                  <a:pt x="380" y="68"/>
                </a:cubicBezTo>
                <a:cubicBezTo>
                  <a:pt x="404" y="57"/>
                  <a:pt x="430" y="55"/>
                  <a:pt x="452" y="40"/>
                </a:cubicBezTo>
                <a:cubicBezTo>
                  <a:pt x="459" y="20"/>
                  <a:pt x="455" y="16"/>
                  <a:pt x="472" y="8"/>
                </a:cubicBezTo>
                <a:cubicBezTo>
                  <a:pt x="480" y="5"/>
                  <a:pt x="496" y="0"/>
                  <a:pt x="496" y="0"/>
                </a:cubicBezTo>
                <a:cubicBezTo>
                  <a:pt x="521" y="4"/>
                  <a:pt x="539" y="10"/>
                  <a:pt x="560" y="24"/>
                </a:cubicBezTo>
                <a:cubicBezTo>
                  <a:pt x="571" y="40"/>
                  <a:pt x="565" y="78"/>
                  <a:pt x="556" y="96"/>
                </a:cubicBezTo>
                <a:cubicBezTo>
                  <a:pt x="551" y="105"/>
                  <a:pt x="539" y="109"/>
                  <a:pt x="532" y="116"/>
                </a:cubicBezTo>
                <a:cubicBezTo>
                  <a:pt x="538" y="148"/>
                  <a:pt x="554" y="162"/>
                  <a:pt x="576" y="184"/>
                </a:cubicBezTo>
                <a:cubicBezTo>
                  <a:pt x="583" y="191"/>
                  <a:pt x="587" y="200"/>
                  <a:pt x="592" y="208"/>
                </a:cubicBezTo>
                <a:cubicBezTo>
                  <a:pt x="595" y="212"/>
                  <a:pt x="600" y="220"/>
                  <a:pt x="600" y="220"/>
                </a:cubicBezTo>
                <a:cubicBezTo>
                  <a:pt x="589" y="283"/>
                  <a:pt x="585" y="303"/>
                  <a:pt x="536" y="344"/>
                </a:cubicBezTo>
                <a:cubicBezTo>
                  <a:pt x="523" y="355"/>
                  <a:pt x="526" y="371"/>
                  <a:pt x="512" y="380"/>
                </a:cubicBezTo>
                <a:cubicBezTo>
                  <a:pt x="483" y="423"/>
                  <a:pt x="503" y="467"/>
                  <a:pt x="528" y="504"/>
                </a:cubicBezTo>
                <a:cubicBezTo>
                  <a:pt x="528" y="504"/>
                  <a:pt x="538" y="534"/>
                  <a:pt x="540" y="540"/>
                </a:cubicBezTo>
                <a:cubicBezTo>
                  <a:pt x="543" y="548"/>
                  <a:pt x="548" y="564"/>
                  <a:pt x="548" y="564"/>
                </a:cubicBezTo>
                <a:cubicBezTo>
                  <a:pt x="550" y="579"/>
                  <a:pt x="565" y="619"/>
                  <a:pt x="536" y="600"/>
                </a:cubicBezTo>
                <a:cubicBezTo>
                  <a:pt x="505" y="604"/>
                  <a:pt x="483" y="616"/>
                  <a:pt x="452" y="620"/>
                </a:cubicBezTo>
                <a:cubicBezTo>
                  <a:pt x="431" y="624"/>
                  <a:pt x="431" y="610"/>
                  <a:pt x="415" y="610"/>
                </a:cubicBezTo>
                <a:cubicBezTo>
                  <a:pt x="399" y="610"/>
                  <a:pt x="376" y="616"/>
                  <a:pt x="358" y="619"/>
                </a:cubicBezTo>
                <a:cubicBezTo>
                  <a:pt x="338" y="632"/>
                  <a:pt x="324" y="644"/>
                  <a:pt x="304" y="631"/>
                </a:cubicBezTo>
                <a:cubicBezTo>
                  <a:pt x="291" y="629"/>
                  <a:pt x="268" y="636"/>
                  <a:pt x="253" y="637"/>
                </a:cubicBezTo>
                <a:cubicBezTo>
                  <a:pt x="238" y="638"/>
                  <a:pt x="227" y="635"/>
                  <a:pt x="214" y="637"/>
                </a:cubicBezTo>
                <a:cubicBezTo>
                  <a:pt x="201" y="639"/>
                  <a:pt x="183" y="652"/>
                  <a:pt x="176" y="652"/>
                </a:cubicBezTo>
                <a:cubicBezTo>
                  <a:pt x="172" y="651"/>
                  <a:pt x="175" y="643"/>
                  <a:pt x="172" y="640"/>
                </a:cubicBezTo>
                <a:cubicBezTo>
                  <a:pt x="169" y="637"/>
                  <a:pt x="164" y="637"/>
                  <a:pt x="160" y="636"/>
                </a:cubicBezTo>
                <a:cubicBezTo>
                  <a:pt x="156" y="624"/>
                  <a:pt x="137" y="608"/>
                  <a:pt x="124" y="604"/>
                </a:cubicBezTo>
                <a:cubicBezTo>
                  <a:pt x="121" y="600"/>
                  <a:pt x="119" y="595"/>
                  <a:pt x="116" y="592"/>
                </a:cubicBezTo>
                <a:cubicBezTo>
                  <a:pt x="113" y="589"/>
                  <a:pt x="107" y="588"/>
                  <a:pt x="104" y="584"/>
                </a:cubicBezTo>
                <a:cubicBezTo>
                  <a:pt x="87" y="565"/>
                  <a:pt x="85" y="552"/>
                  <a:pt x="80" y="528"/>
                </a:cubicBezTo>
                <a:cubicBezTo>
                  <a:pt x="85" y="512"/>
                  <a:pt x="88" y="505"/>
                  <a:pt x="104" y="500"/>
                </a:cubicBezTo>
                <a:cubicBezTo>
                  <a:pt x="119" y="485"/>
                  <a:pt x="122" y="481"/>
                  <a:pt x="142" y="474"/>
                </a:cubicBezTo>
                <a:cubicBezTo>
                  <a:pt x="155" y="470"/>
                  <a:pt x="160" y="469"/>
                  <a:pt x="168" y="472"/>
                </a:cubicBezTo>
                <a:cubicBezTo>
                  <a:pt x="176" y="475"/>
                  <a:pt x="179" y="485"/>
                  <a:pt x="190" y="490"/>
                </a:cubicBezTo>
                <a:cubicBezTo>
                  <a:pt x="201" y="497"/>
                  <a:pt x="220" y="500"/>
                  <a:pt x="232" y="504"/>
                </a:cubicBezTo>
                <a:cubicBezTo>
                  <a:pt x="245" y="500"/>
                  <a:pt x="246" y="502"/>
                  <a:pt x="252" y="488"/>
                </a:cubicBezTo>
                <a:cubicBezTo>
                  <a:pt x="255" y="480"/>
                  <a:pt x="260" y="464"/>
                  <a:pt x="260" y="464"/>
                </a:cubicBezTo>
                <a:cubicBezTo>
                  <a:pt x="255" y="443"/>
                  <a:pt x="263" y="420"/>
                  <a:pt x="240" y="412"/>
                </a:cubicBezTo>
                <a:cubicBezTo>
                  <a:pt x="239" y="408"/>
                  <a:pt x="240" y="401"/>
                  <a:pt x="236" y="400"/>
                </a:cubicBezTo>
                <a:cubicBezTo>
                  <a:pt x="212" y="395"/>
                  <a:pt x="133" y="391"/>
                  <a:pt x="100" y="388"/>
                </a:cubicBezTo>
                <a:cubicBezTo>
                  <a:pt x="96" y="377"/>
                  <a:pt x="91" y="349"/>
                  <a:pt x="80" y="340"/>
                </a:cubicBezTo>
                <a:cubicBezTo>
                  <a:pt x="77" y="338"/>
                  <a:pt x="53" y="332"/>
                  <a:pt x="52" y="332"/>
                </a:cubicBezTo>
                <a:cubicBezTo>
                  <a:pt x="44" y="330"/>
                  <a:pt x="28" y="324"/>
                  <a:pt x="28" y="324"/>
                </a:cubicBezTo>
                <a:cubicBezTo>
                  <a:pt x="0" y="281"/>
                  <a:pt x="33" y="293"/>
                  <a:pt x="52" y="264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008080"/>
            </a:solidFill>
            <a:round/>
            <a:headEnd/>
            <a:tailEnd/>
          </a:ln>
          <a:effectLst>
            <a:outerShdw dist="74053" dir="7257825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9469" name="Freeform 13"/>
          <p:cNvSpPr>
            <a:spLocks/>
          </p:cNvSpPr>
          <p:nvPr/>
        </p:nvSpPr>
        <p:spPr bwMode="auto">
          <a:xfrm>
            <a:off x="2057400" y="3290888"/>
            <a:ext cx="790575" cy="2019300"/>
          </a:xfrm>
          <a:custGeom>
            <a:avLst/>
            <a:gdLst>
              <a:gd name="T0" fmla="*/ 2147483647 w 498"/>
              <a:gd name="T1" fmla="*/ 2147483647 h 1272"/>
              <a:gd name="T2" fmla="*/ 2147483647 w 498"/>
              <a:gd name="T3" fmla="*/ 2147483647 h 1272"/>
              <a:gd name="T4" fmla="*/ 2147483647 w 498"/>
              <a:gd name="T5" fmla="*/ 2147483647 h 1272"/>
              <a:gd name="T6" fmla="*/ 2147483647 w 498"/>
              <a:gd name="T7" fmla="*/ 2147483647 h 1272"/>
              <a:gd name="T8" fmla="*/ 2147483647 w 498"/>
              <a:gd name="T9" fmla="*/ 2147483647 h 1272"/>
              <a:gd name="T10" fmla="*/ 2147483647 w 498"/>
              <a:gd name="T11" fmla="*/ 2147483647 h 1272"/>
              <a:gd name="T12" fmla="*/ 2147483647 w 498"/>
              <a:gd name="T13" fmla="*/ 2147483647 h 1272"/>
              <a:gd name="T14" fmla="*/ 2147483647 w 498"/>
              <a:gd name="T15" fmla="*/ 2147483647 h 1272"/>
              <a:gd name="T16" fmla="*/ 2147483647 w 498"/>
              <a:gd name="T17" fmla="*/ 2147483647 h 1272"/>
              <a:gd name="T18" fmla="*/ 2147483647 w 498"/>
              <a:gd name="T19" fmla="*/ 2147483647 h 1272"/>
              <a:gd name="T20" fmla="*/ 2147483647 w 498"/>
              <a:gd name="T21" fmla="*/ 0 h 1272"/>
              <a:gd name="T22" fmla="*/ 2147483647 w 498"/>
              <a:gd name="T23" fmla="*/ 2147483647 h 1272"/>
              <a:gd name="T24" fmla="*/ 2147483647 w 498"/>
              <a:gd name="T25" fmla="*/ 2147483647 h 1272"/>
              <a:gd name="T26" fmla="*/ 2147483647 w 498"/>
              <a:gd name="T27" fmla="*/ 2147483647 h 1272"/>
              <a:gd name="T28" fmla="*/ 2147483647 w 498"/>
              <a:gd name="T29" fmla="*/ 2147483647 h 1272"/>
              <a:gd name="T30" fmla="*/ 2147483647 w 498"/>
              <a:gd name="T31" fmla="*/ 2147483647 h 1272"/>
              <a:gd name="T32" fmla="*/ 2147483647 w 498"/>
              <a:gd name="T33" fmla="*/ 2147483647 h 1272"/>
              <a:gd name="T34" fmla="*/ 2147483647 w 498"/>
              <a:gd name="T35" fmla="*/ 2147483647 h 1272"/>
              <a:gd name="T36" fmla="*/ 2147483647 w 498"/>
              <a:gd name="T37" fmla="*/ 2147483647 h 1272"/>
              <a:gd name="T38" fmla="*/ 2147483647 w 498"/>
              <a:gd name="T39" fmla="*/ 2147483647 h 1272"/>
              <a:gd name="T40" fmla="*/ 2147483647 w 498"/>
              <a:gd name="T41" fmla="*/ 2147483647 h 1272"/>
              <a:gd name="T42" fmla="*/ 2147483647 w 498"/>
              <a:gd name="T43" fmla="*/ 2147483647 h 1272"/>
              <a:gd name="T44" fmla="*/ 2147483647 w 498"/>
              <a:gd name="T45" fmla="*/ 2147483647 h 1272"/>
              <a:gd name="T46" fmla="*/ 2147483647 w 498"/>
              <a:gd name="T47" fmla="*/ 2147483647 h 1272"/>
              <a:gd name="T48" fmla="*/ 2147483647 w 498"/>
              <a:gd name="T49" fmla="*/ 2147483647 h 1272"/>
              <a:gd name="T50" fmla="*/ 2147483647 w 498"/>
              <a:gd name="T51" fmla="*/ 2147483647 h 1272"/>
              <a:gd name="T52" fmla="*/ 2147483647 w 498"/>
              <a:gd name="T53" fmla="*/ 2147483647 h 1272"/>
              <a:gd name="T54" fmla="*/ 2147483647 w 498"/>
              <a:gd name="T55" fmla="*/ 2147483647 h 1272"/>
              <a:gd name="T56" fmla="*/ 2147483647 w 498"/>
              <a:gd name="T57" fmla="*/ 2147483647 h 1272"/>
              <a:gd name="T58" fmla="*/ 2147483647 w 498"/>
              <a:gd name="T59" fmla="*/ 2147483647 h 1272"/>
              <a:gd name="T60" fmla="*/ 2147483647 w 498"/>
              <a:gd name="T61" fmla="*/ 2147483647 h 1272"/>
              <a:gd name="T62" fmla="*/ 2147483647 w 498"/>
              <a:gd name="T63" fmla="*/ 2147483647 h 1272"/>
              <a:gd name="T64" fmla="*/ 2147483647 w 498"/>
              <a:gd name="T65" fmla="*/ 2147483647 h 1272"/>
              <a:gd name="T66" fmla="*/ 2147483647 w 498"/>
              <a:gd name="T67" fmla="*/ 2147483647 h 1272"/>
              <a:gd name="T68" fmla="*/ 2147483647 w 498"/>
              <a:gd name="T69" fmla="*/ 2147483647 h 1272"/>
              <a:gd name="T70" fmla="*/ 2147483647 w 498"/>
              <a:gd name="T71" fmla="*/ 2147483647 h 1272"/>
              <a:gd name="T72" fmla="*/ 2147483647 w 498"/>
              <a:gd name="T73" fmla="*/ 2147483647 h 1272"/>
              <a:gd name="T74" fmla="*/ 2147483647 w 498"/>
              <a:gd name="T75" fmla="*/ 2147483647 h 1272"/>
              <a:gd name="T76" fmla="*/ 2147483647 w 498"/>
              <a:gd name="T77" fmla="*/ 2147483647 h 1272"/>
              <a:gd name="T78" fmla="*/ 2147483647 w 498"/>
              <a:gd name="T79" fmla="*/ 2147483647 h 1272"/>
              <a:gd name="T80" fmla="*/ 2147483647 w 498"/>
              <a:gd name="T81" fmla="*/ 2147483647 h 1272"/>
              <a:gd name="T82" fmla="*/ 2147483647 w 498"/>
              <a:gd name="T83" fmla="*/ 2147483647 h 1272"/>
              <a:gd name="T84" fmla="*/ 2147483647 w 498"/>
              <a:gd name="T85" fmla="*/ 2147483647 h 1272"/>
              <a:gd name="T86" fmla="*/ 2147483647 w 498"/>
              <a:gd name="T87" fmla="*/ 2147483647 h 1272"/>
              <a:gd name="T88" fmla="*/ 2147483647 w 498"/>
              <a:gd name="T89" fmla="*/ 2147483647 h 1272"/>
              <a:gd name="T90" fmla="*/ 2147483647 w 498"/>
              <a:gd name="T91" fmla="*/ 2147483647 h 1272"/>
              <a:gd name="T92" fmla="*/ 2147483647 w 498"/>
              <a:gd name="T93" fmla="*/ 2147483647 h 1272"/>
              <a:gd name="T94" fmla="*/ 2147483647 w 498"/>
              <a:gd name="T95" fmla="*/ 2147483647 h 1272"/>
              <a:gd name="T96" fmla="*/ 2147483647 w 498"/>
              <a:gd name="T97" fmla="*/ 2147483647 h 1272"/>
              <a:gd name="T98" fmla="*/ 2147483647 w 498"/>
              <a:gd name="T99" fmla="*/ 2147483647 h 1272"/>
              <a:gd name="T100" fmla="*/ 2147483647 w 498"/>
              <a:gd name="T101" fmla="*/ 2147483647 h 1272"/>
              <a:gd name="T102" fmla="*/ 2147483647 w 498"/>
              <a:gd name="T103" fmla="*/ 2147483647 h 1272"/>
              <a:gd name="T104" fmla="*/ 2147483647 w 498"/>
              <a:gd name="T105" fmla="*/ 2147483647 h 1272"/>
              <a:gd name="T106" fmla="*/ 2147483647 w 498"/>
              <a:gd name="T107" fmla="*/ 2147483647 h 1272"/>
              <a:gd name="T108" fmla="*/ 0 w 498"/>
              <a:gd name="T109" fmla="*/ 2147483647 h 1272"/>
              <a:gd name="T110" fmla="*/ 2147483647 w 498"/>
              <a:gd name="T111" fmla="*/ 2147483647 h 127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98"/>
              <a:gd name="T169" fmla="*/ 0 h 1272"/>
              <a:gd name="T170" fmla="*/ 498 w 498"/>
              <a:gd name="T171" fmla="*/ 1272 h 127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98" h="1272">
                <a:moveTo>
                  <a:pt x="48" y="93"/>
                </a:moveTo>
                <a:cubicBezTo>
                  <a:pt x="73" y="85"/>
                  <a:pt x="60" y="88"/>
                  <a:pt x="87" y="84"/>
                </a:cubicBezTo>
                <a:cubicBezTo>
                  <a:pt x="93" y="82"/>
                  <a:pt x="101" y="82"/>
                  <a:pt x="105" y="78"/>
                </a:cubicBezTo>
                <a:cubicBezTo>
                  <a:pt x="108" y="75"/>
                  <a:pt x="110" y="71"/>
                  <a:pt x="114" y="69"/>
                </a:cubicBezTo>
                <a:cubicBezTo>
                  <a:pt x="125" y="63"/>
                  <a:pt x="189" y="50"/>
                  <a:pt x="207" y="48"/>
                </a:cubicBezTo>
                <a:cubicBezTo>
                  <a:pt x="223" y="43"/>
                  <a:pt x="239" y="38"/>
                  <a:pt x="255" y="33"/>
                </a:cubicBezTo>
                <a:cubicBezTo>
                  <a:pt x="261" y="31"/>
                  <a:pt x="267" y="29"/>
                  <a:pt x="273" y="27"/>
                </a:cubicBezTo>
                <a:cubicBezTo>
                  <a:pt x="276" y="26"/>
                  <a:pt x="282" y="24"/>
                  <a:pt x="282" y="24"/>
                </a:cubicBezTo>
                <a:cubicBezTo>
                  <a:pt x="299" y="30"/>
                  <a:pt x="316" y="27"/>
                  <a:pt x="333" y="21"/>
                </a:cubicBezTo>
                <a:cubicBezTo>
                  <a:pt x="346" y="8"/>
                  <a:pt x="338" y="13"/>
                  <a:pt x="360" y="6"/>
                </a:cubicBezTo>
                <a:cubicBezTo>
                  <a:pt x="366" y="4"/>
                  <a:pt x="378" y="0"/>
                  <a:pt x="378" y="0"/>
                </a:cubicBezTo>
                <a:cubicBezTo>
                  <a:pt x="410" y="11"/>
                  <a:pt x="375" y="50"/>
                  <a:pt x="369" y="69"/>
                </a:cubicBezTo>
                <a:cubicBezTo>
                  <a:pt x="371" y="95"/>
                  <a:pt x="373" y="121"/>
                  <a:pt x="375" y="147"/>
                </a:cubicBezTo>
                <a:cubicBezTo>
                  <a:pt x="376" y="158"/>
                  <a:pt x="393" y="174"/>
                  <a:pt x="393" y="174"/>
                </a:cubicBezTo>
                <a:cubicBezTo>
                  <a:pt x="395" y="182"/>
                  <a:pt x="397" y="190"/>
                  <a:pt x="399" y="198"/>
                </a:cubicBezTo>
                <a:cubicBezTo>
                  <a:pt x="400" y="202"/>
                  <a:pt x="402" y="210"/>
                  <a:pt x="402" y="210"/>
                </a:cubicBezTo>
                <a:cubicBezTo>
                  <a:pt x="405" y="258"/>
                  <a:pt x="407" y="248"/>
                  <a:pt x="402" y="297"/>
                </a:cubicBezTo>
                <a:cubicBezTo>
                  <a:pt x="401" y="309"/>
                  <a:pt x="393" y="333"/>
                  <a:pt x="393" y="333"/>
                </a:cubicBezTo>
                <a:cubicBezTo>
                  <a:pt x="396" y="407"/>
                  <a:pt x="393" y="478"/>
                  <a:pt x="390" y="552"/>
                </a:cubicBezTo>
                <a:cubicBezTo>
                  <a:pt x="398" y="576"/>
                  <a:pt x="386" y="548"/>
                  <a:pt x="402" y="564"/>
                </a:cubicBezTo>
                <a:cubicBezTo>
                  <a:pt x="408" y="570"/>
                  <a:pt x="413" y="614"/>
                  <a:pt x="417" y="627"/>
                </a:cubicBezTo>
                <a:cubicBezTo>
                  <a:pt x="424" y="682"/>
                  <a:pt x="421" y="659"/>
                  <a:pt x="426" y="696"/>
                </a:cubicBezTo>
                <a:cubicBezTo>
                  <a:pt x="427" y="733"/>
                  <a:pt x="427" y="770"/>
                  <a:pt x="429" y="807"/>
                </a:cubicBezTo>
                <a:cubicBezTo>
                  <a:pt x="430" y="832"/>
                  <a:pt x="449" y="851"/>
                  <a:pt x="456" y="873"/>
                </a:cubicBezTo>
                <a:cubicBezTo>
                  <a:pt x="458" y="924"/>
                  <a:pt x="446" y="957"/>
                  <a:pt x="452" y="1007"/>
                </a:cubicBezTo>
                <a:cubicBezTo>
                  <a:pt x="448" y="1041"/>
                  <a:pt x="454" y="1095"/>
                  <a:pt x="474" y="1125"/>
                </a:cubicBezTo>
                <a:cubicBezTo>
                  <a:pt x="478" y="1143"/>
                  <a:pt x="476" y="1161"/>
                  <a:pt x="480" y="1179"/>
                </a:cubicBezTo>
                <a:cubicBezTo>
                  <a:pt x="483" y="1189"/>
                  <a:pt x="498" y="1206"/>
                  <a:pt x="498" y="1206"/>
                </a:cubicBezTo>
                <a:cubicBezTo>
                  <a:pt x="494" y="1219"/>
                  <a:pt x="486" y="1218"/>
                  <a:pt x="474" y="1224"/>
                </a:cubicBezTo>
                <a:cubicBezTo>
                  <a:pt x="469" y="1239"/>
                  <a:pt x="481" y="1246"/>
                  <a:pt x="486" y="1260"/>
                </a:cubicBezTo>
                <a:cubicBezTo>
                  <a:pt x="454" y="1262"/>
                  <a:pt x="443" y="1265"/>
                  <a:pt x="414" y="1272"/>
                </a:cubicBezTo>
                <a:cubicBezTo>
                  <a:pt x="425" y="1256"/>
                  <a:pt x="420" y="1239"/>
                  <a:pt x="414" y="1221"/>
                </a:cubicBezTo>
                <a:cubicBezTo>
                  <a:pt x="411" y="1189"/>
                  <a:pt x="413" y="1190"/>
                  <a:pt x="396" y="1170"/>
                </a:cubicBezTo>
                <a:cubicBezTo>
                  <a:pt x="389" y="1161"/>
                  <a:pt x="369" y="1149"/>
                  <a:pt x="369" y="1149"/>
                </a:cubicBezTo>
                <a:cubicBezTo>
                  <a:pt x="359" y="1134"/>
                  <a:pt x="355" y="1116"/>
                  <a:pt x="345" y="1101"/>
                </a:cubicBezTo>
                <a:cubicBezTo>
                  <a:pt x="336" y="1054"/>
                  <a:pt x="351" y="1001"/>
                  <a:pt x="336" y="957"/>
                </a:cubicBezTo>
                <a:cubicBezTo>
                  <a:pt x="334" y="932"/>
                  <a:pt x="333" y="898"/>
                  <a:pt x="315" y="876"/>
                </a:cubicBezTo>
                <a:cubicBezTo>
                  <a:pt x="306" y="865"/>
                  <a:pt x="301" y="863"/>
                  <a:pt x="288" y="855"/>
                </a:cubicBezTo>
                <a:cubicBezTo>
                  <a:pt x="285" y="853"/>
                  <a:pt x="279" y="849"/>
                  <a:pt x="279" y="849"/>
                </a:cubicBezTo>
                <a:cubicBezTo>
                  <a:pt x="275" y="843"/>
                  <a:pt x="268" y="840"/>
                  <a:pt x="264" y="834"/>
                </a:cubicBezTo>
                <a:cubicBezTo>
                  <a:pt x="254" y="818"/>
                  <a:pt x="253" y="796"/>
                  <a:pt x="243" y="780"/>
                </a:cubicBezTo>
                <a:cubicBezTo>
                  <a:pt x="221" y="747"/>
                  <a:pt x="191" y="719"/>
                  <a:pt x="186" y="678"/>
                </a:cubicBezTo>
                <a:cubicBezTo>
                  <a:pt x="185" y="673"/>
                  <a:pt x="181" y="620"/>
                  <a:pt x="180" y="612"/>
                </a:cubicBezTo>
                <a:cubicBezTo>
                  <a:pt x="175" y="587"/>
                  <a:pt x="176" y="601"/>
                  <a:pt x="168" y="585"/>
                </a:cubicBezTo>
                <a:cubicBezTo>
                  <a:pt x="167" y="582"/>
                  <a:pt x="165" y="573"/>
                  <a:pt x="165" y="576"/>
                </a:cubicBezTo>
                <a:cubicBezTo>
                  <a:pt x="165" y="577"/>
                  <a:pt x="169" y="597"/>
                  <a:pt x="174" y="597"/>
                </a:cubicBezTo>
                <a:cubicBezTo>
                  <a:pt x="184" y="597"/>
                  <a:pt x="170" y="589"/>
                  <a:pt x="162" y="579"/>
                </a:cubicBezTo>
                <a:cubicBezTo>
                  <a:pt x="154" y="569"/>
                  <a:pt x="153" y="561"/>
                  <a:pt x="144" y="552"/>
                </a:cubicBezTo>
                <a:cubicBezTo>
                  <a:pt x="140" y="537"/>
                  <a:pt x="131" y="527"/>
                  <a:pt x="126" y="513"/>
                </a:cubicBezTo>
                <a:cubicBezTo>
                  <a:pt x="124" y="479"/>
                  <a:pt x="129" y="444"/>
                  <a:pt x="120" y="411"/>
                </a:cubicBezTo>
                <a:cubicBezTo>
                  <a:pt x="117" y="401"/>
                  <a:pt x="102" y="385"/>
                  <a:pt x="96" y="375"/>
                </a:cubicBezTo>
                <a:cubicBezTo>
                  <a:pt x="88" y="362"/>
                  <a:pt x="77" y="326"/>
                  <a:pt x="69" y="309"/>
                </a:cubicBezTo>
                <a:cubicBezTo>
                  <a:pt x="56" y="284"/>
                  <a:pt x="41" y="275"/>
                  <a:pt x="36" y="246"/>
                </a:cubicBezTo>
                <a:cubicBezTo>
                  <a:pt x="35" y="232"/>
                  <a:pt x="36" y="218"/>
                  <a:pt x="33" y="204"/>
                </a:cubicBezTo>
                <a:cubicBezTo>
                  <a:pt x="29" y="189"/>
                  <a:pt x="6" y="159"/>
                  <a:pt x="0" y="141"/>
                </a:cubicBezTo>
                <a:cubicBezTo>
                  <a:pt x="5" y="98"/>
                  <a:pt x="28" y="96"/>
                  <a:pt x="66" y="96"/>
                </a:cubicBezTo>
              </a:path>
            </a:pathLst>
          </a:custGeom>
          <a:solidFill>
            <a:srgbClr val="FF0000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9710" name="Freeform 14"/>
          <p:cNvSpPr>
            <a:spLocks/>
          </p:cNvSpPr>
          <p:nvPr/>
        </p:nvSpPr>
        <p:spPr bwMode="auto">
          <a:xfrm>
            <a:off x="1409700" y="3282950"/>
            <a:ext cx="1447800" cy="2571750"/>
          </a:xfrm>
          <a:custGeom>
            <a:avLst/>
            <a:gdLst>
              <a:gd name="T0" fmla="*/ 2147483647 w 912"/>
              <a:gd name="T1" fmla="*/ 2147483647 h 1620"/>
              <a:gd name="T2" fmla="*/ 2147483647 w 912"/>
              <a:gd name="T3" fmla="*/ 2147483647 h 1620"/>
              <a:gd name="T4" fmla="*/ 2147483647 w 912"/>
              <a:gd name="T5" fmla="*/ 2147483647 h 1620"/>
              <a:gd name="T6" fmla="*/ 2147483647 w 912"/>
              <a:gd name="T7" fmla="*/ 0 h 1620"/>
              <a:gd name="T8" fmla="*/ 2147483647 w 912"/>
              <a:gd name="T9" fmla="*/ 2147483647 h 1620"/>
              <a:gd name="T10" fmla="*/ 2147483647 w 912"/>
              <a:gd name="T11" fmla="*/ 2147483647 h 1620"/>
              <a:gd name="T12" fmla="*/ 2147483647 w 912"/>
              <a:gd name="T13" fmla="*/ 2147483647 h 1620"/>
              <a:gd name="T14" fmla="*/ 2147483647 w 912"/>
              <a:gd name="T15" fmla="*/ 2147483647 h 1620"/>
              <a:gd name="T16" fmla="*/ 2147483647 w 912"/>
              <a:gd name="T17" fmla="*/ 2147483647 h 1620"/>
              <a:gd name="T18" fmla="*/ 2147483647 w 912"/>
              <a:gd name="T19" fmla="*/ 2147483647 h 1620"/>
              <a:gd name="T20" fmla="*/ 2147483647 w 912"/>
              <a:gd name="T21" fmla="*/ 2147483647 h 1620"/>
              <a:gd name="T22" fmla="*/ 2147483647 w 912"/>
              <a:gd name="T23" fmla="*/ 2147483647 h 1620"/>
              <a:gd name="T24" fmla="*/ 2147483647 w 912"/>
              <a:gd name="T25" fmla="*/ 2147483647 h 1620"/>
              <a:gd name="T26" fmla="*/ 2147483647 w 912"/>
              <a:gd name="T27" fmla="*/ 2147483647 h 1620"/>
              <a:gd name="T28" fmla="*/ 2147483647 w 912"/>
              <a:gd name="T29" fmla="*/ 2147483647 h 1620"/>
              <a:gd name="T30" fmla="*/ 2147483647 w 912"/>
              <a:gd name="T31" fmla="*/ 2147483647 h 1620"/>
              <a:gd name="T32" fmla="*/ 2147483647 w 912"/>
              <a:gd name="T33" fmla="*/ 2147483647 h 1620"/>
              <a:gd name="T34" fmla="*/ 2147483647 w 912"/>
              <a:gd name="T35" fmla="*/ 2147483647 h 1620"/>
              <a:gd name="T36" fmla="*/ 2147483647 w 912"/>
              <a:gd name="T37" fmla="*/ 2147483647 h 1620"/>
              <a:gd name="T38" fmla="*/ 2147483647 w 912"/>
              <a:gd name="T39" fmla="*/ 2147483647 h 1620"/>
              <a:gd name="T40" fmla="*/ 2147483647 w 912"/>
              <a:gd name="T41" fmla="*/ 2147483647 h 1620"/>
              <a:gd name="T42" fmla="*/ 2147483647 w 912"/>
              <a:gd name="T43" fmla="*/ 2147483647 h 1620"/>
              <a:gd name="T44" fmla="*/ 2147483647 w 912"/>
              <a:gd name="T45" fmla="*/ 2147483647 h 1620"/>
              <a:gd name="T46" fmla="*/ 2147483647 w 912"/>
              <a:gd name="T47" fmla="*/ 2147483647 h 1620"/>
              <a:gd name="T48" fmla="*/ 2147483647 w 912"/>
              <a:gd name="T49" fmla="*/ 2147483647 h 1620"/>
              <a:gd name="T50" fmla="*/ 2147483647 w 912"/>
              <a:gd name="T51" fmla="*/ 2147483647 h 1620"/>
              <a:gd name="T52" fmla="*/ 2147483647 w 912"/>
              <a:gd name="T53" fmla="*/ 2147483647 h 1620"/>
              <a:gd name="T54" fmla="*/ 2147483647 w 912"/>
              <a:gd name="T55" fmla="*/ 2147483647 h 1620"/>
              <a:gd name="T56" fmla="*/ 2147483647 w 912"/>
              <a:gd name="T57" fmla="*/ 2147483647 h 1620"/>
              <a:gd name="T58" fmla="*/ 2147483647 w 912"/>
              <a:gd name="T59" fmla="*/ 2147483647 h 1620"/>
              <a:gd name="T60" fmla="*/ 2147483647 w 912"/>
              <a:gd name="T61" fmla="*/ 2147483647 h 1620"/>
              <a:gd name="T62" fmla="*/ 2147483647 w 912"/>
              <a:gd name="T63" fmla="*/ 2147483647 h 1620"/>
              <a:gd name="T64" fmla="*/ 2147483647 w 912"/>
              <a:gd name="T65" fmla="*/ 2147483647 h 1620"/>
              <a:gd name="T66" fmla="*/ 2147483647 w 912"/>
              <a:gd name="T67" fmla="*/ 2147483647 h 1620"/>
              <a:gd name="T68" fmla="*/ 2147483647 w 912"/>
              <a:gd name="T69" fmla="*/ 2147483647 h 1620"/>
              <a:gd name="T70" fmla="*/ 2147483647 w 912"/>
              <a:gd name="T71" fmla="*/ 2147483647 h 1620"/>
              <a:gd name="T72" fmla="*/ 2147483647 w 912"/>
              <a:gd name="T73" fmla="*/ 2147483647 h 1620"/>
              <a:gd name="T74" fmla="*/ 2147483647 w 912"/>
              <a:gd name="T75" fmla="*/ 2147483647 h 1620"/>
              <a:gd name="T76" fmla="*/ 2147483647 w 912"/>
              <a:gd name="T77" fmla="*/ 2147483647 h 1620"/>
              <a:gd name="T78" fmla="*/ 2147483647 w 912"/>
              <a:gd name="T79" fmla="*/ 2147483647 h 1620"/>
              <a:gd name="T80" fmla="*/ 2147483647 w 912"/>
              <a:gd name="T81" fmla="*/ 2147483647 h 1620"/>
              <a:gd name="T82" fmla="*/ 2147483647 w 912"/>
              <a:gd name="T83" fmla="*/ 2147483647 h 1620"/>
              <a:gd name="T84" fmla="*/ 2147483647 w 912"/>
              <a:gd name="T85" fmla="*/ 2147483647 h 1620"/>
              <a:gd name="T86" fmla="*/ 2147483647 w 912"/>
              <a:gd name="T87" fmla="*/ 2147483647 h 1620"/>
              <a:gd name="T88" fmla="*/ 2147483647 w 912"/>
              <a:gd name="T89" fmla="*/ 2147483647 h 1620"/>
              <a:gd name="T90" fmla="*/ 2147483647 w 912"/>
              <a:gd name="T91" fmla="*/ 2147483647 h 1620"/>
              <a:gd name="T92" fmla="*/ 2147483647 w 912"/>
              <a:gd name="T93" fmla="*/ 2147483647 h 1620"/>
              <a:gd name="T94" fmla="*/ 2147483647 w 912"/>
              <a:gd name="T95" fmla="*/ 2147483647 h 1620"/>
              <a:gd name="T96" fmla="*/ 2147483647 w 912"/>
              <a:gd name="T97" fmla="*/ 2147483647 h 1620"/>
              <a:gd name="T98" fmla="*/ 2147483647 w 912"/>
              <a:gd name="T99" fmla="*/ 2147483647 h 1620"/>
              <a:gd name="T100" fmla="*/ 2147483647 w 912"/>
              <a:gd name="T101" fmla="*/ 2147483647 h 1620"/>
              <a:gd name="T102" fmla="*/ 2147483647 w 912"/>
              <a:gd name="T103" fmla="*/ 2147483647 h 162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12" h="1620">
                <a:moveTo>
                  <a:pt x="112" y="40"/>
                </a:moveTo>
                <a:cubicBezTo>
                  <a:pt x="141" y="42"/>
                  <a:pt x="152" y="32"/>
                  <a:pt x="176" y="32"/>
                </a:cubicBezTo>
                <a:cubicBezTo>
                  <a:pt x="202" y="24"/>
                  <a:pt x="224" y="20"/>
                  <a:pt x="254" y="30"/>
                </a:cubicBezTo>
                <a:cubicBezTo>
                  <a:pt x="266" y="29"/>
                  <a:pt x="267" y="25"/>
                  <a:pt x="274" y="24"/>
                </a:cubicBezTo>
                <a:cubicBezTo>
                  <a:pt x="281" y="23"/>
                  <a:pt x="286" y="24"/>
                  <a:pt x="298" y="22"/>
                </a:cubicBezTo>
                <a:cubicBezTo>
                  <a:pt x="314" y="13"/>
                  <a:pt x="328" y="24"/>
                  <a:pt x="344" y="14"/>
                </a:cubicBezTo>
                <a:cubicBezTo>
                  <a:pt x="359" y="4"/>
                  <a:pt x="395" y="14"/>
                  <a:pt x="412" y="8"/>
                </a:cubicBezTo>
                <a:cubicBezTo>
                  <a:pt x="420" y="5"/>
                  <a:pt x="436" y="0"/>
                  <a:pt x="436" y="0"/>
                </a:cubicBezTo>
                <a:cubicBezTo>
                  <a:pt x="442" y="19"/>
                  <a:pt x="448" y="31"/>
                  <a:pt x="456" y="48"/>
                </a:cubicBezTo>
                <a:cubicBezTo>
                  <a:pt x="459" y="56"/>
                  <a:pt x="464" y="72"/>
                  <a:pt x="464" y="72"/>
                </a:cubicBezTo>
                <a:cubicBezTo>
                  <a:pt x="457" y="113"/>
                  <a:pt x="458" y="88"/>
                  <a:pt x="428" y="108"/>
                </a:cubicBezTo>
                <a:cubicBezTo>
                  <a:pt x="411" y="134"/>
                  <a:pt x="396" y="155"/>
                  <a:pt x="417" y="176"/>
                </a:cubicBezTo>
                <a:cubicBezTo>
                  <a:pt x="421" y="188"/>
                  <a:pt x="444" y="204"/>
                  <a:pt x="448" y="216"/>
                </a:cubicBezTo>
                <a:cubicBezTo>
                  <a:pt x="449" y="220"/>
                  <a:pt x="452" y="228"/>
                  <a:pt x="452" y="228"/>
                </a:cubicBezTo>
                <a:cubicBezTo>
                  <a:pt x="454" y="245"/>
                  <a:pt x="450" y="265"/>
                  <a:pt x="460" y="280"/>
                </a:cubicBezTo>
                <a:cubicBezTo>
                  <a:pt x="479" y="308"/>
                  <a:pt x="490" y="340"/>
                  <a:pt x="504" y="371"/>
                </a:cubicBezTo>
                <a:cubicBezTo>
                  <a:pt x="516" y="397"/>
                  <a:pt x="539" y="424"/>
                  <a:pt x="544" y="452"/>
                </a:cubicBezTo>
                <a:cubicBezTo>
                  <a:pt x="549" y="482"/>
                  <a:pt x="532" y="518"/>
                  <a:pt x="540" y="548"/>
                </a:cubicBezTo>
                <a:cubicBezTo>
                  <a:pt x="549" y="580"/>
                  <a:pt x="585" y="600"/>
                  <a:pt x="592" y="632"/>
                </a:cubicBezTo>
                <a:cubicBezTo>
                  <a:pt x="601" y="674"/>
                  <a:pt x="610" y="727"/>
                  <a:pt x="636" y="760"/>
                </a:cubicBezTo>
                <a:cubicBezTo>
                  <a:pt x="636" y="760"/>
                  <a:pt x="656" y="790"/>
                  <a:pt x="660" y="796"/>
                </a:cubicBezTo>
                <a:cubicBezTo>
                  <a:pt x="665" y="804"/>
                  <a:pt x="676" y="820"/>
                  <a:pt x="676" y="820"/>
                </a:cubicBezTo>
                <a:cubicBezTo>
                  <a:pt x="687" y="865"/>
                  <a:pt x="659" y="839"/>
                  <a:pt x="690" y="860"/>
                </a:cubicBezTo>
                <a:cubicBezTo>
                  <a:pt x="695" y="868"/>
                  <a:pt x="727" y="884"/>
                  <a:pt x="732" y="892"/>
                </a:cubicBezTo>
                <a:cubicBezTo>
                  <a:pt x="743" y="909"/>
                  <a:pt x="746" y="937"/>
                  <a:pt x="752" y="956"/>
                </a:cubicBezTo>
                <a:cubicBezTo>
                  <a:pt x="755" y="1011"/>
                  <a:pt x="741" y="1013"/>
                  <a:pt x="750" y="1070"/>
                </a:cubicBezTo>
                <a:cubicBezTo>
                  <a:pt x="755" y="1086"/>
                  <a:pt x="772" y="1156"/>
                  <a:pt x="784" y="1168"/>
                </a:cubicBezTo>
                <a:cubicBezTo>
                  <a:pt x="791" y="1175"/>
                  <a:pt x="808" y="1184"/>
                  <a:pt x="808" y="1184"/>
                </a:cubicBezTo>
                <a:cubicBezTo>
                  <a:pt x="818" y="1199"/>
                  <a:pt x="826" y="1218"/>
                  <a:pt x="840" y="1228"/>
                </a:cubicBezTo>
                <a:cubicBezTo>
                  <a:pt x="849" y="1254"/>
                  <a:pt x="828" y="1229"/>
                  <a:pt x="834" y="1262"/>
                </a:cubicBezTo>
                <a:cubicBezTo>
                  <a:pt x="832" y="1270"/>
                  <a:pt x="836" y="1296"/>
                  <a:pt x="836" y="1296"/>
                </a:cubicBezTo>
                <a:cubicBezTo>
                  <a:pt x="846" y="1310"/>
                  <a:pt x="854" y="1327"/>
                  <a:pt x="860" y="1344"/>
                </a:cubicBezTo>
                <a:cubicBezTo>
                  <a:pt x="857" y="1363"/>
                  <a:pt x="850" y="1378"/>
                  <a:pt x="856" y="1396"/>
                </a:cubicBezTo>
                <a:cubicBezTo>
                  <a:pt x="855" y="1404"/>
                  <a:pt x="854" y="1412"/>
                  <a:pt x="852" y="1420"/>
                </a:cubicBezTo>
                <a:cubicBezTo>
                  <a:pt x="850" y="1428"/>
                  <a:pt x="844" y="1444"/>
                  <a:pt x="844" y="1444"/>
                </a:cubicBezTo>
                <a:cubicBezTo>
                  <a:pt x="852" y="1467"/>
                  <a:pt x="842" y="1446"/>
                  <a:pt x="860" y="1464"/>
                </a:cubicBezTo>
                <a:cubicBezTo>
                  <a:pt x="877" y="1481"/>
                  <a:pt x="870" y="1491"/>
                  <a:pt x="896" y="1508"/>
                </a:cubicBezTo>
                <a:cubicBezTo>
                  <a:pt x="912" y="1531"/>
                  <a:pt x="910" y="1530"/>
                  <a:pt x="892" y="1556"/>
                </a:cubicBezTo>
                <a:cubicBezTo>
                  <a:pt x="887" y="1563"/>
                  <a:pt x="887" y="1575"/>
                  <a:pt x="880" y="1580"/>
                </a:cubicBezTo>
                <a:cubicBezTo>
                  <a:pt x="859" y="1595"/>
                  <a:pt x="813" y="1594"/>
                  <a:pt x="792" y="1596"/>
                </a:cubicBezTo>
                <a:cubicBezTo>
                  <a:pt x="776" y="1601"/>
                  <a:pt x="760" y="1607"/>
                  <a:pt x="744" y="1612"/>
                </a:cubicBezTo>
                <a:cubicBezTo>
                  <a:pt x="736" y="1615"/>
                  <a:pt x="720" y="1620"/>
                  <a:pt x="720" y="1620"/>
                </a:cubicBezTo>
                <a:cubicBezTo>
                  <a:pt x="714" y="1611"/>
                  <a:pt x="705" y="1605"/>
                  <a:pt x="700" y="1596"/>
                </a:cubicBezTo>
                <a:cubicBezTo>
                  <a:pt x="679" y="1558"/>
                  <a:pt x="705" y="1559"/>
                  <a:pt x="656" y="1548"/>
                </a:cubicBezTo>
                <a:cubicBezTo>
                  <a:pt x="651" y="1547"/>
                  <a:pt x="645" y="1545"/>
                  <a:pt x="640" y="1544"/>
                </a:cubicBezTo>
                <a:cubicBezTo>
                  <a:pt x="634" y="1535"/>
                  <a:pt x="625" y="1529"/>
                  <a:pt x="620" y="1520"/>
                </a:cubicBezTo>
                <a:cubicBezTo>
                  <a:pt x="593" y="1471"/>
                  <a:pt x="595" y="1414"/>
                  <a:pt x="544" y="1380"/>
                </a:cubicBezTo>
                <a:cubicBezTo>
                  <a:pt x="539" y="1372"/>
                  <a:pt x="533" y="1364"/>
                  <a:pt x="528" y="1356"/>
                </a:cubicBezTo>
                <a:cubicBezTo>
                  <a:pt x="525" y="1352"/>
                  <a:pt x="520" y="1344"/>
                  <a:pt x="520" y="1344"/>
                </a:cubicBezTo>
                <a:cubicBezTo>
                  <a:pt x="514" y="1316"/>
                  <a:pt x="518" y="1330"/>
                  <a:pt x="508" y="1300"/>
                </a:cubicBezTo>
                <a:cubicBezTo>
                  <a:pt x="507" y="1296"/>
                  <a:pt x="504" y="1288"/>
                  <a:pt x="504" y="1288"/>
                </a:cubicBezTo>
                <a:cubicBezTo>
                  <a:pt x="521" y="1277"/>
                  <a:pt x="536" y="1271"/>
                  <a:pt x="552" y="1260"/>
                </a:cubicBezTo>
                <a:cubicBezTo>
                  <a:pt x="557" y="1241"/>
                  <a:pt x="552" y="1228"/>
                  <a:pt x="556" y="1208"/>
                </a:cubicBezTo>
                <a:cubicBezTo>
                  <a:pt x="554" y="1191"/>
                  <a:pt x="561" y="1172"/>
                  <a:pt x="540" y="1172"/>
                </a:cubicBezTo>
                <a:cubicBezTo>
                  <a:pt x="532" y="1172"/>
                  <a:pt x="524" y="1174"/>
                  <a:pt x="516" y="1176"/>
                </a:cubicBezTo>
                <a:cubicBezTo>
                  <a:pt x="508" y="1178"/>
                  <a:pt x="492" y="1184"/>
                  <a:pt x="492" y="1184"/>
                </a:cubicBezTo>
                <a:cubicBezTo>
                  <a:pt x="448" y="1178"/>
                  <a:pt x="464" y="1174"/>
                  <a:pt x="444" y="1144"/>
                </a:cubicBezTo>
                <a:cubicBezTo>
                  <a:pt x="446" y="1135"/>
                  <a:pt x="444" y="1122"/>
                  <a:pt x="452" y="1116"/>
                </a:cubicBezTo>
                <a:cubicBezTo>
                  <a:pt x="462" y="1109"/>
                  <a:pt x="476" y="1108"/>
                  <a:pt x="488" y="1104"/>
                </a:cubicBezTo>
                <a:cubicBezTo>
                  <a:pt x="492" y="1103"/>
                  <a:pt x="500" y="1100"/>
                  <a:pt x="500" y="1100"/>
                </a:cubicBezTo>
                <a:cubicBezTo>
                  <a:pt x="505" y="1086"/>
                  <a:pt x="507" y="1089"/>
                  <a:pt x="496" y="1076"/>
                </a:cubicBezTo>
                <a:cubicBezTo>
                  <a:pt x="488" y="1068"/>
                  <a:pt x="472" y="1052"/>
                  <a:pt x="472" y="1052"/>
                </a:cubicBezTo>
                <a:cubicBezTo>
                  <a:pt x="465" y="1030"/>
                  <a:pt x="455" y="1014"/>
                  <a:pt x="448" y="992"/>
                </a:cubicBezTo>
                <a:cubicBezTo>
                  <a:pt x="445" y="984"/>
                  <a:pt x="440" y="968"/>
                  <a:pt x="440" y="968"/>
                </a:cubicBezTo>
                <a:cubicBezTo>
                  <a:pt x="439" y="945"/>
                  <a:pt x="441" y="922"/>
                  <a:pt x="436" y="900"/>
                </a:cubicBezTo>
                <a:cubicBezTo>
                  <a:pt x="435" y="895"/>
                  <a:pt x="427" y="895"/>
                  <a:pt x="424" y="892"/>
                </a:cubicBezTo>
                <a:cubicBezTo>
                  <a:pt x="415" y="883"/>
                  <a:pt x="408" y="856"/>
                  <a:pt x="408" y="856"/>
                </a:cubicBezTo>
                <a:cubicBezTo>
                  <a:pt x="414" y="834"/>
                  <a:pt x="420" y="814"/>
                  <a:pt x="408" y="792"/>
                </a:cubicBezTo>
                <a:cubicBezTo>
                  <a:pt x="403" y="784"/>
                  <a:pt x="392" y="768"/>
                  <a:pt x="392" y="768"/>
                </a:cubicBezTo>
                <a:cubicBezTo>
                  <a:pt x="373" y="769"/>
                  <a:pt x="353" y="764"/>
                  <a:pt x="336" y="772"/>
                </a:cubicBezTo>
                <a:cubicBezTo>
                  <a:pt x="333" y="774"/>
                  <a:pt x="322" y="813"/>
                  <a:pt x="320" y="820"/>
                </a:cubicBezTo>
                <a:cubicBezTo>
                  <a:pt x="317" y="828"/>
                  <a:pt x="312" y="844"/>
                  <a:pt x="312" y="844"/>
                </a:cubicBezTo>
                <a:cubicBezTo>
                  <a:pt x="311" y="853"/>
                  <a:pt x="307" y="909"/>
                  <a:pt x="296" y="916"/>
                </a:cubicBezTo>
                <a:cubicBezTo>
                  <a:pt x="279" y="927"/>
                  <a:pt x="287" y="921"/>
                  <a:pt x="272" y="936"/>
                </a:cubicBezTo>
                <a:cubicBezTo>
                  <a:pt x="252" y="923"/>
                  <a:pt x="252" y="916"/>
                  <a:pt x="248" y="892"/>
                </a:cubicBezTo>
                <a:cubicBezTo>
                  <a:pt x="246" y="862"/>
                  <a:pt x="250" y="815"/>
                  <a:pt x="232" y="788"/>
                </a:cubicBezTo>
                <a:cubicBezTo>
                  <a:pt x="242" y="757"/>
                  <a:pt x="253" y="755"/>
                  <a:pt x="276" y="740"/>
                </a:cubicBezTo>
                <a:cubicBezTo>
                  <a:pt x="271" y="725"/>
                  <a:pt x="266" y="694"/>
                  <a:pt x="260" y="680"/>
                </a:cubicBezTo>
                <a:cubicBezTo>
                  <a:pt x="247" y="651"/>
                  <a:pt x="205" y="647"/>
                  <a:pt x="180" y="644"/>
                </a:cubicBezTo>
                <a:cubicBezTo>
                  <a:pt x="167" y="635"/>
                  <a:pt x="154" y="632"/>
                  <a:pt x="172" y="608"/>
                </a:cubicBezTo>
                <a:cubicBezTo>
                  <a:pt x="177" y="601"/>
                  <a:pt x="188" y="603"/>
                  <a:pt x="196" y="600"/>
                </a:cubicBezTo>
                <a:cubicBezTo>
                  <a:pt x="200" y="599"/>
                  <a:pt x="208" y="596"/>
                  <a:pt x="208" y="596"/>
                </a:cubicBezTo>
                <a:cubicBezTo>
                  <a:pt x="217" y="570"/>
                  <a:pt x="225" y="535"/>
                  <a:pt x="192" y="524"/>
                </a:cubicBezTo>
                <a:cubicBezTo>
                  <a:pt x="185" y="513"/>
                  <a:pt x="177" y="500"/>
                  <a:pt x="172" y="488"/>
                </a:cubicBezTo>
                <a:cubicBezTo>
                  <a:pt x="169" y="480"/>
                  <a:pt x="164" y="464"/>
                  <a:pt x="164" y="464"/>
                </a:cubicBezTo>
                <a:cubicBezTo>
                  <a:pt x="182" y="436"/>
                  <a:pt x="211" y="453"/>
                  <a:pt x="236" y="464"/>
                </a:cubicBezTo>
                <a:cubicBezTo>
                  <a:pt x="244" y="467"/>
                  <a:pt x="260" y="472"/>
                  <a:pt x="260" y="472"/>
                </a:cubicBezTo>
                <a:cubicBezTo>
                  <a:pt x="273" y="452"/>
                  <a:pt x="264" y="436"/>
                  <a:pt x="248" y="420"/>
                </a:cubicBezTo>
                <a:cubicBezTo>
                  <a:pt x="242" y="403"/>
                  <a:pt x="231" y="388"/>
                  <a:pt x="224" y="372"/>
                </a:cubicBezTo>
                <a:cubicBezTo>
                  <a:pt x="206" y="332"/>
                  <a:pt x="221" y="335"/>
                  <a:pt x="180" y="308"/>
                </a:cubicBezTo>
                <a:cubicBezTo>
                  <a:pt x="162" y="296"/>
                  <a:pt x="141" y="287"/>
                  <a:pt x="120" y="280"/>
                </a:cubicBezTo>
                <a:cubicBezTo>
                  <a:pt x="112" y="277"/>
                  <a:pt x="96" y="272"/>
                  <a:pt x="96" y="272"/>
                </a:cubicBezTo>
                <a:cubicBezTo>
                  <a:pt x="86" y="257"/>
                  <a:pt x="73" y="242"/>
                  <a:pt x="68" y="224"/>
                </a:cubicBezTo>
                <a:cubicBezTo>
                  <a:pt x="65" y="213"/>
                  <a:pt x="66" y="200"/>
                  <a:pt x="56" y="192"/>
                </a:cubicBezTo>
                <a:cubicBezTo>
                  <a:pt x="33" y="173"/>
                  <a:pt x="12" y="167"/>
                  <a:pt x="0" y="131"/>
                </a:cubicBezTo>
                <a:cubicBezTo>
                  <a:pt x="6" y="106"/>
                  <a:pt x="24" y="120"/>
                  <a:pt x="48" y="112"/>
                </a:cubicBezTo>
                <a:cubicBezTo>
                  <a:pt x="52" y="111"/>
                  <a:pt x="60" y="108"/>
                  <a:pt x="60" y="108"/>
                </a:cubicBezTo>
                <a:cubicBezTo>
                  <a:pt x="66" y="102"/>
                  <a:pt x="77" y="93"/>
                  <a:pt x="80" y="84"/>
                </a:cubicBezTo>
                <a:cubicBezTo>
                  <a:pt x="82" y="78"/>
                  <a:pt x="79" y="69"/>
                  <a:pt x="84" y="64"/>
                </a:cubicBezTo>
                <a:cubicBezTo>
                  <a:pt x="86" y="60"/>
                  <a:pt x="68" y="47"/>
                  <a:pt x="78" y="46"/>
                </a:cubicBezTo>
                <a:cubicBezTo>
                  <a:pt x="89" y="43"/>
                  <a:pt x="135" y="48"/>
                  <a:pt x="150" y="46"/>
                </a:cubicBezTo>
                <a:cubicBezTo>
                  <a:pt x="154" y="54"/>
                  <a:pt x="157" y="23"/>
                  <a:pt x="168" y="34"/>
                </a:cubicBezTo>
                <a:cubicBezTo>
                  <a:pt x="171" y="37"/>
                  <a:pt x="197" y="33"/>
                  <a:pt x="200" y="36"/>
                </a:cubicBezTo>
                <a:cubicBezTo>
                  <a:pt x="203" y="37"/>
                  <a:pt x="182" y="42"/>
                  <a:pt x="184" y="44"/>
                </a:cubicBezTo>
                <a:cubicBezTo>
                  <a:pt x="186" y="46"/>
                  <a:pt x="205" y="46"/>
                  <a:pt x="210" y="46"/>
                </a:cubicBezTo>
              </a:path>
            </a:pathLst>
          </a:custGeom>
          <a:solidFill>
            <a:srgbClr val="C0C0C0"/>
          </a:solidFill>
          <a:ln w="19050">
            <a:solidFill>
              <a:srgbClr val="008080"/>
            </a:solidFill>
            <a:round/>
            <a:headEnd/>
            <a:tailEnd/>
          </a:ln>
          <a:effectLst>
            <a:outerShdw dist="52363" dir="9957825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1643063" y="4214813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i="1">
                <a:latin typeface="Gill Sans MT" pitchFamily="34" charset="0"/>
              </a:rPr>
              <a:t>   </a:t>
            </a:r>
            <a:r>
              <a:rPr lang="it-IT" sz="1400" b="1" i="1">
                <a:latin typeface="Gill Sans MT" pitchFamily="34" charset="0"/>
              </a:rPr>
              <a:t> </a:t>
            </a:r>
            <a:r>
              <a:rPr lang="it-IT" sz="3200" b="1" i="1">
                <a:latin typeface="Gill Sans MT" pitchFamily="34" charset="0"/>
                <a:ea typeface="Calibri" pitchFamily="34" charset="0"/>
                <a:cs typeface="Calibri" pitchFamily="34" charset="0"/>
              </a:rPr>
              <a:t>●</a:t>
            </a:r>
          </a:p>
          <a:p>
            <a:r>
              <a:rPr lang="it-IT" sz="1600" b="1">
                <a:latin typeface="Gill Sans MT" pitchFamily="34" charset="0"/>
              </a:rPr>
              <a:t>LATISANA</a:t>
            </a:r>
          </a:p>
          <a:p>
            <a:endParaRPr lang="it-IT" sz="3200">
              <a:latin typeface="Gill Sans MT" pitchFamily="34" charset="0"/>
            </a:endParaRPr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2438400" y="5715000"/>
            <a:ext cx="1219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800" b="1" i="1">
                <a:latin typeface="Garamond" pitchFamily="18" charset="0"/>
              </a:rPr>
              <a:t>LIGNANO </a:t>
            </a:r>
          </a:p>
          <a:p>
            <a:pPr algn="ctr"/>
            <a:r>
              <a:rPr lang="it-IT" sz="800" b="1" i="1">
                <a:latin typeface="Garamond" pitchFamily="18" charset="0"/>
              </a:rPr>
              <a:t>SABBIADORO</a:t>
            </a:r>
            <a:endParaRPr lang="it-IT">
              <a:latin typeface="Garamond" pitchFamily="18" charset="0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1371600" y="28956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800" b="1" i="1">
                <a:latin typeface="Garamond" pitchFamily="18" charset="0"/>
              </a:rPr>
              <a:t>RONCHIS</a:t>
            </a:r>
            <a:endParaRPr lang="it-IT">
              <a:latin typeface="Garamond" pitchFamily="18" charset="0"/>
            </a:endParaRPr>
          </a:p>
        </p:txBody>
      </p:sp>
      <p:sp>
        <p:nvSpPr>
          <p:cNvPr id="19474" name="Rectangle 18"/>
          <p:cNvSpPr>
            <a:spLocks noChangeArrowheads="1"/>
          </p:cNvSpPr>
          <p:nvPr/>
        </p:nvSpPr>
        <p:spPr bwMode="auto">
          <a:xfrm>
            <a:off x="2057400" y="38100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b="1" i="1">
                <a:latin typeface="Garamond" pitchFamily="18" charset="0"/>
              </a:rPr>
              <a:t>  </a:t>
            </a:r>
            <a:r>
              <a:rPr lang="it-IT" sz="800" b="1" i="1">
                <a:latin typeface="Garamond" pitchFamily="18" charset="0"/>
              </a:rPr>
              <a:t>PRECENICCO</a:t>
            </a:r>
            <a:endParaRPr lang="it-IT" sz="1000" b="1" i="1">
              <a:latin typeface="Garamond" pitchFamily="18" charset="0"/>
            </a:endParaRPr>
          </a:p>
        </p:txBody>
      </p:sp>
      <p:sp>
        <p:nvSpPr>
          <p:cNvPr id="19475" name="Rectangle 19"/>
          <p:cNvSpPr>
            <a:spLocks noChangeArrowheads="1"/>
          </p:cNvSpPr>
          <p:nvPr/>
        </p:nvSpPr>
        <p:spPr bwMode="auto">
          <a:xfrm>
            <a:off x="1752600" y="31877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b="1" i="1">
                <a:latin typeface="Garamond" pitchFamily="18" charset="0"/>
              </a:rPr>
              <a:t> </a:t>
            </a:r>
            <a:r>
              <a:rPr lang="it-IT" sz="800" b="1" i="1">
                <a:latin typeface="Garamond" pitchFamily="18" charset="0"/>
              </a:rPr>
              <a:t>PALAZZOLO DELLO S</a:t>
            </a:r>
            <a:r>
              <a:rPr lang="it-IT" sz="1000" b="1" i="1">
                <a:latin typeface="Garamond" pitchFamily="18" charset="0"/>
              </a:rPr>
              <a:t>.</a:t>
            </a:r>
          </a:p>
        </p:txBody>
      </p:sp>
      <p:sp>
        <p:nvSpPr>
          <p:cNvPr id="19476" name="Rectangle 20"/>
          <p:cNvSpPr>
            <a:spLocks noChangeArrowheads="1"/>
          </p:cNvSpPr>
          <p:nvPr/>
        </p:nvSpPr>
        <p:spPr bwMode="auto">
          <a:xfrm>
            <a:off x="1981200" y="25908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800" b="1" i="1">
                <a:latin typeface="Garamond" pitchFamily="18" charset="0"/>
              </a:rPr>
              <a:t>TEOR</a:t>
            </a:r>
            <a:endParaRPr lang="it-IT" sz="1000" b="1" i="1">
              <a:latin typeface="Garamond" pitchFamily="18" charset="0"/>
            </a:endParaRPr>
          </a:p>
        </p:txBody>
      </p:sp>
      <p:sp>
        <p:nvSpPr>
          <p:cNvPr id="19477" name="Rectangle 21"/>
          <p:cNvSpPr>
            <a:spLocks noChangeArrowheads="1"/>
          </p:cNvSpPr>
          <p:nvPr/>
        </p:nvSpPr>
        <p:spPr bwMode="auto">
          <a:xfrm>
            <a:off x="1752600" y="1752600"/>
            <a:ext cx="1752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800" b="1" i="1">
                <a:latin typeface="Garamond" pitchFamily="18" charset="0"/>
              </a:rPr>
              <a:t>RIVIGNANO</a:t>
            </a:r>
            <a:endParaRPr lang="it-IT" sz="1000" b="1" i="1">
              <a:latin typeface="Garamond" pitchFamily="18" charset="0"/>
            </a:endParaRPr>
          </a:p>
        </p:txBody>
      </p:sp>
      <p:sp>
        <p:nvSpPr>
          <p:cNvPr id="19478" name="Rectangle 22"/>
          <p:cNvSpPr>
            <a:spLocks noChangeArrowheads="1"/>
          </p:cNvSpPr>
          <p:nvPr/>
        </p:nvSpPr>
        <p:spPr bwMode="auto">
          <a:xfrm>
            <a:off x="2362200" y="30734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800" b="1" i="1">
                <a:latin typeface="Garamond" pitchFamily="18" charset="0"/>
              </a:rPr>
              <a:t>MUZZANA DEL T.</a:t>
            </a:r>
            <a:endParaRPr lang="it-IT" sz="1000" b="1" i="1">
              <a:latin typeface="Garamond" pitchFamily="18" charset="0"/>
            </a:endParaRPr>
          </a:p>
        </p:txBody>
      </p:sp>
      <p:sp>
        <p:nvSpPr>
          <p:cNvPr id="19479" name="Rectangle 23"/>
          <p:cNvSpPr>
            <a:spLocks noChangeArrowheads="1"/>
          </p:cNvSpPr>
          <p:nvPr/>
        </p:nvSpPr>
        <p:spPr bwMode="auto">
          <a:xfrm>
            <a:off x="2714625" y="4143375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800" b="1" i="1">
                <a:latin typeface="Garamond" pitchFamily="18" charset="0"/>
              </a:rPr>
              <a:t>MARANO </a:t>
            </a:r>
          </a:p>
          <a:p>
            <a:pPr algn="ctr"/>
            <a:r>
              <a:rPr lang="it-IT" sz="800" b="1" i="1">
                <a:latin typeface="Garamond" pitchFamily="18" charset="0"/>
              </a:rPr>
              <a:t>LAGUNARE</a:t>
            </a:r>
            <a:endParaRPr lang="it-IT" sz="1000" b="1" i="1">
              <a:latin typeface="Garamond" pitchFamily="18" charset="0"/>
            </a:endParaRPr>
          </a:p>
        </p:txBody>
      </p:sp>
      <p:sp>
        <p:nvSpPr>
          <p:cNvPr id="19480" name="Rectangle 24"/>
          <p:cNvSpPr>
            <a:spLocks noChangeArrowheads="1"/>
          </p:cNvSpPr>
          <p:nvPr/>
        </p:nvSpPr>
        <p:spPr bwMode="auto">
          <a:xfrm>
            <a:off x="3048000" y="3505200"/>
            <a:ext cx="152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800" b="1" i="1">
                <a:latin typeface="Garamond" pitchFamily="18" charset="0"/>
              </a:rPr>
              <a:t>CARLINO</a:t>
            </a:r>
            <a:endParaRPr lang="it-IT" sz="1000" b="1" i="1">
              <a:latin typeface="Garamond" pitchFamily="18" charset="0"/>
            </a:endParaRPr>
          </a:p>
        </p:txBody>
      </p:sp>
      <p:sp>
        <p:nvSpPr>
          <p:cNvPr id="19481" name="Rectangle 25"/>
          <p:cNvSpPr>
            <a:spLocks noChangeArrowheads="1"/>
          </p:cNvSpPr>
          <p:nvPr/>
        </p:nvSpPr>
        <p:spPr bwMode="auto">
          <a:xfrm>
            <a:off x="2514600" y="22860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800" b="1" i="1">
                <a:latin typeface="Garamond" pitchFamily="18" charset="0"/>
              </a:rPr>
              <a:t>POCENIA</a:t>
            </a:r>
            <a:endParaRPr lang="it-IT" sz="1000" b="1" i="1">
              <a:latin typeface="Garamond" pitchFamily="18" charset="0"/>
            </a:endParaRPr>
          </a:p>
        </p:txBody>
      </p:sp>
      <p:sp>
        <p:nvSpPr>
          <p:cNvPr id="19482" name="Freeform 26"/>
          <p:cNvSpPr>
            <a:spLocks/>
          </p:cNvSpPr>
          <p:nvPr/>
        </p:nvSpPr>
        <p:spPr bwMode="auto">
          <a:xfrm>
            <a:off x="3852863" y="2284413"/>
            <a:ext cx="908050" cy="884237"/>
          </a:xfrm>
          <a:custGeom>
            <a:avLst/>
            <a:gdLst>
              <a:gd name="T0" fmla="*/ 2147483647 w 572"/>
              <a:gd name="T1" fmla="*/ 2147483647 h 557"/>
              <a:gd name="T2" fmla="*/ 2147483647 w 572"/>
              <a:gd name="T3" fmla="*/ 2147483647 h 557"/>
              <a:gd name="T4" fmla="*/ 2147483647 w 572"/>
              <a:gd name="T5" fmla="*/ 2147483647 h 557"/>
              <a:gd name="T6" fmla="*/ 2147483647 w 572"/>
              <a:gd name="T7" fmla="*/ 2147483647 h 557"/>
              <a:gd name="T8" fmla="*/ 2147483647 w 572"/>
              <a:gd name="T9" fmla="*/ 2147483647 h 557"/>
              <a:gd name="T10" fmla="*/ 2147483647 w 572"/>
              <a:gd name="T11" fmla="*/ 2147483647 h 557"/>
              <a:gd name="T12" fmla="*/ 2147483647 w 572"/>
              <a:gd name="T13" fmla="*/ 2147483647 h 557"/>
              <a:gd name="T14" fmla="*/ 2147483647 w 572"/>
              <a:gd name="T15" fmla="*/ 2147483647 h 557"/>
              <a:gd name="T16" fmla="*/ 2147483647 w 572"/>
              <a:gd name="T17" fmla="*/ 2147483647 h 557"/>
              <a:gd name="T18" fmla="*/ 2147483647 w 572"/>
              <a:gd name="T19" fmla="*/ 2147483647 h 557"/>
              <a:gd name="T20" fmla="*/ 2147483647 w 572"/>
              <a:gd name="T21" fmla="*/ 2147483647 h 557"/>
              <a:gd name="T22" fmla="*/ 2147483647 w 572"/>
              <a:gd name="T23" fmla="*/ 2147483647 h 557"/>
              <a:gd name="T24" fmla="*/ 2147483647 w 572"/>
              <a:gd name="T25" fmla="*/ 2147483647 h 557"/>
              <a:gd name="T26" fmla="*/ 2147483647 w 572"/>
              <a:gd name="T27" fmla="*/ 2147483647 h 557"/>
              <a:gd name="T28" fmla="*/ 2147483647 w 572"/>
              <a:gd name="T29" fmla="*/ 2147483647 h 557"/>
              <a:gd name="T30" fmla="*/ 2147483647 w 572"/>
              <a:gd name="T31" fmla="*/ 2147483647 h 557"/>
              <a:gd name="T32" fmla="*/ 2147483647 w 572"/>
              <a:gd name="T33" fmla="*/ 2147483647 h 557"/>
              <a:gd name="T34" fmla="*/ 2147483647 w 572"/>
              <a:gd name="T35" fmla="*/ 2147483647 h 557"/>
              <a:gd name="T36" fmla="*/ 2147483647 w 572"/>
              <a:gd name="T37" fmla="*/ 2147483647 h 557"/>
              <a:gd name="T38" fmla="*/ 2147483647 w 572"/>
              <a:gd name="T39" fmla="*/ 2147483647 h 557"/>
              <a:gd name="T40" fmla="*/ 2147483647 w 572"/>
              <a:gd name="T41" fmla="*/ 2147483647 h 557"/>
              <a:gd name="T42" fmla="*/ 2147483647 w 572"/>
              <a:gd name="T43" fmla="*/ 2147483647 h 557"/>
              <a:gd name="T44" fmla="*/ 2147483647 w 572"/>
              <a:gd name="T45" fmla="*/ 2147483647 h 557"/>
              <a:gd name="T46" fmla="*/ 2147483647 w 572"/>
              <a:gd name="T47" fmla="*/ 2147483647 h 557"/>
              <a:gd name="T48" fmla="*/ 2147483647 w 572"/>
              <a:gd name="T49" fmla="*/ 2147483647 h 557"/>
              <a:gd name="T50" fmla="*/ 2147483647 w 572"/>
              <a:gd name="T51" fmla="*/ 2147483647 h 557"/>
              <a:gd name="T52" fmla="*/ 2147483647 w 572"/>
              <a:gd name="T53" fmla="*/ 2147483647 h 557"/>
              <a:gd name="T54" fmla="*/ 2147483647 w 572"/>
              <a:gd name="T55" fmla="*/ 2147483647 h 557"/>
              <a:gd name="T56" fmla="*/ 2147483647 w 572"/>
              <a:gd name="T57" fmla="*/ 2147483647 h 557"/>
              <a:gd name="T58" fmla="*/ 2147483647 w 572"/>
              <a:gd name="T59" fmla="*/ 2147483647 h 557"/>
              <a:gd name="T60" fmla="*/ 2147483647 w 572"/>
              <a:gd name="T61" fmla="*/ 2147483647 h 557"/>
              <a:gd name="T62" fmla="*/ 2147483647 w 572"/>
              <a:gd name="T63" fmla="*/ 2147483647 h 557"/>
              <a:gd name="T64" fmla="*/ 2147483647 w 572"/>
              <a:gd name="T65" fmla="*/ 2147483647 h 557"/>
              <a:gd name="T66" fmla="*/ 2147483647 w 572"/>
              <a:gd name="T67" fmla="*/ 2147483647 h 557"/>
              <a:gd name="T68" fmla="*/ 2147483647 w 572"/>
              <a:gd name="T69" fmla="*/ 2147483647 h 557"/>
              <a:gd name="T70" fmla="*/ 2147483647 w 572"/>
              <a:gd name="T71" fmla="*/ 2147483647 h 557"/>
              <a:gd name="T72" fmla="*/ 2147483647 w 572"/>
              <a:gd name="T73" fmla="*/ 2147483647 h 557"/>
              <a:gd name="T74" fmla="*/ 2147483647 w 572"/>
              <a:gd name="T75" fmla="*/ 2147483647 h 55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572"/>
              <a:gd name="T115" fmla="*/ 0 h 557"/>
              <a:gd name="T116" fmla="*/ 572 w 572"/>
              <a:gd name="T117" fmla="*/ 557 h 55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572" h="557">
                <a:moveTo>
                  <a:pt x="19" y="445"/>
                </a:moveTo>
                <a:cubicBezTo>
                  <a:pt x="9" y="416"/>
                  <a:pt x="13" y="429"/>
                  <a:pt x="7" y="405"/>
                </a:cubicBezTo>
                <a:cubicBezTo>
                  <a:pt x="9" y="371"/>
                  <a:pt x="0" y="318"/>
                  <a:pt x="39" y="305"/>
                </a:cubicBezTo>
                <a:cubicBezTo>
                  <a:pt x="57" y="277"/>
                  <a:pt x="58" y="290"/>
                  <a:pt x="51" y="269"/>
                </a:cubicBezTo>
                <a:cubicBezTo>
                  <a:pt x="54" y="246"/>
                  <a:pt x="67" y="206"/>
                  <a:pt x="39" y="197"/>
                </a:cubicBezTo>
                <a:cubicBezTo>
                  <a:pt x="43" y="172"/>
                  <a:pt x="26" y="123"/>
                  <a:pt x="55" y="113"/>
                </a:cubicBezTo>
                <a:cubicBezTo>
                  <a:pt x="69" y="118"/>
                  <a:pt x="79" y="123"/>
                  <a:pt x="95" y="113"/>
                </a:cubicBezTo>
                <a:cubicBezTo>
                  <a:pt x="103" y="108"/>
                  <a:pt x="106" y="97"/>
                  <a:pt x="111" y="89"/>
                </a:cubicBezTo>
                <a:cubicBezTo>
                  <a:pt x="116" y="82"/>
                  <a:pt x="139" y="73"/>
                  <a:pt x="147" y="69"/>
                </a:cubicBezTo>
                <a:cubicBezTo>
                  <a:pt x="162" y="61"/>
                  <a:pt x="183" y="58"/>
                  <a:pt x="199" y="53"/>
                </a:cubicBezTo>
                <a:cubicBezTo>
                  <a:pt x="208" y="50"/>
                  <a:pt x="223" y="37"/>
                  <a:pt x="223" y="37"/>
                </a:cubicBezTo>
                <a:cubicBezTo>
                  <a:pt x="232" y="23"/>
                  <a:pt x="233" y="15"/>
                  <a:pt x="247" y="5"/>
                </a:cubicBezTo>
                <a:cubicBezTo>
                  <a:pt x="298" y="22"/>
                  <a:pt x="290" y="25"/>
                  <a:pt x="359" y="29"/>
                </a:cubicBezTo>
                <a:cubicBezTo>
                  <a:pt x="367" y="32"/>
                  <a:pt x="375" y="34"/>
                  <a:pt x="383" y="37"/>
                </a:cubicBezTo>
                <a:cubicBezTo>
                  <a:pt x="387" y="38"/>
                  <a:pt x="395" y="41"/>
                  <a:pt x="395" y="41"/>
                </a:cubicBezTo>
                <a:cubicBezTo>
                  <a:pt x="428" y="37"/>
                  <a:pt x="446" y="31"/>
                  <a:pt x="475" y="21"/>
                </a:cubicBezTo>
                <a:cubicBezTo>
                  <a:pt x="482" y="1"/>
                  <a:pt x="487" y="0"/>
                  <a:pt x="507" y="5"/>
                </a:cubicBezTo>
                <a:cubicBezTo>
                  <a:pt x="510" y="14"/>
                  <a:pt x="512" y="23"/>
                  <a:pt x="519" y="29"/>
                </a:cubicBezTo>
                <a:cubicBezTo>
                  <a:pt x="526" y="35"/>
                  <a:pt x="543" y="45"/>
                  <a:pt x="543" y="45"/>
                </a:cubicBezTo>
                <a:cubicBezTo>
                  <a:pt x="534" y="72"/>
                  <a:pt x="524" y="98"/>
                  <a:pt x="515" y="125"/>
                </a:cubicBezTo>
                <a:cubicBezTo>
                  <a:pt x="516" y="157"/>
                  <a:pt x="499" y="260"/>
                  <a:pt x="551" y="277"/>
                </a:cubicBezTo>
                <a:cubicBezTo>
                  <a:pt x="565" y="297"/>
                  <a:pt x="572" y="321"/>
                  <a:pt x="559" y="341"/>
                </a:cubicBezTo>
                <a:cubicBezTo>
                  <a:pt x="554" y="360"/>
                  <a:pt x="538" y="362"/>
                  <a:pt x="543" y="381"/>
                </a:cubicBezTo>
                <a:cubicBezTo>
                  <a:pt x="537" y="406"/>
                  <a:pt x="528" y="397"/>
                  <a:pt x="519" y="417"/>
                </a:cubicBezTo>
                <a:cubicBezTo>
                  <a:pt x="516" y="425"/>
                  <a:pt x="511" y="441"/>
                  <a:pt x="511" y="441"/>
                </a:cubicBezTo>
                <a:cubicBezTo>
                  <a:pt x="506" y="481"/>
                  <a:pt x="507" y="477"/>
                  <a:pt x="471" y="489"/>
                </a:cubicBezTo>
                <a:cubicBezTo>
                  <a:pt x="462" y="492"/>
                  <a:pt x="447" y="505"/>
                  <a:pt x="447" y="505"/>
                </a:cubicBezTo>
                <a:cubicBezTo>
                  <a:pt x="432" y="528"/>
                  <a:pt x="429" y="518"/>
                  <a:pt x="419" y="549"/>
                </a:cubicBezTo>
                <a:cubicBezTo>
                  <a:pt x="416" y="557"/>
                  <a:pt x="395" y="557"/>
                  <a:pt x="395" y="557"/>
                </a:cubicBezTo>
                <a:cubicBezTo>
                  <a:pt x="381" y="516"/>
                  <a:pt x="400" y="458"/>
                  <a:pt x="367" y="425"/>
                </a:cubicBezTo>
                <a:cubicBezTo>
                  <a:pt x="331" y="428"/>
                  <a:pt x="294" y="428"/>
                  <a:pt x="263" y="449"/>
                </a:cubicBezTo>
                <a:cubicBezTo>
                  <a:pt x="245" y="456"/>
                  <a:pt x="271" y="482"/>
                  <a:pt x="267" y="489"/>
                </a:cubicBezTo>
                <a:cubicBezTo>
                  <a:pt x="263" y="497"/>
                  <a:pt x="248" y="496"/>
                  <a:pt x="239" y="497"/>
                </a:cubicBezTo>
                <a:cubicBezTo>
                  <a:pt x="226" y="493"/>
                  <a:pt x="224" y="498"/>
                  <a:pt x="211" y="493"/>
                </a:cubicBezTo>
                <a:cubicBezTo>
                  <a:pt x="202" y="490"/>
                  <a:pt x="184" y="468"/>
                  <a:pt x="175" y="465"/>
                </a:cubicBezTo>
                <a:cubicBezTo>
                  <a:pt x="135" y="452"/>
                  <a:pt x="112" y="429"/>
                  <a:pt x="67" y="421"/>
                </a:cubicBezTo>
                <a:cubicBezTo>
                  <a:pt x="53" y="424"/>
                  <a:pt x="27" y="433"/>
                  <a:pt x="27" y="433"/>
                </a:cubicBezTo>
                <a:cubicBezTo>
                  <a:pt x="23" y="446"/>
                  <a:pt x="27" y="445"/>
                  <a:pt x="19" y="445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9483" name="Rectangle 27"/>
          <p:cNvSpPr>
            <a:spLocks noChangeArrowheads="1"/>
          </p:cNvSpPr>
          <p:nvPr/>
        </p:nvSpPr>
        <p:spPr bwMode="auto">
          <a:xfrm>
            <a:off x="3733800" y="25908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800" b="1" i="1">
                <a:latin typeface="Garamond" pitchFamily="18" charset="0"/>
              </a:rPr>
              <a:t>PORPETTO</a:t>
            </a:r>
            <a:endParaRPr lang="it-IT" sz="1000" b="1" i="1">
              <a:latin typeface="Garamond" pitchFamily="18" charset="0"/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4186238" y="3005138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>
              <a:latin typeface="Garamond" pitchFamily="18" charset="0"/>
            </a:endParaRPr>
          </a:p>
        </p:txBody>
      </p:sp>
      <p:sp>
        <p:nvSpPr>
          <p:cNvPr id="19485" name="Rectangle 29"/>
          <p:cNvSpPr>
            <a:spLocks noChangeArrowheads="1"/>
          </p:cNvSpPr>
          <p:nvPr/>
        </p:nvSpPr>
        <p:spPr bwMode="auto">
          <a:xfrm>
            <a:off x="4219575" y="3000375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>
              <a:latin typeface="Garamond" pitchFamily="18" charset="0"/>
            </a:endParaRPr>
          </a:p>
        </p:txBody>
      </p:sp>
      <p:sp>
        <p:nvSpPr>
          <p:cNvPr id="19486" name="Rectangle 30"/>
          <p:cNvSpPr>
            <a:spLocks noChangeArrowheads="1"/>
          </p:cNvSpPr>
          <p:nvPr/>
        </p:nvSpPr>
        <p:spPr bwMode="auto">
          <a:xfrm>
            <a:off x="4205288" y="3038475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>
              <a:latin typeface="Garamond" pitchFamily="18" charset="0"/>
            </a:endParaRPr>
          </a:p>
        </p:txBody>
      </p:sp>
      <p:sp>
        <p:nvSpPr>
          <p:cNvPr id="29728" name="Freeform 32"/>
          <p:cNvSpPr>
            <a:spLocks/>
          </p:cNvSpPr>
          <p:nvPr/>
        </p:nvSpPr>
        <p:spPr bwMode="auto">
          <a:xfrm>
            <a:off x="4551363" y="3540125"/>
            <a:ext cx="1598612" cy="1187450"/>
          </a:xfrm>
          <a:custGeom>
            <a:avLst/>
            <a:gdLst>
              <a:gd name="T0" fmla="*/ 2147483647 w 1007"/>
              <a:gd name="T1" fmla="*/ 2147483647 h 748"/>
              <a:gd name="T2" fmla="*/ 2147483647 w 1007"/>
              <a:gd name="T3" fmla="*/ 2147483647 h 748"/>
              <a:gd name="T4" fmla="*/ 2147483647 w 1007"/>
              <a:gd name="T5" fmla="*/ 2147483647 h 748"/>
              <a:gd name="T6" fmla="*/ 2147483647 w 1007"/>
              <a:gd name="T7" fmla="*/ 2147483647 h 748"/>
              <a:gd name="T8" fmla="*/ 2147483647 w 1007"/>
              <a:gd name="T9" fmla="*/ 2147483647 h 748"/>
              <a:gd name="T10" fmla="*/ 2147483647 w 1007"/>
              <a:gd name="T11" fmla="*/ 2147483647 h 748"/>
              <a:gd name="T12" fmla="*/ 2147483647 w 1007"/>
              <a:gd name="T13" fmla="*/ 2147483647 h 748"/>
              <a:gd name="T14" fmla="*/ 2147483647 w 1007"/>
              <a:gd name="T15" fmla="*/ 2147483647 h 748"/>
              <a:gd name="T16" fmla="*/ 2147483647 w 1007"/>
              <a:gd name="T17" fmla="*/ 2147483647 h 748"/>
              <a:gd name="T18" fmla="*/ 2147483647 w 1007"/>
              <a:gd name="T19" fmla="*/ 2147483647 h 748"/>
              <a:gd name="T20" fmla="*/ 2147483647 w 1007"/>
              <a:gd name="T21" fmla="*/ 2147483647 h 748"/>
              <a:gd name="T22" fmla="*/ 2147483647 w 1007"/>
              <a:gd name="T23" fmla="*/ 2147483647 h 748"/>
              <a:gd name="T24" fmla="*/ 2147483647 w 1007"/>
              <a:gd name="T25" fmla="*/ 2147483647 h 748"/>
              <a:gd name="T26" fmla="*/ 2147483647 w 1007"/>
              <a:gd name="T27" fmla="*/ 2147483647 h 748"/>
              <a:gd name="T28" fmla="*/ 2147483647 w 1007"/>
              <a:gd name="T29" fmla="*/ 2147483647 h 748"/>
              <a:gd name="T30" fmla="*/ 2147483647 w 1007"/>
              <a:gd name="T31" fmla="*/ 2147483647 h 748"/>
              <a:gd name="T32" fmla="*/ 2147483647 w 1007"/>
              <a:gd name="T33" fmla="*/ 2147483647 h 748"/>
              <a:gd name="T34" fmla="*/ 2147483647 w 1007"/>
              <a:gd name="T35" fmla="*/ 2147483647 h 748"/>
              <a:gd name="T36" fmla="*/ 2147483647 w 1007"/>
              <a:gd name="T37" fmla="*/ 2147483647 h 748"/>
              <a:gd name="T38" fmla="*/ 2147483647 w 1007"/>
              <a:gd name="T39" fmla="*/ 2147483647 h 748"/>
              <a:gd name="T40" fmla="*/ 2147483647 w 1007"/>
              <a:gd name="T41" fmla="*/ 2147483647 h 748"/>
              <a:gd name="T42" fmla="*/ 2147483647 w 1007"/>
              <a:gd name="T43" fmla="*/ 2147483647 h 748"/>
              <a:gd name="T44" fmla="*/ 2147483647 w 1007"/>
              <a:gd name="T45" fmla="*/ 2147483647 h 748"/>
              <a:gd name="T46" fmla="*/ 2147483647 w 1007"/>
              <a:gd name="T47" fmla="*/ 2147483647 h 748"/>
              <a:gd name="T48" fmla="*/ 2147483647 w 1007"/>
              <a:gd name="T49" fmla="*/ 2147483647 h 748"/>
              <a:gd name="T50" fmla="*/ 2147483647 w 1007"/>
              <a:gd name="T51" fmla="*/ 2147483647 h 748"/>
              <a:gd name="T52" fmla="*/ 2147483647 w 1007"/>
              <a:gd name="T53" fmla="*/ 2147483647 h 748"/>
              <a:gd name="T54" fmla="*/ 2147483647 w 1007"/>
              <a:gd name="T55" fmla="*/ 2147483647 h 748"/>
              <a:gd name="T56" fmla="*/ 2147483647 w 1007"/>
              <a:gd name="T57" fmla="*/ 2147483647 h 748"/>
              <a:gd name="T58" fmla="*/ 2147483647 w 1007"/>
              <a:gd name="T59" fmla="*/ 2147483647 h 748"/>
              <a:gd name="T60" fmla="*/ 2147483647 w 1007"/>
              <a:gd name="T61" fmla="*/ 2147483647 h 748"/>
              <a:gd name="T62" fmla="*/ 2147483647 w 1007"/>
              <a:gd name="T63" fmla="*/ 2147483647 h 748"/>
              <a:gd name="T64" fmla="*/ 2147483647 w 1007"/>
              <a:gd name="T65" fmla="*/ 2147483647 h 748"/>
              <a:gd name="T66" fmla="*/ 2147483647 w 1007"/>
              <a:gd name="T67" fmla="*/ 2147483647 h 74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07" h="748">
                <a:moveTo>
                  <a:pt x="1" y="722"/>
                </a:moveTo>
                <a:cubicBezTo>
                  <a:pt x="10" y="709"/>
                  <a:pt x="8" y="695"/>
                  <a:pt x="18" y="681"/>
                </a:cubicBezTo>
                <a:cubicBezTo>
                  <a:pt x="21" y="669"/>
                  <a:pt x="24" y="662"/>
                  <a:pt x="35" y="655"/>
                </a:cubicBezTo>
                <a:cubicBezTo>
                  <a:pt x="45" y="637"/>
                  <a:pt x="66" y="633"/>
                  <a:pt x="83" y="624"/>
                </a:cubicBezTo>
                <a:cubicBezTo>
                  <a:pt x="87" y="616"/>
                  <a:pt x="90" y="609"/>
                  <a:pt x="95" y="602"/>
                </a:cubicBezTo>
                <a:cubicBezTo>
                  <a:pt x="102" y="579"/>
                  <a:pt x="108" y="563"/>
                  <a:pt x="131" y="552"/>
                </a:cubicBezTo>
                <a:cubicBezTo>
                  <a:pt x="139" y="518"/>
                  <a:pt x="156" y="513"/>
                  <a:pt x="186" y="504"/>
                </a:cubicBezTo>
                <a:cubicBezTo>
                  <a:pt x="188" y="501"/>
                  <a:pt x="189" y="498"/>
                  <a:pt x="191" y="496"/>
                </a:cubicBezTo>
                <a:cubicBezTo>
                  <a:pt x="193" y="494"/>
                  <a:pt x="196" y="494"/>
                  <a:pt x="198" y="492"/>
                </a:cubicBezTo>
                <a:cubicBezTo>
                  <a:pt x="200" y="490"/>
                  <a:pt x="199" y="486"/>
                  <a:pt x="200" y="484"/>
                </a:cubicBezTo>
                <a:cubicBezTo>
                  <a:pt x="206" y="474"/>
                  <a:pt x="221" y="459"/>
                  <a:pt x="231" y="456"/>
                </a:cubicBezTo>
                <a:cubicBezTo>
                  <a:pt x="244" y="448"/>
                  <a:pt x="255" y="443"/>
                  <a:pt x="270" y="439"/>
                </a:cubicBezTo>
                <a:cubicBezTo>
                  <a:pt x="290" y="425"/>
                  <a:pt x="307" y="415"/>
                  <a:pt x="330" y="408"/>
                </a:cubicBezTo>
                <a:cubicBezTo>
                  <a:pt x="348" y="395"/>
                  <a:pt x="364" y="380"/>
                  <a:pt x="385" y="374"/>
                </a:cubicBezTo>
                <a:cubicBezTo>
                  <a:pt x="401" y="358"/>
                  <a:pt x="393" y="363"/>
                  <a:pt x="407" y="355"/>
                </a:cubicBezTo>
                <a:cubicBezTo>
                  <a:pt x="414" y="342"/>
                  <a:pt x="432" y="330"/>
                  <a:pt x="447" y="326"/>
                </a:cubicBezTo>
                <a:cubicBezTo>
                  <a:pt x="457" y="320"/>
                  <a:pt x="468" y="313"/>
                  <a:pt x="479" y="309"/>
                </a:cubicBezTo>
                <a:cubicBezTo>
                  <a:pt x="480" y="307"/>
                  <a:pt x="481" y="304"/>
                  <a:pt x="483" y="302"/>
                </a:cubicBezTo>
                <a:cubicBezTo>
                  <a:pt x="485" y="300"/>
                  <a:pt x="489" y="300"/>
                  <a:pt x="491" y="297"/>
                </a:cubicBezTo>
                <a:cubicBezTo>
                  <a:pt x="499" y="285"/>
                  <a:pt x="496" y="265"/>
                  <a:pt x="507" y="254"/>
                </a:cubicBezTo>
                <a:cubicBezTo>
                  <a:pt x="520" y="241"/>
                  <a:pt x="555" y="235"/>
                  <a:pt x="575" y="230"/>
                </a:cubicBezTo>
                <a:cubicBezTo>
                  <a:pt x="580" y="227"/>
                  <a:pt x="584" y="223"/>
                  <a:pt x="589" y="220"/>
                </a:cubicBezTo>
                <a:cubicBezTo>
                  <a:pt x="593" y="217"/>
                  <a:pt x="603" y="216"/>
                  <a:pt x="603" y="216"/>
                </a:cubicBezTo>
                <a:cubicBezTo>
                  <a:pt x="625" y="202"/>
                  <a:pt x="599" y="163"/>
                  <a:pt x="591" y="144"/>
                </a:cubicBezTo>
                <a:cubicBezTo>
                  <a:pt x="586" y="112"/>
                  <a:pt x="580" y="78"/>
                  <a:pt x="567" y="48"/>
                </a:cubicBezTo>
                <a:cubicBezTo>
                  <a:pt x="570" y="46"/>
                  <a:pt x="573" y="45"/>
                  <a:pt x="575" y="43"/>
                </a:cubicBezTo>
                <a:cubicBezTo>
                  <a:pt x="577" y="41"/>
                  <a:pt x="577" y="38"/>
                  <a:pt x="579" y="36"/>
                </a:cubicBezTo>
                <a:cubicBezTo>
                  <a:pt x="591" y="26"/>
                  <a:pt x="609" y="24"/>
                  <a:pt x="623" y="16"/>
                </a:cubicBezTo>
                <a:cubicBezTo>
                  <a:pt x="630" y="4"/>
                  <a:pt x="638" y="3"/>
                  <a:pt x="651" y="0"/>
                </a:cubicBezTo>
                <a:cubicBezTo>
                  <a:pt x="670" y="2"/>
                  <a:pt x="680" y="9"/>
                  <a:pt x="697" y="14"/>
                </a:cubicBezTo>
                <a:cubicBezTo>
                  <a:pt x="705" y="19"/>
                  <a:pt x="732" y="26"/>
                  <a:pt x="740" y="31"/>
                </a:cubicBezTo>
                <a:cubicBezTo>
                  <a:pt x="753" y="36"/>
                  <a:pt x="763" y="35"/>
                  <a:pt x="771" y="38"/>
                </a:cubicBezTo>
                <a:cubicBezTo>
                  <a:pt x="779" y="41"/>
                  <a:pt x="785" y="46"/>
                  <a:pt x="791" y="50"/>
                </a:cubicBezTo>
                <a:cubicBezTo>
                  <a:pt x="796" y="53"/>
                  <a:pt x="803" y="54"/>
                  <a:pt x="805" y="60"/>
                </a:cubicBezTo>
                <a:cubicBezTo>
                  <a:pt x="806" y="62"/>
                  <a:pt x="806" y="65"/>
                  <a:pt x="807" y="67"/>
                </a:cubicBezTo>
                <a:cubicBezTo>
                  <a:pt x="810" y="72"/>
                  <a:pt x="817" y="81"/>
                  <a:pt x="817" y="81"/>
                </a:cubicBezTo>
                <a:cubicBezTo>
                  <a:pt x="823" y="102"/>
                  <a:pt x="833" y="116"/>
                  <a:pt x="851" y="127"/>
                </a:cubicBezTo>
                <a:cubicBezTo>
                  <a:pt x="860" y="123"/>
                  <a:pt x="869" y="118"/>
                  <a:pt x="879" y="115"/>
                </a:cubicBezTo>
                <a:cubicBezTo>
                  <a:pt x="902" y="95"/>
                  <a:pt x="929" y="95"/>
                  <a:pt x="959" y="93"/>
                </a:cubicBezTo>
                <a:cubicBezTo>
                  <a:pt x="970" y="90"/>
                  <a:pt x="979" y="82"/>
                  <a:pt x="990" y="79"/>
                </a:cubicBezTo>
                <a:cubicBezTo>
                  <a:pt x="998" y="73"/>
                  <a:pt x="1002" y="68"/>
                  <a:pt x="1007" y="79"/>
                </a:cubicBezTo>
                <a:cubicBezTo>
                  <a:pt x="1000" y="105"/>
                  <a:pt x="1002" y="110"/>
                  <a:pt x="983" y="129"/>
                </a:cubicBezTo>
                <a:cubicBezTo>
                  <a:pt x="979" y="159"/>
                  <a:pt x="970" y="183"/>
                  <a:pt x="944" y="201"/>
                </a:cubicBezTo>
                <a:cubicBezTo>
                  <a:pt x="937" y="225"/>
                  <a:pt x="925" y="266"/>
                  <a:pt x="901" y="278"/>
                </a:cubicBezTo>
                <a:cubicBezTo>
                  <a:pt x="887" y="285"/>
                  <a:pt x="870" y="284"/>
                  <a:pt x="855" y="285"/>
                </a:cubicBezTo>
                <a:cubicBezTo>
                  <a:pt x="841" y="291"/>
                  <a:pt x="830" y="299"/>
                  <a:pt x="819" y="309"/>
                </a:cubicBezTo>
                <a:cubicBezTo>
                  <a:pt x="813" y="329"/>
                  <a:pt x="791" y="361"/>
                  <a:pt x="776" y="376"/>
                </a:cubicBezTo>
                <a:cubicBezTo>
                  <a:pt x="771" y="395"/>
                  <a:pt x="770" y="414"/>
                  <a:pt x="769" y="434"/>
                </a:cubicBezTo>
                <a:cubicBezTo>
                  <a:pt x="771" y="468"/>
                  <a:pt x="773" y="462"/>
                  <a:pt x="779" y="487"/>
                </a:cubicBezTo>
                <a:cubicBezTo>
                  <a:pt x="773" y="527"/>
                  <a:pt x="764" y="527"/>
                  <a:pt x="728" y="537"/>
                </a:cubicBezTo>
                <a:cubicBezTo>
                  <a:pt x="712" y="548"/>
                  <a:pt x="701" y="545"/>
                  <a:pt x="678" y="547"/>
                </a:cubicBezTo>
                <a:cubicBezTo>
                  <a:pt x="657" y="553"/>
                  <a:pt x="643" y="561"/>
                  <a:pt x="620" y="564"/>
                </a:cubicBezTo>
                <a:cubicBezTo>
                  <a:pt x="596" y="571"/>
                  <a:pt x="611" y="568"/>
                  <a:pt x="575" y="571"/>
                </a:cubicBezTo>
                <a:cubicBezTo>
                  <a:pt x="564" y="573"/>
                  <a:pt x="554" y="577"/>
                  <a:pt x="543" y="580"/>
                </a:cubicBezTo>
                <a:cubicBezTo>
                  <a:pt x="520" y="607"/>
                  <a:pt x="491" y="609"/>
                  <a:pt x="457" y="612"/>
                </a:cubicBezTo>
                <a:cubicBezTo>
                  <a:pt x="450" y="619"/>
                  <a:pt x="443" y="637"/>
                  <a:pt x="435" y="640"/>
                </a:cubicBezTo>
                <a:cubicBezTo>
                  <a:pt x="419" y="647"/>
                  <a:pt x="402" y="652"/>
                  <a:pt x="385" y="657"/>
                </a:cubicBezTo>
                <a:cubicBezTo>
                  <a:pt x="375" y="664"/>
                  <a:pt x="363" y="665"/>
                  <a:pt x="351" y="669"/>
                </a:cubicBezTo>
                <a:cubicBezTo>
                  <a:pt x="344" y="671"/>
                  <a:pt x="330" y="676"/>
                  <a:pt x="330" y="676"/>
                </a:cubicBezTo>
                <a:cubicBezTo>
                  <a:pt x="318" y="685"/>
                  <a:pt x="303" y="685"/>
                  <a:pt x="289" y="691"/>
                </a:cubicBezTo>
                <a:cubicBezTo>
                  <a:pt x="273" y="707"/>
                  <a:pt x="254" y="708"/>
                  <a:pt x="231" y="710"/>
                </a:cubicBezTo>
                <a:cubicBezTo>
                  <a:pt x="217" y="724"/>
                  <a:pt x="213" y="742"/>
                  <a:pt x="193" y="748"/>
                </a:cubicBezTo>
                <a:cubicBezTo>
                  <a:pt x="166" y="740"/>
                  <a:pt x="179" y="726"/>
                  <a:pt x="145" y="720"/>
                </a:cubicBezTo>
                <a:cubicBezTo>
                  <a:pt x="137" y="721"/>
                  <a:pt x="129" y="723"/>
                  <a:pt x="121" y="724"/>
                </a:cubicBezTo>
                <a:cubicBezTo>
                  <a:pt x="115" y="725"/>
                  <a:pt x="102" y="727"/>
                  <a:pt x="102" y="727"/>
                </a:cubicBezTo>
                <a:cubicBezTo>
                  <a:pt x="87" y="738"/>
                  <a:pt x="85" y="738"/>
                  <a:pt x="71" y="744"/>
                </a:cubicBezTo>
                <a:cubicBezTo>
                  <a:pt x="50" y="742"/>
                  <a:pt x="35" y="737"/>
                  <a:pt x="15" y="732"/>
                </a:cubicBezTo>
                <a:cubicBezTo>
                  <a:pt x="0" y="721"/>
                  <a:pt x="6" y="721"/>
                  <a:pt x="6" y="703"/>
                </a:cubicBezTo>
              </a:path>
            </a:pathLst>
          </a:custGeom>
          <a:solidFill>
            <a:srgbClr val="FF0000"/>
          </a:solidFill>
          <a:ln w="12700">
            <a:solidFill>
              <a:srgbClr val="993300"/>
            </a:solidFill>
            <a:round/>
            <a:headEnd/>
            <a:tailEnd/>
          </a:ln>
          <a:effectLst>
            <a:outerShdw dist="40161" dir="4293903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29729" name="Freeform 33"/>
          <p:cNvSpPr>
            <a:spLocks/>
          </p:cNvSpPr>
          <p:nvPr/>
        </p:nvSpPr>
        <p:spPr bwMode="auto">
          <a:xfrm>
            <a:off x="4989513" y="3844925"/>
            <a:ext cx="1674812" cy="1349375"/>
          </a:xfrm>
          <a:custGeom>
            <a:avLst/>
            <a:gdLst>
              <a:gd name="T0" fmla="*/ 2147483647 w 1055"/>
              <a:gd name="T1" fmla="*/ 2147483647 h 850"/>
              <a:gd name="T2" fmla="*/ 2147483647 w 1055"/>
              <a:gd name="T3" fmla="*/ 2147483647 h 850"/>
              <a:gd name="T4" fmla="*/ 2147483647 w 1055"/>
              <a:gd name="T5" fmla="*/ 2147483647 h 850"/>
              <a:gd name="T6" fmla="*/ 2147483647 w 1055"/>
              <a:gd name="T7" fmla="*/ 2147483647 h 850"/>
              <a:gd name="T8" fmla="*/ 2147483647 w 1055"/>
              <a:gd name="T9" fmla="*/ 2147483647 h 850"/>
              <a:gd name="T10" fmla="*/ 2147483647 w 1055"/>
              <a:gd name="T11" fmla="*/ 2147483647 h 850"/>
              <a:gd name="T12" fmla="*/ 2147483647 w 1055"/>
              <a:gd name="T13" fmla="*/ 2147483647 h 850"/>
              <a:gd name="T14" fmla="*/ 2147483647 w 1055"/>
              <a:gd name="T15" fmla="*/ 2147483647 h 850"/>
              <a:gd name="T16" fmla="*/ 2147483647 w 1055"/>
              <a:gd name="T17" fmla="*/ 2147483647 h 850"/>
              <a:gd name="T18" fmla="*/ 2147483647 w 1055"/>
              <a:gd name="T19" fmla="*/ 2147483647 h 850"/>
              <a:gd name="T20" fmla="*/ 2147483647 w 1055"/>
              <a:gd name="T21" fmla="*/ 2147483647 h 850"/>
              <a:gd name="T22" fmla="*/ 2147483647 w 1055"/>
              <a:gd name="T23" fmla="*/ 0 h 850"/>
              <a:gd name="T24" fmla="*/ 2147483647 w 1055"/>
              <a:gd name="T25" fmla="*/ 2147483647 h 850"/>
              <a:gd name="T26" fmla="*/ 2147483647 w 1055"/>
              <a:gd name="T27" fmla="*/ 2147483647 h 850"/>
              <a:gd name="T28" fmla="*/ 2147483647 w 1055"/>
              <a:gd name="T29" fmla="*/ 2147483647 h 850"/>
              <a:gd name="T30" fmla="*/ 2147483647 w 1055"/>
              <a:gd name="T31" fmla="*/ 2147483647 h 850"/>
              <a:gd name="T32" fmla="*/ 2147483647 w 1055"/>
              <a:gd name="T33" fmla="*/ 2147483647 h 850"/>
              <a:gd name="T34" fmla="*/ 2147483647 w 1055"/>
              <a:gd name="T35" fmla="*/ 2147483647 h 850"/>
              <a:gd name="T36" fmla="*/ 2147483647 w 1055"/>
              <a:gd name="T37" fmla="*/ 2147483647 h 850"/>
              <a:gd name="T38" fmla="*/ 2147483647 w 1055"/>
              <a:gd name="T39" fmla="*/ 2147483647 h 850"/>
              <a:gd name="T40" fmla="*/ 2147483647 w 1055"/>
              <a:gd name="T41" fmla="*/ 2147483647 h 850"/>
              <a:gd name="T42" fmla="*/ 2147483647 w 1055"/>
              <a:gd name="T43" fmla="*/ 2147483647 h 850"/>
              <a:gd name="T44" fmla="*/ 2147483647 w 1055"/>
              <a:gd name="T45" fmla="*/ 2147483647 h 850"/>
              <a:gd name="T46" fmla="*/ 2147483647 w 1055"/>
              <a:gd name="T47" fmla="*/ 2147483647 h 850"/>
              <a:gd name="T48" fmla="*/ 2147483647 w 1055"/>
              <a:gd name="T49" fmla="*/ 2147483647 h 850"/>
              <a:gd name="T50" fmla="*/ 2147483647 w 1055"/>
              <a:gd name="T51" fmla="*/ 2147483647 h 850"/>
              <a:gd name="T52" fmla="*/ 2147483647 w 1055"/>
              <a:gd name="T53" fmla="*/ 2147483647 h 850"/>
              <a:gd name="T54" fmla="*/ 2147483647 w 1055"/>
              <a:gd name="T55" fmla="*/ 2147483647 h 850"/>
              <a:gd name="T56" fmla="*/ 2147483647 w 1055"/>
              <a:gd name="T57" fmla="*/ 2147483647 h 850"/>
              <a:gd name="T58" fmla="*/ 2147483647 w 1055"/>
              <a:gd name="T59" fmla="*/ 2147483647 h 850"/>
              <a:gd name="T60" fmla="*/ 2147483647 w 1055"/>
              <a:gd name="T61" fmla="*/ 2147483647 h 850"/>
              <a:gd name="T62" fmla="*/ 2147483647 w 1055"/>
              <a:gd name="T63" fmla="*/ 2147483647 h 85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55" h="850">
                <a:moveTo>
                  <a:pt x="63" y="554"/>
                </a:moveTo>
                <a:cubicBezTo>
                  <a:pt x="45" y="553"/>
                  <a:pt x="30" y="551"/>
                  <a:pt x="12" y="547"/>
                </a:cubicBezTo>
                <a:cubicBezTo>
                  <a:pt x="2" y="537"/>
                  <a:pt x="3" y="531"/>
                  <a:pt x="0" y="516"/>
                </a:cubicBezTo>
                <a:cubicBezTo>
                  <a:pt x="7" y="499"/>
                  <a:pt x="23" y="496"/>
                  <a:pt x="39" y="490"/>
                </a:cubicBezTo>
                <a:cubicBezTo>
                  <a:pt x="60" y="482"/>
                  <a:pt x="83" y="480"/>
                  <a:pt x="104" y="470"/>
                </a:cubicBezTo>
                <a:cubicBezTo>
                  <a:pt x="124" y="461"/>
                  <a:pt x="135" y="452"/>
                  <a:pt x="159" y="449"/>
                </a:cubicBezTo>
                <a:cubicBezTo>
                  <a:pt x="161" y="440"/>
                  <a:pt x="166" y="434"/>
                  <a:pt x="171" y="427"/>
                </a:cubicBezTo>
                <a:cubicBezTo>
                  <a:pt x="175" y="412"/>
                  <a:pt x="202" y="414"/>
                  <a:pt x="214" y="413"/>
                </a:cubicBezTo>
                <a:cubicBezTo>
                  <a:pt x="256" y="395"/>
                  <a:pt x="290" y="377"/>
                  <a:pt x="336" y="372"/>
                </a:cubicBezTo>
                <a:cubicBezTo>
                  <a:pt x="362" y="366"/>
                  <a:pt x="387" y="357"/>
                  <a:pt x="413" y="353"/>
                </a:cubicBezTo>
                <a:cubicBezTo>
                  <a:pt x="433" y="344"/>
                  <a:pt x="455" y="341"/>
                  <a:pt x="476" y="334"/>
                </a:cubicBezTo>
                <a:cubicBezTo>
                  <a:pt x="480" y="333"/>
                  <a:pt x="487" y="329"/>
                  <a:pt x="490" y="326"/>
                </a:cubicBezTo>
                <a:cubicBezTo>
                  <a:pt x="494" y="322"/>
                  <a:pt x="500" y="312"/>
                  <a:pt x="500" y="312"/>
                </a:cubicBezTo>
                <a:cubicBezTo>
                  <a:pt x="503" y="302"/>
                  <a:pt x="501" y="293"/>
                  <a:pt x="497" y="283"/>
                </a:cubicBezTo>
                <a:cubicBezTo>
                  <a:pt x="494" y="265"/>
                  <a:pt x="492" y="261"/>
                  <a:pt x="495" y="242"/>
                </a:cubicBezTo>
                <a:cubicBezTo>
                  <a:pt x="496" y="216"/>
                  <a:pt x="493" y="189"/>
                  <a:pt x="512" y="170"/>
                </a:cubicBezTo>
                <a:cubicBezTo>
                  <a:pt x="526" y="120"/>
                  <a:pt x="568" y="95"/>
                  <a:pt x="615" y="82"/>
                </a:cubicBezTo>
                <a:cubicBezTo>
                  <a:pt x="632" y="70"/>
                  <a:pt x="613" y="83"/>
                  <a:pt x="629" y="74"/>
                </a:cubicBezTo>
                <a:cubicBezTo>
                  <a:pt x="634" y="71"/>
                  <a:pt x="644" y="65"/>
                  <a:pt x="644" y="65"/>
                </a:cubicBezTo>
                <a:cubicBezTo>
                  <a:pt x="655" y="25"/>
                  <a:pt x="673" y="34"/>
                  <a:pt x="718" y="31"/>
                </a:cubicBezTo>
                <a:cubicBezTo>
                  <a:pt x="727" y="28"/>
                  <a:pt x="733" y="30"/>
                  <a:pt x="742" y="34"/>
                </a:cubicBezTo>
                <a:cubicBezTo>
                  <a:pt x="772" y="21"/>
                  <a:pt x="745" y="26"/>
                  <a:pt x="809" y="24"/>
                </a:cubicBezTo>
                <a:cubicBezTo>
                  <a:pt x="821" y="22"/>
                  <a:pt x="833" y="21"/>
                  <a:pt x="845" y="19"/>
                </a:cubicBezTo>
                <a:cubicBezTo>
                  <a:pt x="856" y="17"/>
                  <a:pt x="869" y="3"/>
                  <a:pt x="881" y="0"/>
                </a:cubicBezTo>
                <a:cubicBezTo>
                  <a:pt x="918" y="4"/>
                  <a:pt x="903" y="40"/>
                  <a:pt x="905" y="74"/>
                </a:cubicBezTo>
                <a:cubicBezTo>
                  <a:pt x="903" y="89"/>
                  <a:pt x="902" y="95"/>
                  <a:pt x="898" y="108"/>
                </a:cubicBezTo>
                <a:cubicBezTo>
                  <a:pt x="896" y="130"/>
                  <a:pt x="893" y="151"/>
                  <a:pt x="891" y="173"/>
                </a:cubicBezTo>
                <a:cubicBezTo>
                  <a:pt x="892" y="179"/>
                  <a:pt x="891" y="186"/>
                  <a:pt x="893" y="192"/>
                </a:cubicBezTo>
                <a:cubicBezTo>
                  <a:pt x="894" y="195"/>
                  <a:pt x="899" y="196"/>
                  <a:pt x="900" y="199"/>
                </a:cubicBezTo>
                <a:cubicBezTo>
                  <a:pt x="905" y="223"/>
                  <a:pt x="904" y="227"/>
                  <a:pt x="896" y="246"/>
                </a:cubicBezTo>
                <a:cubicBezTo>
                  <a:pt x="899" y="257"/>
                  <a:pt x="889" y="287"/>
                  <a:pt x="900" y="290"/>
                </a:cubicBezTo>
                <a:cubicBezTo>
                  <a:pt x="909" y="313"/>
                  <a:pt x="903" y="337"/>
                  <a:pt x="910" y="360"/>
                </a:cubicBezTo>
                <a:cubicBezTo>
                  <a:pt x="912" y="381"/>
                  <a:pt x="908" y="397"/>
                  <a:pt x="903" y="418"/>
                </a:cubicBezTo>
                <a:cubicBezTo>
                  <a:pt x="905" y="457"/>
                  <a:pt x="896" y="453"/>
                  <a:pt x="922" y="458"/>
                </a:cubicBezTo>
                <a:cubicBezTo>
                  <a:pt x="942" y="466"/>
                  <a:pt x="962" y="465"/>
                  <a:pt x="984" y="466"/>
                </a:cubicBezTo>
                <a:cubicBezTo>
                  <a:pt x="998" y="473"/>
                  <a:pt x="989" y="483"/>
                  <a:pt x="999" y="487"/>
                </a:cubicBezTo>
                <a:cubicBezTo>
                  <a:pt x="1004" y="489"/>
                  <a:pt x="1010" y="489"/>
                  <a:pt x="1016" y="490"/>
                </a:cubicBezTo>
                <a:cubicBezTo>
                  <a:pt x="1019" y="509"/>
                  <a:pt x="1025" y="509"/>
                  <a:pt x="1035" y="523"/>
                </a:cubicBezTo>
                <a:cubicBezTo>
                  <a:pt x="1033" y="596"/>
                  <a:pt x="1055" y="620"/>
                  <a:pt x="999" y="636"/>
                </a:cubicBezTo>
                <a:cubicBezTo>
                  <a:pt x="989" y="643"/>
                  <a:pt x="980" y="651"/>
                  <a:pt x="972" y="662"/>
                </a:cubicBezTo>
                <a:cubicBezTo>
                  <a:pt x="969" y="674"/>
                  <a:pt x="962" y="682"/>
                  <a:pt x="953" y="691"/>
                </a:cubicBezTo>
                <a:cubicBezTo>
                  <a:pt x="948" y="709"/>
                  <a:pt x="948" y="722"/>
                  <a:pt x="929" y="727"/>
                </a:cubicBezTo>
                <a:cubicBezTo>
                  <a:pt x="923" y="733"/>
                  <a:pt x="908" y="744"/>
                  <a:pt x="908" y="744"/>
                </a:cubicBezTo>
                <a:cubicBezTo>
                  <a:pt x="895" y="775"/>
                  <a:pt x="899" y="773"/>
                  <a:pt x="872" y="792"/>
                </a:cubicBezTo>
                <a:cubicBezTo>
                  <a:pt x="867" y="803"/>
                  <a:pt x="864" y="811"/>
                  <a:pt x="857" y="821"/>
                </a:cubicBezTo>
                <a:cubicBezTo>
                  <a:pt x="849" y="848"/>
                  <a:pt x="835" y="847"/>
                  <a:pt x="807" y="850"/>
                </a:cubicBezTo>
                <a:cubicBezTo>
                  <a:pt x="792" y="846"/>
                  <a:pt x="793" y="845"/>
                  <a:pt x="790" y="830"/>
                </a:cubicBezTo>
                <a:cubicBezTo>
                  <a:pt x="786" y="783"/>
                  <a:pt x="757" y="782"/>
                  <a:pt x="713" y="780"/>
                </a:cubicBezTo>
                <a:cubicBezTo>
                  <a:pt x="694" y="767"/>
                  <a:pt x="673" y="763"/>
                  <a:pt x="651" y="758"/>
                </a:cubicBezTo>
                <a:cubicBezTo>
                  <a:pt x="642" y="745"/>
                  <a:pt x="638" y="725"/>
                  <a:pt x="656" y="720"/>
                </a:cubicBezTo>
                <a:cubicBezTo>
                  <a:pt x="663" y="707"/>
                  <a:pt x="676" y="704"/>
                  <a:pt x="689" y="698"/>
                </a:cubicBezTo>
                <a:cubicBezTo>
                  <a:pt x="725" y="662"/>
                  <a:pt x="635" y="667"/>
                  <a:pt x="627" y="667"/>
                </a:cubicBezTo>
                <a:cubicBezTo>
                  <a:pt x="613" y="663"/>
                  <a:pt x="612" y="662"/>
                  <a:pt x="596" y="665"/>
                </a:cubicBezTo>
                <a:cubicBezTo>
                  <a:pt x="584" y="676"/>
                  <a:pt x="567" y="690"/>
                  <a:pt x="550" y="694"/>
                </a:cubicBezTo>
                <a:cubicBezTo>
                  <a:pt x="542" y="696"/>
                  <a:pt x="526" y="698"/>
                  <a:pt x="526" y="698"/>
                </a:cubicBezTo>
                <a:cubicBezTo>
                  <a:pt x="508" y="695"/>
                  <a:pt x="489" y="689"/>
                  <a:pt x="471" y="684"/>
                </a:cubicBezTo>
                <a:cubicBezTo>
                  <a:pt x="445" y="658"/>
                  <a:pt x="399" y="664"/>
                  <a:pt x="365" y="653"/>
                </a:cubicBezTo>
                <a:cubicBezTo>
                  <a:pt x="347" y="647"/>
                  <a:pt x="320" y="638"/>
                  <a:pt x="320" y="638"/>
                </a:cubicBezTo>
                <a:cubicBezTo>
                  <a:pt x="314" y="615"/>
                  <a:pt x="309" y="582"/>
                  <a:pt x="288" y="569"/>
                </a:cubicBezTo>
                <a:cubicBezTo>
                  <a:pt x="279" y="552"/>
                  <a:pt x="255" y="560"/>
                  <a:pt x="240" y="562"/>
                </a:cubicBezTo>
                <a:cubicBezTo>
                  <a:pt x="219" y="598"/>
                  <a:pt x="218" y="600"/>
                  <a:pt x="178" y="605"/>
                </a:cubicBezTo>
                <a:cubicBezTo>
                  <a:pt x="158" y="602"/>
                  <a:pt x="139" y="581"/>
                  <a:pt x="156" y="576"/>
                </a:cubicBezTo>
                <a:cubicBezTo>
                  <a:pt x="161" y="555"/>
                  <a:pt x="141" y="557"/>
                  <a:pt x="120" y="552"/>
                </a:cubicBezTo>
                <a:cubicBezTo>
                  <a:pt x="104" y="541"/>
                  <a:pt x="111" y="540"/>
                  <a:pt x="99" y="545"/>
                </a:cubicBezTo>
                <a:cubicBezTo>
                  <a:pt x="85" y="564"/>
                  <a:pt x="53" y="557"/>
                  <a:pt x="34" y="557"/>
                </a:cubicBezTo>
              </a:path>
            </a:pathLst>
          </a:custGeom>
          <a:solidFill>
            <a:srgbClr val="FF0000"/>
          </a:solidFill>
          <a:ln w="12700">
            <a:solidFill>
              <a:srgbClr val="993300"/>
            </a:solidFill>
            <a:round/>
            <a:headEnd/>
            <a:tailEnd/>
          </a:ln>
          <a:effectLst>
            <a:outerShdw dist="38100" dir="5400000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9489" name="Text Box 34"/>
          <p:cNvSpPr txBox="1">
            <a:spLocks noChangeArrowheads="1"/>
          </p:cNvSpPr>
          <p:nvPr/>
        </p:nvSpPr>
        <p:spPr bwMode="auto">
          <a:xfrm>
            <a:off x="5643563" y="4500563"/>
            <a:ext cx="9144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 b="1" i="1">
                <a:latin typeface="Garamond" pitchFamily="18" charset="0"/>
                <a:ea typeface="ＭＳ Ｐゴシック"/>
                <a:cs typeface="ＭＳ Ｐゴシック"/>
              </a:rPr>
              <a:t>AQUILEIA</a:t>
            </a:r>
            <a:endParaRPr lang="it-IT" sz="600" b="1" i="1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490" name="Freeform 35"/>
          <p:cNvSpPr>
            <a:spLocks/>
          </p:cNvSpPr>
          <p:nvPr/>
        </p:nvSpPr>
        <p:spPr bwMode="auto">
          <a:xfrm>
            <a:off x="6038850" y="3359150"/>
            <a:ext cx="509588" cy="533400"/>
          </a:xfrm>
          <a:custGeom>
            <a:avLst/>
            <a:gdLst>
              <a:gd name="T0" fmla="*/ 2147483647 w 321"/>
              <a:gd name="T1" fmla="*/ 2147483647 h 336"/>
              <a:gd name="T2" fmla="*/ 2147483647 w 321"/>
              <a:gd name="T3" fmla="*/ 2147483647 h 336"/>
              <a:gd name="T4" fmla="*/ 2147483647 w 321"/>
              <a:gd name="T5" fmla="*/ 2147483647 h 336"/>
              <a:gd name="T6" fmla="*/ 2147483647 w 321"/>
              <a:gd name="T7" fmla="*/ 2147483647 h 336"/>
              <a:gd name="T8" fmla="*/ 2147483647 w 321"/>
              <a:gd name="T9" fmla="*/ 2147483647 h 336"/>
              <a:gd name="T10" fmla="*/ 2147483647 w 321"/>
              <a:gd name="T11" fmla="*/ 2147483647 h 336"/>
              <a:gd name="T12" fmla="*/ 2147483647 w 321"/>
              <a:gd name="T13" fmla="*/ 2147483647 h 336"/>
              <a:gd name="T14" fmla="*/ 2147483647 w 321"/>
              <a:gd name="T15" fmla="*/ 2147483647 h 336"/>
              <a:gd name="T16" fmla="*/ 2147483647 w 321"/>
              <a:gd name="T17" fmla="*/ 2147483647 h 336"/>
              <a:gd name="T18" fmla="*/ 2147483647 w 321"/>
              <a:gd name="T19" fmla="*/ 2147483647 h 336"/>
              <a:gd name="T20" fmla="*/ 2147483647 w 321"/>
              <a:gd name="T21" fmla="*/ 2147483647 h 336"/>
              <a:gd name="T22" fmla="*/ 2147483647 w 321"/>
              <a:gd name="T23" fmla="*/ 2147483647 h 336"/>
              <a:gd name="T24" fmla="*/ 2147483647 w 321"/>
              <a:gd name="T25" fmla="*/ 2147483647 h 336"/>
              <a:gd name="T26" fmla="*/ 2147483647 w 321"/>
              <a:gd name="T27" fmla="*/ 2147483647 h 336"/>
              <a:gd name="T28" fmla="*/ 2147483647 w 321"/>
              <a:gd name="T29" fmla="*/ 0 h 336"/>
              <a:gd name="T30" fmla="*/ 2147483647 w 321"/>
              <a:gd name="T31" fmla="*/ 2147483647 h 336"/>
              <a:gd name="T32" fmla="*/ 2147483647 w 321"/>
              <a:gd name="T33" fmla="*/ 2147483647 h 336"/>
              <a:gd name="T34" fmla="*/ 2147483647 w 321"/>
              <a:gd name="T35" fmla="*/ 2147483647 h 336"/>
              <a:gd name="T36" fmla="*/ 2147483647 w 321"/>
              <a:gd name="T37" fmla="*/ 2147483647 h 336"/>
              <a:gd name="T38" fmla="*/ 2147483647 w 321"/>
              <a:gd name="T39" fmla="*/ 2147483647 h 336"/>
              <a:gd name="T40" fmla="*/ 2147483647 w 321"/>
              <a:gd name="T41" fmla="*/ 2147483647 h 336"/>
              <a:gd name="T42" fmla="*/ 2147483647 w 321"/>
              <a:gd name="T43" fmla="*/ 2147483647 h 336"/>
              <a:gd name="T44" fmla="*/ 2147483647 w 321"/>
              <a:gd name="T45" fmla="*/ 2147483647 h 336"/>
              <a:gd name="T46" fmla="*/ 2147483647 w 321"/>
              <a:gd name="T47" fmla="*/ 2147483647 h 336"/>
              <a:gd name="T48" fmla="*/ 2147483647 w 321"/>
              <a:gd name="T49" fmla="*/ 2147483647 h 336"/>
              <a:gd name="T50" fmla="*/ 2147483647 w 321"/>
              <a:gd name="T51" fmla="*/ 2147483647 h 336"/>
              <a:gd name="T52" fmla="*/ 2147483647 w 321"/>
              <a:gd name="T53" fmla="*/ 2147483647 h 336"/>
              <a:gd name="T54" fmla="*/ 2147483647 w 321"/>
              <a:gd name="T55" fmla="*/ 2147483647 h 336"/>
              <a:gd name="T56" fmla="*/ 2147483647 w 321"/>
              <a:gd name="T57" fmla="*/ 2147483647 h 336"/>
              <a:gd name="T58" fmla="*/ 2147483647 w 321"/>
              <a:gd name="T59" fmla="*/ 2147483647 h 336"/>
              <a:gd name="T60" fmla="*/ 2147483647 w 321"/>
              <a:gd name="T61" fmla="*/ 2147483647 h 336"/>
              <a:gd name="T62" fmla="*/ 2147483647 w 321"/>
              <a:gd name="T63" fmla="*/ 2147483647 h 336"/>
              <a:gd name="T64" fmla="*/ 2147483647 w 321"/>
              <a:gd name="T65" fmla="*/ 2147483647 h 3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21"/>
              <a:gd name="T100" fmla="*/ 0 h 336"/>
              <a:gd name="T101" fmla="*/ 321 w 321"/>
              <a:gd name="T102" fmla="*/ 336 h 3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21" h="336">
                <a:moveTo>
                  <a:pt x="4" y="336"/>
                </a:moveTo>
                <a:cubicBezTo>
                  <a:pt x="0" y="323"/>
                  <a:pt x="26" y="282"/>
                  <a:pt x="38" y="274"/>
                </a:cubicBezTo>
                <a:cubicBezTo>
                  <a:pt x="41" y="263"/>
                  <a:pt x="44" y="250"/>
                  <a:pt x="54" y="244"/>
                </a:cubicBezTo>
                <a:cubicBezTo>
                  <a:pt x="57" y="235"/>
                  <a:pt x="58" y="225"/>
                  <a:pt x="62" y="216"/>
                </a:cubicBezTo>
                <a:cubicBezTo>
                  <a:pt x="65" y="209"/>
                  <a:pt x="70" y="203"/>
                  <a:pt x="72" y="196"/>
                </a:cubicBezTo>
                <a:cubicBezTo>
                  <a:pt x="75" y="185"/>
                  <a:pt x="76" y="176"/>
                  <a:pt x="82" y="166"/>
                </a:cubicBezTo>
                <a:cubicBezTo>
                  <a:pt x="84" y="151"/>
                  <a:pt x="90" y="138"/>
                  <a:pt x="98" y="126"/>
                </a:cubicBezTo>
                <a:cubicBezTo>
                  <a:pt x="100" y="116"/>
                  <a:pt x="99" y="110"/>
                  <a:pt x="108" y="104"/>
                </a:cubicBezTo>
                <a:cubicBezTo>
                  <a:pt x="109" y="100"/>
                  <a:pt x="110" y="95"/>
                  <a:pt x="114" y="92"/>
                </a:cubicBezTo>
                <a:cubicBezTo>
                  <a:pt x="118" y="89"/>
                  <a:pt x="126" y="84"/>
                  <a:pt x="126" y="84"/>
                </a:cubicBezTo>
                <a:cubicBezTo>
                  <a:pt x="130" y="77"/>
                  <a:pt x="135" y="74"/>
                  <a:pt x="138" y="66"/>
                </a:cubicBezTo>
                <a:cubicBezTo>
                  <a:pt x="138" y="65"/>
                  <a:pt x="140" y="45"/>
                  <a:pt x="142" y="40"/>
                </a:cubicBezTo>
                <a:cubicBezTo>
                  <a:pt x="144" y="36"/>
                  <a:pt x="150" y="28"/>
                  <a:pt x="150" y="28"/>
                </a:cubicBezTo>
                <a:cubicBezTo>
                  <a:pt x="152" y="17"/>
                  <a:pt x="153" y="11"/>
                  <a:pt x="164" y="6"/>
                </a:cubicBezTo>
                <a:cubicBezTo>
                  <a:pt x="170" y="3"/>
                  <a:pt x="182" y="0"/>
                  <a:pt x="182" y="0"/>
                </a:cubicBezTo>
                <a:cubicBezTo>
                  <a:pt x="204" y="6"/>
                  <a:pt x="223" y="10"/>
                  <a:pt x="246" y="12"/>
                </a:cubicBezTo>
                <a:cubicBezTo>
                  <a:pt x="260" y="17"/>
                  <a:pt x="254" y="14"/>
                  <a:pt x="264" y="20"/>
                </a:cubicBezTo>
                <a:cubicBezTo>
                  <a:pt x="267" y="25"/>
                  <a:pt x="269" y="36"/>
                  <a:pt x="272" y="40"/>
                </a:cubicBezTo>
                <a:cubicBezTo>
                  <a:pt x="280" y="50"/>
                  <a:pt x="301" y="49"/>
                  <a:pt x="312" y="56"/>
                </a:cubicBezTo>
                <a:cubicBezTo>
                  <a:pt x="318" y="66"/>
                  <a:pt x="321" y="73"/>
                  <a:pt x="310" y="80"/>
                </a:cubicBezTo>
                <a:cubicBezTo>
                  <a:pt x="303" y="91"/>
                  <a:pt x="291" y="96"/>
                  <a:pt x="286" y="112"/>
                </a:cubicBezTo>
                <a:cubicBezTo>
                  <a:pt x="287" y="123"/>
                  <a:pt x="284" y="136"/>
                  <a:pt x="290" y="146"/>
                </a:cubicBezTo>
                <a:cubicBezTo>
                  <a:pt x="294" y="154"/>
                  <a:pt x="302" y="170"/>
                  <a:pt x="302" y="170"/>
                </a:cubicBezTo>
                <a:cubicBezTo>
                  <a:pt x="299" y="182"/>
                  <a:pt x="295" y="192"/>
                  <a:pt x="288" y="202"/>
                </a:cubicBezTo>
                <a:cubicBezTo>
                  <a:pt x="286" y="214"/>
                  <a:pt x="286" y="217"/>
                  <a:pt x="276" y="224"/>
                </a:cubicBezTo>
                <a:cubicBezTo>
                  <a:pt x="272" y="237"/>
                  <a:pt x="264" y="244"/>
                  <a:pt x="254" y="254"/>
                </a:cubicBezTo>
                <a:cubicBezTo>
                  <a:pt x="248" y="271"/>
                  <a:pt x="253" y="303"/>
                  <a:pt x="232" y="310"/>
                </a:cubicBezTo>
                <a:cubicBezTo>
                  <a:pt x="221" y="303"/>
                  <a:pt x="214" y="309"/>
                  <a:pt x="204" y="314"/>
                </a:cubicBezTo>
                <a:cubicBezTo>
                  <a:pt x="185" y="322"/>
                  <a:pt x="168" y="325"/>
                  <a:pt x="148" y="326"/>
                </a:cubicBezTo>
                <a:cubicBezTo>
                  <a:pt x="133" y="327"/>
                  <a:pt x="119" y="327"/>
                  <a:pt x="104" y="328"/>
                </a:cubicBezTo>
                <a:cubicBezTo>
                  <a:pt x="98" y="330"/>
                  <a:pt x="92" y="332"/>
                  <a:pt x="86" y="334"/>
                </a:cubicBezTo>
                <a:cubicBezTo>
                  <a:pt x="84" y="335"/>
                  <a:pt x="80" y="336"/>
                  <a:pt x="80" y="336"/>
                </a:cubicBezTo>
                <a:cubicBezTo>
                  <a:pt x="55" y="328"/>
                  <a:pt x="30" y="327"/>
                  <a:pt x="4" y="336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9732" name="Freeform 36"/>
          <p:cNvSpPr>
            <a:spLocks/>
          </p:cNvSpPr>
          <p:nvPr/>
        </p:nvSpPr>
        <p:spPr bwMode="auto">
          <a:xfrm>
            <a:off x="6381750" y="3452813"/>
            <a:ext cx="752475" cy="1389062"/>
          </a:xfrm>
          <a:custGeom>
            <a:avLst/>
            <a:gdLst>
              <a:gd name="T0" fmla="*/ 2147483647 w 474"/>
              <a:gd name="T1" fmla="*/ 2147483647 h 875"/>
              <a:gd name="T2" fmla="*/ 2147483647 w 474"/>
              <a:gd name="T3" fmla="*/ 2147483647 h 875"/>
              <a:gd name="T4" fmla="*/ 2147483647 w 474"/>
              <a:gd name="T5" fmla="*/ 2147483647 h 875"/>
              <a:gd name="T6" fmla="*/ 0 w 474"/>
              <a:gd name="T7" fmla="*/ 2147483647 h 875"/>
              <a:gd name="T8" fmla="*/ 2147483647 w 474"/>
              <a:gd name="T9" fmla="*/ 2147483647 h 875"/>
              <a:gd name="T10" fmla="*/ 2147483647 w 474"/>
              <a:gd name="T11" fmla="*/ 2147483647 h 875"/>
              <a:gd name="T12" fmla="*/ 2147483647 w 474"/>
              <a:gd name="T13" fmla="*/ 2147483647 h 875"/>
              <a:gd name="T14" fmla="*/ 2147483647 w 474"/>
              <a:gd name="T15" fmla="*/ 2147483647 h 875"/>
              <a:gd name="T16" fmla="*/ 2147483647 w 474"/>
              <a:gd name="T17" fmla="*/ 2147483647 h 875"/>
              <a:gd name="T18" fmla="*/ 2147483647 w 474"/>
              <a:gd name="T19" fmla="*/ 2147483647 h 875"/>
              <a:gd name="T20" fmla="*/ 2147483647 w 474"/>
              <a:gd name="T21" fmla="*/ 2147483647 h 875"/>
              <a:gd name="T22" fmla="*/ 2147483647 w 474"/>
              <a:gd name="T23" fmla="*/ 2147483647 h 875"/>
              <a:gd name="T24" fmla="*/ 2147483647 w 474"/>
              <a:gd name="T25" fmla="*/ 2147483647 h 875"/>
              <a:gd name="T26" fmla="*/ 2147483647 w 474"/>
              <a:gd name="T27" fmla="*/ 2147483647 h 875"/>
              <a:gd name="T28" fmla="*/ 2147483647 w 474"/>
              <a:gd name="T29" fmla="*/ 2147483647 h 875"/>
              <a:gd name="T30" fmla="*/ 2147483647 w 474"/>
              <a:gd name="T31" fmla="*/ 2147483647 h 875"/>
              <a:gd name="T32" fmla="*/ 2147483647 w 474"/>
              <a:gd name="T33" fmla="*/ 2147483647 h 875"/>
              <a:gd name="T34" fmla="*/ 2147483647 w 474"/>
              <a:gd name="T35" fmla="*/ 2147483647 h 875"/>
              <a:gd name="T36" fmla="*/ 2147483647 w 474"/>
              <a:gd name="T37" fmla="*/ 2147483647 h 875"/>
              <a:gd name="T38" fmla="*/ 2147483647 w 474"/>
              <a:gd name="T39" fmla="*/ 2147483647 h 875"/>
              <a:gd name="T40" fmla="*/ 2147483647 w 474"/>
              <a:gd name="T41" fmla="*/ 2147483647 h 875"/>
              <a:gd name="T42" fmla="*/ 2147483647 w 474"/>
              <a:gd name="T43" fmla="*/ 2147483647 h 875"/>
              <a:gd name="T44" fmla="*/ 2147483647 w 474"/>
              <a:gd name="T45" fmla="*/ 2147483647 h 875"/>
              <a:gd name="T46" fmla="*/ 2147483647 w 474"/>
              <a:gd name="T47" fmla="*/ 2147483647 h 875"/>
              <a:gd name="T48" fmla="*/ 2147483647 w 474"/>
              <a:gd name="T49" fmla="*/ 2147483647 h 875"/>
              <a:gd name="T50" fmla="*/ 2147483647 w 474"/>
              <a:gd name="T51" fmla="*/ 2147483647 h 875"/>
              <a:gd name="T52" fmla="*/ 2147483647 w 474"/>
              <a:gd name="T53" fmla="*/ 2147483647 h 875"/>
              <a:gd name="T54" fmla="*/ 2147483647 w 474"/>
              <a:gd name="T55" fmla="*/ 2147483647 h 875"/>
              <a:gd name="T56" fmla="*/ 2147483647 w 474"/>
              <a:gd name="T57" fmla="*/ 2147483647 h 875"/>
              <a:gd name="T58" fmla="*/ 2147483647 w 474"/>
              <a:gd name="T59" fmla="*/ 2147483647 h 875"/>
              <a:gd name="T60" fmla="*/ 2147483647 w 474"/>
              <a:gd name="T61" fmla="*/ 2147483647 h 875"/>
              <a:gd name="T62" fmla="*/ 2147483647 w 474"/>
              <a:gd name="T63" fmla="*/ 2147483647 h 875"/>
              <a:gd name="T64" fmla="*/ 2147483647 w 474"/>
              <a:gd name="T65" fmla="*/ 2147483647 h 87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74" h="875">
                <a:moveTo>
                  <a:pt x="156" y="872"/>
                </a:moveTo>
                <a:cubicBezTo>
                  <a:pt x="147" y="837"/>
                  <a:pt x="174" y="785"/>
                  <a:pt x="144" y="765"/>
                </a:cubicBezTo>
                <a:cubicBezTo>
                  <a:pt x="133" y="743"/>
                  <a:pt x="136" y="741"/>
                  <a:pt x="111" y="735"/>
                </a:cubicBezTo>
                <a:cubicBezTo>
                  <a:pt x="99" y="698"/>
                  <a:pt x="85" y="709"/>
                  <a:pt x="41" y="707"/>
                </a:cubicBezTo>
                <a:cubicBezTo>
                  <a:pt x="34" y="705"/>
                  <a:pt x="28" y="703"/>
                  <a:pt x="21" y="701"/>
                </a:cubicBezTo>
                <a:cubicBezTo>
                  <a:pt x="8" y="685"/>
                  <a:pt x="14" y="653"/>
                  <a:pt x="24" y="636"/>
                </a:cubicBezTo>
                <a:cubicBezTo>
                  <a:pt x="19" y="606"/>
                  <a:pt x="28" y="564"/>
                  <a:pt x="15" y="536"/>
                </a:cubicBezTo>
                <a:cubicBezTo>
                  <a:pt x="10" y="525"/>
                  <a:pt x="6" y="520"/>
                  <a:pt x="0" y="508"/>
                </a:cubicBezTo>
                <a:cubicBezTo>
                  <a:pt x="6" y="499"/>
                  <a:pt x="0" y="487"/>
                  <a:pt x="9" y="482"/>
                </a:cubicBezTo>
                <a:cubicBezTo>
                  <a:pt x="14" y="475"/>
                  <a:pt x="15" y="469"/>
                  <a:pt x="17" y="461"/>
                </a:cubicBezTo>
                <a:cubicBezTo>
                  <a:pt x="15" y="444"/>
                  <a:pt x="11" y="439"/>
                  <a:pt x="9" y="420"/>
                </a:cubicBezTo>
                <a:cubicBezTo>
                  <a:pt x="11" y="408"/>
                  <a:pt x="14" y="396"/>
                  <a:pt x="17" y="384"/>
                </a:cubicBezTo>
                <a:cubicBezTo>
                  <a:pt x="18" y="347"/>
                  <a:pt x="16" y="320"/>
                  <a:pt x="26" y="287"/>
                </a:cubicBezTo>
                <a:cubicBezTo>
                  <a:pt x="24" y="278"/>
                  <a:pt x="20" y="270"/>
                  <a:pt x="17" y="261"/>
                </a:cubicBezTo>
                <a:cubicBezTo>
                  <a:pt x="18" y="247"/>
                  <a:pt x="18" y="232"/>
                  <a:pt x="24" y="219"/>
                </a:cubicBezTo>
                <a:cubicBezTo>
                  <a:pt x="28" y="203"/>
                  <a:pt x="29" y="197"/>
                  <a:pt x="43" y="189"/>
                </a:cubicBezTo>
                <a:cubicBezTo>
                  <a:pt x="46" y="177"/>
                  <a:pt x="54" y="166"/>
                  <a:pt x="62" y="156"/>
                </a:cubicBezTo>
                <a:cubicBezTo>
                  <a:pt x="66" y="143"/>
                  <a:pt x="72" y="131"/>
                  <a:pt x="75" y="118"/>
                </a:cubicBezTo>
                <a:cubicBezTo>
                  <a:pt x="73" y="103"/>
                  <a:pt x="75" y="97"/>
                  <a:pt x="64" y="88"/>
                </a:cubicBezTo>
                <a:cubicBezTo>
                  <a:pt x="56" y="60"/>
                  <a:pt x="66" y="40"/>
                  <a:pt x="90" y="24"/>
                </a:cubicBezTo>
                <a:cubicBezTo>
                  <a:pt x="97" y="12"/>
                  <a:pt x="90" y="0"/>
                  <a:pt x="104" y="5"/>
                </a:cubicBezTo>
                <a:cubicBezTo>
                  <a:pt x="121" y="19"/>
                  <a:pt x="153" y="20"/>
                  <a:pt x="174" y="21"/>
                </a:cubicBezTo>
                <a:cubicBezTo>
                  <a:pt x="185" y="30"/>
                  <a:pt x="180" y="34"/>
                  <a:pt x="193" y="30"/>
                </a:cubicBezTo>
                <a:cubicBezTo>
                  <a:pt x="200" y="32"/>
                  <a:pt x="209" y="25"/>
                  <a:pt x="216" y="27"/>
                </a:cubicBezTo>
                <a:cubicBezTo>
                  <a:pt x="227" y="27"/>
                  <a:pt x="248" y="22"/>
                  <a:pt x="258" y="27"/>
                </a:cubicBezTo>
                <a:cubicBezTo>
                  <a:pt x="274" y="32"/>
                  <a:pt x="259" y="55"/>
                  <a:pt x="274" y="59"/>
                </a:cubicBezTo>
                <a:cubicBezTo>
                  <a:pt x="282" y="64"/>
                  <a:pt x="280" y="75"/>
                  <a:pt x="285" y="84"/>
                </a:cubicBezTo>
                <a:cubicBezTo>
                  <a:pt x="288" y="106"/>
                  <a:pt x="290" y="125"/>
                  <a:pt x="296" y="146"/>
                </a:cubicBezTo>
                <a:cubicBezTo>
                  <a:pt x="298" y="164"/>
                  <a:pt x="303" y="226"/>
                  <a:pt x="309" y="231"/>
                </a:cubicBezTo>
                <a:cubicBezTo>
                  <a:pt x="312" y="243"/>
                  <a:pt x="314" y="264"/>
                  <a:pt x="324" y="272"/>
                </a:cubicBezTo>
                <a:cubicBezTo>
                  <a:pt x="326" y="293"/>
                  <a:pt x="325" y="295"/>
                  <a:pt x="339" y="306"/>
                </a:cubicBezTo>
                <a:cubicBezTo>
                  <a:pt x="342" y="315"/>
                  <a:pt x="342" y="325"/>
                  <a:pt x="351" y="328"/>
                </a:cubicBezTo>
                <a:cubicBezTo>
                  <a:pt x="362" y="337"/>
                  <a:pt x="359" y="353"/>
                  <a:pt x="371" y="362"/>
                </a:cubicBezTo>
                <a:cubicBezTo>
                  <a:pt x="380" y="395"/>
                  <a:pt x="371" y="399"/>
                  <a:pt x="356" y="422"/>
                </a:cubicBezTo>
                <a:cubicBezTo>
                  <a:pt x="353" y="432"/>
                  <a:pt x="350" y="442"/>
                  <a:pt x="347" y="452"/>
                </a:cubicBezTo>
                <a:cubicBezTo>
                  <a:pt x="346" y="461"/>
                  <a:pt x="350" y="474"/>
                  <a:pt x="343" y="480"/>
                </a:cubicBezTo>
                <a:cubicBezTo>
                  <a:pt x="335" y="487"/>
                  <a:pt x="312" y="488"/>
                  <a:pt x="302" y="491"/>
                </a:cubicBezTo>
                <a:cubicBezTo>
                  <a:pt x="297" y="496"/>
                  <a:pt x="292" y="500"/>
                  <a:pt x="287" y="506"/>
                </a:cubicBezTo>
                <a:cubicBezTo>
                  <a:pt x="282" y="520"/>
                  <a:pt x="278" y="528"/>
                  <a:pt x="287" y="542"/>
                </a:cubicBezTo>
                <a:cubicBezTo>
                  <a:pt x="280" y="554"/>
                  <a:pt x="270" y="545"/>
                  <a:pt x="259" y="542"/>
                </a:cubicBezTo>
                <a:cubicBezTo>
                  <a:pt x="254" y="551"/>
                  <a:pt x="240" y="559"/>
                  <a:pt x="231" y="564"/>
                </a:cubicBezTo>
                <a:cubicBezTo>
                  <a:pt x="239" y="585"/>
                  <a:pt x="230" y="606"/>
                  <a:pt x="244" y="624"/>
                </a:cubicBezTo>
                <a:cubicBezTo>
                  <a:pt x="242" y="636"/>
                  <a:pt x="241" y="637"/>
                  <a:pt x="231" y="643"/>
                </a:cubicBezTo>
                <a:cubicBezTo>
                  <a:pt x="226" y="657"/>
                  <a:pt x="222" y="659"/>
                  <a:pt x="208" y="662"/>
                </a:cubicBezTo>
                <a:cubicBezTo>
                  <a:pt x="201" y="669"/>
                  <a:pt x="192" y="675"/>
                  <a:pt x="184" y="681"/>
                </a:cubicBezTo>
                <a:cubicBezTo>
                  <a:pt x="187" y="692"/>
                  <a:pt x="198" y="691"/>
                  <a:pt x="208" y="694"/>
                </a:cubicBezTo>
                <a:cubicBezTo>
                  <a:pt x="222" y="689"/>
                  <a:pt x="230" y="689"/>
                  <a:pt x="246" y="688"/>
                </a:cubicBezTo>
                <a:cubicBezTo>
                  <a:pt x="261" y="685"/>
                  <a:pt x="267" y="677"/>
                  <a:pt x="274" y="664"/>
                </a:cubicBezTo>
                <a:cubicBezTo>
                  <a:pt x="277" y="651"/>
                  <a:pt x="281" y="646"/>
                  <a:pt x="289" y="636"/>
                </a:cubicBezTo>
                <a:cubicBezTo>
                  <a:pt x="292" y="627"/>
                  <a:pt x="296" y="623"/>
                  <a:pt x="302" y="632"/>
                </a:cubicBezTo>
                <a:cubicBezTo>
                  <a:pt x="307" y="649"/>
                  <a:pt x="321" y="663"/>
                  <a:pt x="336" y="673"/>
                </a:cubicBezTo>
                <a:cubicBezTo>
                  <a:pt x="340" y="684"/>
                  <a:pt x="337" y="701"/>
                  <a:pt x="349" y="705"/>
                </a:cubicBezTo>
                <a:cubicBezTo>
                  <a:pt x="364" y="717"/>
                  <a:pt x="379" y="712"/>
                  <a:pt x="399" y="714"/>
                </a:cubicBezTo>
                <a:cubicBezTo>
                  <a:pt x="409" y="729"/>
                  <a:pt x="411" y="732"/>
                  <a:pt x="429" y="737"/>
                </a:cubicBezTo>
                <a:cubicBezTo>
                  <a:pt x="443" y="746"/>
                  <a:pt x="460" y="753"/>
                  <a:pt x="469" y="767"/>
                </a:cubicBezTo>
                <a:cubicBezTo>
                  <a:pt x="474" y="785"/>
                  <a:pt x="460" y="790"/>
                  <a:pt x="446" y="795"/>
                </a:cubicBezTo>
                <a:cubicBezTo>
                  <a:pt x="429" y="808"/>
                  <a:pt x="434" y="808"/>
                  <a:pt x="407" y="810"/>
                </a:cubicBezTo>
                <a:cubicBezTo>
                  <a:pt x="404" y="811"/>
                  <a:pt x="402" y="812"/>
                  <a:pt x="399" y="812"/>
                </a:cubicBezTo>
                <a:cubicBezTo>
                  <a:pt x="388" y="813"/>
                  <a:pt x="377" y="812"/>
                  <a:pt x="366" y="814"/>
                </a:cubicBezTo>
                <a:cubicBezTo>
                  <a:pt x="363" y="815"/>
                  <a:pt x="355" y="825"/>
                  <a:pt x="351" y="827"/>
                </a:cubicBezTo>
                <a:cubicBezTo>
                  <a:pt x="346" y="830"/>
                  <a:pt x="334" y="830"/>
                  <a:pt x="330" y="831"/>
                </a:cubicBezTo>
                <a:cubicBezTo>
                  <a:pt x="319" y="840"/>
                  <a:pt x="288" y="836"/>
                  <a:pt x="272" y="838"/>
                </a:cubicBezTo>
                <a:cubicBezTo>
                  <a:pt x="250" y="853"/>
                  <a:pt x="224" y="864"/>
                  <a:pt x="197" y="868"/>
                </a:cubicBezTo>
                <a:cubicBezTo>
                  <a:pt x="191" y="870"/>
                  <a:pt x="184" y="872"/>
                  <a:pt x="178" y="874"/>
                </a:cubicBezTo>
                <a:cubicBezTo>
                  <a:pt x="169" y="873"/>
                  <a:pt x="159" y="875"/>
                  <a:pt x="150" y="872"/>
                </a:cubicBezTo>
                <a:cubicBezTo>
                  <a:pt x="148" y="871"/>
                  <a:pt x="152" y="866"/>
                  <a:pt x="154" y="866"/>
                </a:cubicBezTo>
                <a:cubicBezTo>
                  <a:pt x="156" y="866"/>
                  <a:pt x="155" y="870"/>
                  <a:pt x="156" y="872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993300"/>
            </a:solidFill>
            <a:round/>
            <a:headEnd/>
            <a:tailEnd/>
          </a:ln>
          <a:effectLst>
            <a:outerShdw dist="40161" dir="1106097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9492" name="Text Box 37"/>
          <p:cNvSpPr txBox="1">
            <a:spLocks noChangeArrowheads="1"/>
          </p:cNvSpPr>
          <p:nvPr/>
        </p:nvSpPr>
        <p:spPr bwMode="auto">
          <a:xfrm>
            <a:off x="6400800" y="4114800"/>
            <a:ext cx="9906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 b="1" i="1">
                <a:latin typeface="Garamond" pitchFamily="18" charset="0"/>
                <a:ea typeface="ＭＳ Ｐゴシック"/>
                <a:cs typeface="ＭＳ Ｐゴシック"/>
              </a:rPr>
              <a:t>FIUMICELLO</a:t>
            </a:r>
            <a:endParaRPr lang="it-IT" sz="1000" b="1" i="1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493" name="Freeform 38"/>
          <p:cNvSpPr>
            <a:spLocks/>
          </p:cNvSpPr>
          <p:nvPr/>
        </p:nvSpPr>
        <p:spPr bwMode="auto">
          <a:xfrm>
            <a:off x="5076825" y="1985963"/>
            <a:ext cx="652463" cy="1395412"/>
          </a:xfrm>
          <a:custGeom>
            <a:avLst/>
            <a:gdLst>
              <a:gd name="T0" fmla="*/ 2147483647 w 411"/>
              <a:gd name="T1" fmla="*/ 2147483647 h 879"/>
              <a:gd name="T2" fmla="*/ 2147483647 w 411"/>
              <a:gd name="T3" fmla="*/ 2147483647 h 879"/>
              <a:gd name="T4" fmla="*/ 2147483647 w 411"/>
              <a:gd name="T5" fmla="*/ 2147483647 h 879"/>
              <a:gd name="T6" fmla="*/ 2147483647 w 411"/>
              <a:gd name="T7" fmla="*/ 2147483647 h 879"/>
              <a:gd name="T8" fmla="*/ 2147483647 w 411"/>
              <a:gd name="T9" fmla="*/ 2147483647 h 879"/>
              <a:gd name="T10" fmla="*/ 2147483647 w 411"/>
              <a:gd name="T11" fmla="*/ 2147483647 h 879"/>
              <a:gd name="T12" fmla="*/ 2147483647 w 411"/>
              <a:gd name="T13" fmla="*/ 2147483647 h 879"/>
              <a:gd name="T14" fmla="*/ 2147483647 w 411"/>
              <a:gd name="T15" fmla="*/ 2147483647 h 879"/>
              <a:gd name="T16" fmla="*/ 2147483647 w 411"/>
              <a:gd name="T17" fmla="*/ 2147483647 h 879"/>
              <a:gd name="T18" fmla="*/ 2147483647 w 411"/>
              <a:gd name="T19" fmla="*/ 2147483647 h 879"/>
              <a:gd name="T20" fmla="*/ 2147483647 w 411"/>
              <a:gd name="T21" fmla="*/ 2147483647 h 879"/>
              <a:gd name="T22" fmla="*/ 2147483647 w 411"/>
              <a:gd name="T23" fmla="*/ 2147483647 h 879"/>
              <a:gd name="T24" fmla="*/ 2147483647 w 411"/>
              <a:gd name="T25" fmla="*/ 2147483647 h 879"/>
              <a:gd name="T26" fmla="*/ 2147483647 w 411"/>
              <a:gd name="T27" fmla="*/ 2147483647 h 879"/>
              <a:gd name="T28" fmla="*/ 2147483647 w 411"/>
              <a:gd name="T29" fmla="*/ 2147483647 h 879"/>
              <a:gd name="T30" fmla="*/ 2147483647 w 411"/>
              <a:gd name="T31" fmla="*/ 2147483647 h 879"/>
              <a:gd name="T32" fmla="*/ 2147483647 w 411"/>
              <a:gd name="T33" fmla="*/ 2147483647 h 879"/>
              <a:gd name="T34" fmla="*/ 2147483647 w 411"/>
              <a:gd name="T35" fmla="*/ 2147483647 h 879"/>
              <a:gd name="T36" fmla="*/ 2147483647 w 411"/>
              <a:gd name="T37" fmla="*/ 2147483647 h 879"/>
              <a:gd name="T38" fmla="*/ 2147483647 w 411"/>
              <a:gd name="T39" fmla="*/ 2147483647 h 879"/>
              <a:gd name="T40" fmla="*/ 2147483647 w 411"/>
              <a:gd name="T41" fmla="*/ 2147483647 h 879"/>
              <a:gd name="T42" fmla="*/ 2147483647 w 411"/>
              <a:gd name="T43" fmla="*/ 2147483647 h 879"/>
              <a:gd name="T44" fmla="*/ 2147483647 w 411"/>
              <a:gd name="T45" fmla="*/ 2147483647 h 879"/>
              <a:gd name="T46" fmla="*/ 2147483647 w 411"/>
              <a:gd name="T47" fmla="*/ 2147483647 h 879"/>
              <a:gd name="T48" fmla="*/ 2147483647 w 411"/>
              <a:gd name="T49" fmla="*/ 2147483647 h 879"/>
              <a:gd name="T50" fmla="*/ 2147483647 w 411"/>
              <a:gd name="T51" fmla="*/ 2147483647 h 879"/>
              <a:gd name="T52" fmla="*/ 2147483647 w 411"/>
              <a:gd name="T53" fmla="*/ 2147483647 h 879"/>
              <a:gd name="T54" fmla="*/ 2147483647 w 411"/>
              <a:gd name="T55" fmla="*/ 2147483647 h 879"/>
              <a:gd name="T56" fmla="*/ 2147483647 w 411"/>
              <a:gd name="T57" fmla="*/ 2147483647 h 879"/>
              <a:gd name="T58" fmla="*/ 2147483647 w 411"/>
              <a:gd name="T59" fmla="*/ 2147483647 h 879"/>
              <a:gd name="T60" fmla="*/ 2147483647 w 411"/>
              <a:gd name="T61" fmla="*/ 2147483647 h 879"/>
              <a:gd name="T62" fmla="*/ 2147483647 w 411"/>
              <a:gd name="T63" fmla="*/ 2147483647 h 879"/>
              <a:gd name="T64" fmla="*/ 2147483647 w 411"/>
              <a:gd name="T65" fmla="*/ 2147483647 h 879"/>
              <a:gd name="T66" fmla="*/ 2147483647 w 411"/>
              <a:gd name="T67" fmla="*/ 2147483647 h 879"/>
              <a:gd name="T68" fmla="*/ 2147483647 w 411"/>
              <a:gd name="T69" fmla="*/ 2147483647 h 879"/>
              <a:gd name="T70" fmla="*/ 2147483647 w 411"/>
              <a:gd name="T71" fmla="*/ 2147483647 h 879"/>
              <a:gd name="T72" fmla="*/ 2147483647 w 411"/>
              <a:gd name="T73" fmla="*/ 2147483647 h 879"/>
              <a:gd name="T74" fmla="*/ 2147483647 w 411"/>
              <a:gd name="T75" fmla="*/ 2147483647 h 879"/>
              <a:gd name="T76" fmla="*/ 2147483647 w 411"/>
              <a:gd name="T77" fmla="*/ 2147483647 h 879"/>
              <a:gd name="T78" fmla="*/ 2147483647 w 411"/>
              <a:gd name="T79" fmla="*/ 2147483647 h 879"/>
              <a:gd name="T80" fmla="*/ 2147483647 w 411"/>
              <a:gd name="T81" fmla="*/ 2147483647 h 879"/>
              <a:gd name="T82" fmla="*/ 2147483647 w 411"/>
              <a:gd name="T83" fmla="*/ 2147483647 h 879"/>
              <a:gd name="T84" fmla="*/ 2147483647 w 411"/>
              <a:gd name="T85" fmla="*/ 2147483647 h 879"/>
              <a:gd name="T86" fmla="*/ 2147483647 w 411"/>
              <a:gd name="T87" fmla="*/ 2147483647 h 879"/>
              <a:gd name="T88" fmla="*/ 2147483647 w 411"/>
              <a:gd name="T89" fmla="*/ 2147483647 h 879"/>
              <a:gd name="T90" fmla="*/ 2147483647 w 411"/>
              <a:gd name="T91" fmla="*/ 2147483647 h 879"/>
              <a:gd name="T92" fmla="*/ 2147483647 w 411"/>
              <a:gd name="T93" fmla="*/ 2147483647 h 879"/>
              <a:gd name="T94" fmla="*/ 2147483647 w 411"/>
              <a:gd name="T95" fmla="*/ 2147483647 h 879"/>
              <a:gd name="T96" fmla="*/ 2147483647 w 411"/>
              <a:gd name="T97" fmla="*/ 2147483647 h 879"/>
              <a:gd name="T98" fmla="*/ 2147483647 w 411"/>
              <a:gd name="T99" fmla="*/ 2147483647 h 879"/>
              <a:gd name="T100" fmla="*/ 2147483647 w 411"/>
              <a:gd name="T101" fmla="*/ 2147483647 h 879"/>
              <a:gd name="T102" fmla="*/ 2147483647 w 411"/>
              <a:gd name="T103" fmla="*/ 2147483647 h 879"/>
              <a:gd name="T104" fmla="*/ 2147483647 w 411"/>
              <a:gd name="T105" fmla="*/ 2147483647 h 879"/>
              <a:gd name="T106" fmla="*/ 2147483647 w 411"/>
              <a:gd name="T107" fmla="*/ 2147483647 h 87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11"/>
              <a:gd name="T163" fmla="*/ 0 h 879"/>
              <a:gd name="T164" fmla="*/ 411 w 411"/>
              <a:gd name="T165" fmla="*/ 879 h 87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11" h="879">
                <a:moveTo>
                  <a:pt x="207" y="879"/>
                </a:moveTo>
                <a:cubicBezTo>
                  <a:pt x="199" y="845"/>
                  <a:pt x="163" y="838"/>
                  <a:pt x="135" y="825"/>
                </a:cubicBezTo>
                <a:cubicBezTo>
                  <a:pt x="126" y="821"/>
                  <a:pt x="117" y="819"/>
                  <a:pt x="108" y="816"/>
                </a:cubicBezTo>
                <a:cubicBezTo>
                  <a:pt x="102" y="814"/>
                  <a:pt x="90" y="810"/>
                  <a:pt x="90" y="810"/>
                </a:cubicBezTo>
                <a:cubicBezTo>
                  <a:pt x="80" y="781"/>
                  <a:pt x="70" y="756"/>
                  <a:pt x="63" y="726"/>
                </a:cubicBezTo>
                <a:cubicBezTo>
                  <a:pt x="60" y="698"/>
                  <a:pt x="63" y="648"/>
                  <a:pt x="45" y="630"/>
                </a:cubicBezTo>
                <a:cubicBezTo>
                  <a:pt x="40" y="614"/>
                  <a:pt x="31" y="599"/>
                  <a:pt x="27" y="582"/>
                </a:cubicBezTo>
                <a:cubicBezTo>
                  <a:pt x="33" y="553"/>
                  <a:pt x="37" y="524"/>
                  <a:pt x="42" y="495"/>
                </a:cubicBezTo>
                <a:cubicBezTo>
                  <a:pt x="43" y="487"/>
                  <a:pt x="28" y="472"/>
                  <a:pt x="30" y="465"/>
                </a:cubicBezTo>
                <a:cubicBezTo>
                  <a:pt x="31" y="462"/>
                  <a:pt x="54" y="456"/>
                  <a:pt x="54" y="456"/>
                </a:cubicBezTo>
                <a:cubicBezTo>
                  <a:pt x="55" y="440"/>
                  <a:pt x="38" y="433"/>
                  <a:pt x="36" y="417"/>
                </a:cubicBezTo>
                <a:cubicBezTo>
                  <a:pt x="35" y="411"/>
                  <a:pt x="24" y="357"/>
                  <a:pt x="24" y="357"/>
                </a:cubicBezTo>
                <a:cubicBezTo>
                  <a:pt x="22" y="330"/>
                  <a:pt x="21" y="305"/>
                  <a:pt x="30" y="279"/>
                </a:cubicBezTo>
                <a:cubicBezTo>
                  <a:pt x="27" y="234"/>
                  <a:pt x="59" y="243"/>
                  <a:pt x="12" y="234"/>
                </a:cubicBezTo>
                <a:cubicBezTo>
                  <a:pt x="0" y="216"/>
                  <a:pt x="19" y="185"/>
                  <a:pt x="30" y="168"/>
                </a:cubicBezTo>
                <a:cubicBezTo>
                  <a:pt x="33" y="135"/>
                  <a:pt x="35" y="131"/>
                  <a:pt x="30" y="93"/>
                </a:cubicBezTo>
                <a:cubicBezTo>
                  <a:pt x="29" y="84"/>
                  <a:pt x="21" y="66"/>
                  <a:pt x="21" y="66"/>
                </a:cubicBezTo>
                <a:cubicBezTo>
                  <a:pt x="31" y="37"/>
                  <a:pt x="33" y="45"/>
                  <a:pt x="69" y="42"/>
                </a:cubicBezTo>
                <a:cubicBezTo>
                  <a:pt x="85" y="37"/>
                  <a:pt x="101" y="35"/>
                  <a:pt x="117" y="30"/>
                </a:cubicBezTo>
                <a:cubicBezTo>
                  <a:pt x="126" y="27"/>
                  <a:pt x="144" y="21"/>
                  <a:pt x="144" y="21"/>
                </a:cubicBezTo>
                <a:cubicBezTo>
                  <a:pt x="152" y="9"/>
                  <a:pt x="160" y="11"/>
                  <a:pt x="171" y="3"/>
                </a:cubicBezTo>
                <a:cubicBezTo>
                  <a:pt x="191" y="10"/>
                  <a:pt x="171" y="0"/>
                  <a:pt x="183" y="15"/>
                </a:cubicBezTo>
                <a:cubicBezTo>
                  <a:pt x="188" y="21"/>
                  <a:pt x="204" y="25"/>
                  <a:pt x="210" y="27"/>
                </a:cubicBezTo>
                <a:cubicBezTo>
                  <a:pt x="219" y="30"/>
                  <a:pt x="237" y="39"/>
                  <a:pt x="237" y="39"/>
                </a:cubicBezTo>
                <a:cubicBezTo>
                  <a:pt x="275" y="31"/>
                  <a:pt x="300" y="28"/>
                  <a:pt x="342" y="24"/>
                </a:cubicBezTo>
                <a:cubicBezTo>
                  <a:pt x="370" y="15"/>
                  <a:pt x="354" y="17"/>
                  <a:pt x="390" y="21"/>
                </a:cubicBezTo>
                <a:cubicBezTo>
                  <a:pt x="393" y="34"/>
                  <a:pt x="392" y="51"/>
                  <a:pt x="399" y="63"/>
                </a:cubicBezTo>
                <a:cubicBezTo>
                  <a:pt x="403" y="69"/>
                  <a:pt x="411" y="81"/>
                  <a:pt x="411" y="81"/>
                </a:cubicBezTo>
                <a:cubicBezTo>
                  <a:pt x="407" y="102"/>
                  <a:pt x="394" y="103"/>
                  <a:pt x="387" y="123"/>
                </a:cubicBezTo>
                <a:cubicBezTo>
                  <a:pt x="385" y="129"/>
                  <a:pt x="381" y="141"/>
                  <a:pt x="381" y="141"/>
                </a:cubicBezTo>
                <a:cubicBezTo>
                  <a:pt x="377" y="282"/>
                  <a:pt x="387" y="204"/>
                  <a:pt x="369" y="258"/>
                </a:cubicBezTo>
                <a:cubicBezTo>
                  <a:pt x="372" y="284"/>
                  <a:pt x="368" y="290"/>
                  <a:pt x="387" y="303"/>
                </a:cubicBezTo>
                <a:cubicBezTo>
                  <a:pt x="392" y="318"/>
                  <a:pt x="389" y="333"/>
                  <a:pt x="384" y="348"/>
                </a:cubicBezTo>
                <a:cubicBezTo>
                  <a:pt x="364" y="341"/>
                  <a:pt x="372" y="339"/>
                  <a:pt x="363" y="330"/>
                </a:cubicBezTo>
                <a:cubicBezTo>
                  <a:pt x="362" y="329"/>
                  <a:pt x="342" y="324"/>
                  <a:pt x="342" y="324"/>
                </a:cubicBezTo>
                <a:cubicBezTo>
                  <a:pt x="332" y="325"/>
                  <a:pt x="320" y="324"/>
                  <a:pt x="312" y="330"/>
                </a:cubicBezTo>
                <a:cubicBezTo>
                  <a:pt x="284" y="352"/>
                  <a:pt x="325" y="326"/>
                  <a:pt x="303" y="348"/>
                </a:cubicBezTo>
                <a:cubicBezTo>
                  <a:pt x="298" y="353"/>
                  <a:pt x="291" y="354"/>
                  <a:pt x="285" y="357"/>
                </a:cubicBezTo>
                <a:cubicBezTo>
                  <a:pt x="279" y="360"/>
                  <a:pt x="273" y="363"/>
                  <a:pt x="267" y="366"/>
                </a:cubicBezTo>
                <a:cubicBezTo>
                  <a:pt x="261" y="369"/>
                  <a:pt x="249" y="372"/>
                  <a:pt x="249" y="372"/>
                </a:cubicBezTo>
                <a:cubicBezTo>
                  <a:pt x="236" y="385"/>
                  <a:pt x="222" y="401"/>
                  <a:pt x="207" y="411"/>
                </a:cubicBezTo>
                <a:cubicBezTo>
                  <a:pt x="195" y="429"/>
                  <a:pt x="186" y="453"/>
                  <a:pt x="171" y="468"/>
                </a:cubicBezTo>
                <a:cubicBezTo>
                  <a:pt x="167" y="479"/>
                  <a:pt x="162" y="487"/>
                  <a:pt x="159" y="498"/>
                </a:cubicBezTo>
                <a:cubicBezTo>
                  <a:pt x="163" y="556"/>
                  <a:pt x="154" y="552"/>
                  <a:pt x="189" y="540"/>
                </a:cubicBezTo>
                <a:cubicBezTo>
                  <a:pt x="201" y="544"/>
                  <a:pt x="196" y="536"/>
                  <a:pt x="207" y="543"/>
                </a:cubicBezTo>
                <a:cubicBezTo>
                  <a:pt x="213" y="562"/>
                  <a:pt x="206" y="594"/>
                  <a:pt x="213" y="615"/>
                </a:cubicBezTo>
                <a:cubicBezTo>
                  <a:pt x="215" y="622"/>
                  <a:pt x="225" y="633"/>
                  <a:pt x="225" y="633"/>
                </a:cubicBezTo>
                <a:cubicBezTo>
                  <a:pt x="221" y="651"/>
                  <a:pt x="215" y="662"/>
                  <a:pt x="207" y="678"/>
                </a:cubicBezTo>
                <a:cubicBezTo>
                  <a:pt x="208" y="687"/>
                  <a:pt x="207" y="696"/>
                  <a:pt x="210" y="705"/>
                </a:cubicBezTo>
                <a:cubicBezTo>
                  <a:pt x="212" y="712"/>
                  <a:pt x="218" y="717"/>
                  <a:pt x="222" y="723"/>
                </a:cubicBezTo>
                <a:cubicBezTo>
                  <a:pt x="230" y="736"/>
                  <a:pt x="244" y="756"/>
                  <a:pt x="252" y="768"/>
                </a:cubicBezTo>
                <a:cubicBezTo>
                  <a:pt x="254" y="787"/>
                  <a:pt x="250" y="817"/>
                  <a:pt x="246" y="831"/>
                </a:cubicBezTo>
                <a:cubicBezTo>
                  <a:pt x="242" y="845"/>
                  <a:pt x="232" y="844"/>
                  <a:pt x="225" y="852"/>
                </a:cubicBezTo>
                <a:cubicBezTo>
                  <a:pt x="222" y="857"/>
                  <a:pt x="212" y="872"/>
                  <a:pt x="207" y="879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9735" name="Freeform 39"/>
          <p:cNvSpPr>
            <a:spLocks/>
          </p:cNvSpPr>
          <p:nvPr/>
        </p:nvSpPr>
        <p:spPr bwMode="auto">
          <a:xfrm>
            <a:off x="5761038" y="2765425"/>
            <a:ext cx="1173162" cy="817563"/>
          </a:xfrm>
          <a:custGeom>
            <a:avLst/>
            <a:gdLst>
              <a:gd name="T0" fmla="*/ 2147483647 w 739"/>
              <a:gd name="T1" fmla="*/ 2147483647 h 515"/>
              <a:gd name="T2" fmla="*/ 2147483647 w 739"/>
              <a:gd name="T3" fmla="*/ 2147483647 h 515"/>
              <a:gd name="T4" fmla="*/ 2147483647 w 739"/>
              <a:gd name="T5" fmla="*/ 2147483647 h 515"/>
              <a:gd name="T6" fmla="*/ 2147483647 w 739"/>
              <a:gd name="T7" fmla="*/ 2147483647 h 515"/>
              <a:gd name="T8" fmla="*/ 2147483647 w 739"/>
              <a:gd name="T9" fmla="*/ 2147483647 h 515"/>
              <a:gd name="T10" fmla="*/ 0 w 739"/>
              <a:gd name="T11" fmla="*/ 2147483647 h 515"/>
              <a:gd name="T12" fmla="*/ 2147483647 w 739"/>
              <a:gd name="T13" fmla="*/ 2147483647 h 515"/>
              <a:gd name="T14" fmla="*/ 2147483647 w 739"/>
              <a:gd name="T15" fmla="*/ 2147483647 h 515"/>
              <a:gd name="T16" fmla="*/ 2147483647 w 739"/>
              <a:gd name="T17" fmla="*/ 2147483647 h 515"/>
              <a:gd name="T18" fmla="*/ 2147483647 w 739"/>
              <a:gd name="T19" fmla="*/ 2147483647 h 515"/>
              <a:gd name="T20" fmla="*/ 2147483647 w 739"/>
              <a:gd name="T21" fmla="*/ 2147483647 h 515"/>
              <a:gd name="T22" fmla="*/ 2147483647 w 739"/>
              <a:gd name="T23" fmla="*/ 2147483647 h 515"/>
              <a:gd name="T24" fmla="*/ 2147483647 w 739"/>
              <a:gd name="T25" fmla="*/ 2147483647 h 515"/>
              <a:gd name="T26" fmla="*/ 2147483647 w 739"/>
              <a:gd name="T27" fmla="*/ 2147483647 h 515"/>
              <a:gd name="T28" fmla="*/ 2147483647 w 739"/>
              <a:gd name="T29" fmla="*/ 2147483647 h 515"/>
              <a:gd name="T30" fmla="*/ 2147483647 w 739"/>
              <a:gd name="T31" fmla="*/ 2147483647 h 515"/>
              <a:gd name="T32" fmla="*/ 2147483647 w 739"/>
              <a:gd name="T33" fmla="*/ 2147483647 h 515"/>
              <a:gd name="T34" fmla="*/ 2147483647 w 739"/>
              <a:gd name="T35" fmla="*/ 2147483647 h 515"/>
              <a:gd name="T36" fmla="*/ 2147483647 w 739"/>
              <a:gd name="T37" fmla="*/ 2147483647 h 515"/>
              <a:gd name="T38" fmla="*/ 2147483647 w 739"/>
              <a:gd name="T39" fmla="*/ 2147483647 h 515"/>
              <a:gd name="T40" fmla="*/ 2147483647 w 739"/>
              <a:gd name="T41" fmla="*/ 2147483647 h 515"/>
              <a:gd name="T42" fmla="*/ 2147483647 w 739"/>
              <a:gd name="T43" fmla="*/ 2147483647 h 515"/>
              <a:gd name="T44" fmla="*/ 2147483647 w 739"/>
              <a:gd name="T45" fmla="*/ 2147483647 h 515"/>
              <a:gd name="T46" fmla="*/ 2147483647 w 739"/>
              <a:gd name="T47" fmla="*/ 2147483647 h 515"/>
              <a:gd name="T48" fmla="*/ 2147483647 w 739"/>
              <a:gd name="T49" fmla="*/ 2147483647 h 515"/>
              <a:gd name="T50" fmla="*/ 2147483647 w 739"/>
              <a:gd name="T51" fmla="*/ 2147483647 h 515"/>
              <a:gd name="T52" fmla="*/ 2147483647 w 739"/>
              <a:gd name="T53" fmla="*/ 2147483647 h 515"/>
              <a:gd name="T54" fmla="*/ 2147483647 w 739"/>
              <a:gd name="T55" fmla="*/ 2147483647 h 515"/>
              <a:gd name="T56" fmla="*/ 2147483647 w 739"/>
              <a:gd name="T57" fmla="*/ 2147483647 h 515"/>
              <a:gd name="T58" fmla="*/ 2147483647 w 739"/>
              <a:gd name="T59" fmla="*/ 2147483647 h 515"/>
              <a:gd name="T60" fmla="*/ 2147483647 w 739"/>
              <a:gd name="T61" fmla="*/ 2147483647 h 515"/>
              <a:gd name="T62" fmla="*/ 2147483647 w 739"/>
              <a:gd name="T63" fmla="*/ 2147483647 h 515"/>
              <a:gd name="T64" fmla="*/ 2147483647 w 739"/>
              <a:gd name="T65" fmla="*/ 2147483647 h 515"/>
              <a:gd name="T66" fmla="*/ 2147483647 w 739"/>
              <a:gd name="T67" fmla="*/ 2147483647 h 51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39" h="515">
                <a:moveTo>
                  <a:pt x="268" y="240"/>
                </a:moveTo>
                <a:cubicBezTo>
                  <a:pt x="254" y="235"/>
                  <a:pt x="238" y="244"/>
                  <a:pt x="226" y="252"/>
                </a:cubicBezTo>
                <a:cubicBezTo>
                  <a:pt x="221" y="267"/>
                  <a:pt x="199" y="273"/>
                  <a:pt x="184" y="278"/>
                </a:cubicBezTo>
                <a:cubicBezTo>
                  <a:pt x="165" y="297"/>
                  <a:pt x="194" y="267"/>
                  <a:pt x="174" y="296"/>
                </a:cubicBezTo>
                <a:cubicBezTo>
                  <a:pt x="171" y="300"/>
                  <a:pt x="166" y="308"/>
                  <a:pt x="166" y="308"/>
                </a:cubicBezTo>
                <a:cubicBezTo>
                  <a:pt x="159" y="298"/>
                  <a:pt x="149" y="296"/>
                  <a:pt x="144" y="282"/>
                </a:cubicBezTo>
                <a:cubicBezTo>
                  <a:pt x="148" y="269"/>
                  <a:pt x="155" y="260"/>
                  <a:pt x="158" y="246"/>
                </a:cubicBezTo>
                <a:cubicBezTo>
                  <a:pt x="152" y="203"/>
                  <a:pt x="79" y="198"/>
                  <a:pt x="46" y="196"/>
                </a:cubicBezTo>
                <a:cubicBezTo>
                  <a:pt x="38" y="190"/>
                  <a:pt x="33" y="183"/>
                  <a:pt x="30" y="174"/>
                </a:cubicBezTo>
                <a:cubicBezTo>
                  <a:pt x="27" y="152"/>
                  <a:pt x="33" y="135"/>
                  <a:pt x="12" y="124"/>
                </a:cubicBezTo>
                <a:cubicBezTo>
                  <a:pt x="9" y="120"/>
                  <a:pt x="6" y="117"/>
                  <a:pt x="4" y="112"/>
                </a:cubicBezTo>
                <a:cubicBezTo>
                  <a:pt x="3" y="108"/>
                  <a:pt x="0" y="100"/>
                  <a:pt x="0" y="100"/>
                </a:cubicBezTo>
                <a:cubicBezTo>
                  <a:pt x="3" y="86"/>
                  <a:pt x="6" y="70"/>
                  <a:pt x="14" y="58"/>
                </a:cubicBezTo>
                <a:cubicBezTo>
                  <a:pt x="24" y="61"/>
                  <a:pt x="18" y="67"/>
                  <a:pt x="28" y="70"/>
                </a:cubicBezTo>
                <a:cubicBezTo>
                  <a:pt x="33" y="75"/>
                  <a:pt x="46" y="80"/>
                  <a:pt x="46" y="80"/>
                </a:cubicBezTo>
                <a:cubicBezTo>
                  <a:pt x="86" y="77"/>
                  <a:pt x="61" y="77"/>
                  <a:pt x="82" y="70"/>
                </a:cubicBezTo>
                <a:cubicBezTo>
                  <a:pt x="87" y="63"/>
                  <a:pt x="91" y="63"/>
                  <a:pt x="98" y="58"/>
                </a:cubicBezTo>
                <a:cubicBezTo>
                  <a:pt x="102" y="53"/>
                  <a:pt x="108" y="45"/>
                  <a:pt x="114" y="42"/>
                </a:cubicBezTo>
                <a:cubicBezTo>
                  <a:pt x="118" y="40"/>
                  <a:pt x="126" y="38"/>
                  <a:pt x="126" y="38"/>
                </a:cubicBezTo>
                <a:cubicBezTo>
                  <a:pt x="129" y="33"/>
                  <a:pt x="142" y="28"/>
                  <a:pt x="142" y="28"/>
                </a:cubicBezTo>
                <a:cubicBezTo>
                  <a:pt x="159" y="34"/>
                  <a:pt x="154" y="53"/>
                  <a:pt x="170" y="54"/>
                </a:cubicBezTo>
                <a:cubicBezTo>
                  <a:pt x="181" y="55"/>
                  <a:pt x="193" y="55"/>
                  <a:pt x="204" y="56"/>
                </a:cubicBezTo>
                <a:cubicBezTo>
                  <a:pt x="215" y="63"/>
                  <a:pt x="226" y="59"/>
                  <a:pt x="236" y="52"/>
                </a:cubicBezTo>
                <a:cubicBezTo>
                  <a:pt x="240" y="40"/>
                  <a:pt x="232" y="25"/>
                  <a:pt x="246" y="20"/>
                </a:cubicBezTo>
                <a:cubicBezTo>
                  <a:pt x="256" y="6"/>
                  <a:pt x="285" y="5"/>
                  <a:pt x="300" y="0"/>
                </a:cubicBezTo>
                <a:cubicBezTo>
                  <a:pt x="322" y="3"/>
                  <a:pt x="344" y="9"/>
                  <a:pt x="366" y="12"/>
                </a:cubicBezTo>
                <a:cubicBezTo>
                  <a:pt x="385" y="18"/>
                  <a:pt x="388" y="44"/>
                  <a:pt x="400" y="56"/>
                </a:cubicBezTo>
                <a:cubicBezTo>
                  <a:pt x="403" y="59"/>
                  <a:pt x="412" y="64"/>
                  <a:pt x="412" y="64"/>
                </a:cubicBezTo>
                <a:cubicBezTo>
                  <a:pt x="419" y="75"/>
                  <a:pt x="415" y="88"/>
                  <a:pt x="408" y="98"/>
                </a:cubicBezTo>
                <a:cubicBezTo>
                  <a:pt x="409" y="104"/>
                  <a:pt x="407" y="111"/>
                  <a:pt x="410" y="116"/>
                </a:cubicBezTo>
                <a:cubicBezTo>
                  <a:pt x="412" y="120"/>
                  <a:pt x="422" y="120"/>
                  <a:pt x="422" y="120"/>
                </a:cubicBezTo>
                <a:cubicBezTo>
                  <a:pt x="436" y="110"/>
                  <a:pt x="431" y="115"/>
                  <a:pt x="440" y="106"/>
                </a:cubicBezTo>
                <a:cubicBezTo>
                  <a:pt x="447" y="86"/>
                  <a:pt x="467" y="76"/>
                  <a:pt x="486" y="70"/>
                </a:cubicBezTo>
                <a:cubicBezTo>
                  <a:pt x="493" y="71"/>
                  <a:pt x="508" y="76"/>
                  <a:pt x="508" y="76"/>
                </a:cubicBezTo>
                <a:cubicBezTo>
                  <a:pt x="515" y="83"/>
                  <a:pt x="516" y="93"/>
                  <a:pt x="526" y="96"/>
                </a:cubicBezTo>
                <a:cubicBezTo>
                  <a:pt x="530" y="101"/>
                  <a:pt x="534" y="114"/>
                  <a:pt x="534" y="114"/>
                </a:cubicBezTo>
                <a:cubicBezTo>
                  <a:pt x="536" y="138"/>
                  <a:pt x="540" y="152"/>
                  <a:pt x="564" y="160"/>
                </a:cubicBezTo>
                <a:cubicBezTo>
                  <a:pt x="567" y="164"/>
                  <a:pt x="571" y="168"/>
                  <a:pt x="574" y="172"/>
                </a:cubicBezTo>
                <a:cubicBezTo>
                  <a:pt x="583" y="185"/>
                  <a:pt x="582" y="210"/>
                  <a:pt x="600" y="216"/>
                </a:cubicBezTo>
                <a:cubicBezTo>
                  <a:pt x="603" y="215"/>
                  <a:pt x="614" y="214"/>
                  <a:pt x="618" y="212"/>
                </a:cubicBezTo>
                <a:cubicBezTo>
                  <a:pt x="622" y="210"/>
                  <a:pt x="630" y="204"/>
                  <a:pt x="630" y="204"/>
                </a:cubicBezTo>
                <a:cubicBezTo>
                  <a:pt x="649" y="207"/>
                  <a:pt x="662" y="216"/>
                  <a:pt x="680" y="222"/>
                </a:cubicBezTo>
                <a:cubicBezTo>
                  <a:pt x="693" y="218"/>
                  <a:pt x="693" y="218"/>
                  <a:pt x="706" y="222"/>
                </a:cubicBezTo>
                <a:cubicBezTo>
                  <a:pt x="713" y="233"/>
                  <a:pt x="709" y="244"/>
                  <a:pt x="720" y="252"/>
                </a:cubicBezTo>
                <a:cubicBezTo>
                  <a:pt x="726" y="261"/>
                  <a:pt x="725" y="271"/>
                  <a:pt x="728" y="282"/>
                </a:cubicBezTo>
                <a:cubicBezTo>
                  <a:pt x="729" y="286"/>
                  <a:pt x="732" y="294"/>
                  <a:pt x="732" y="294"/>
                </a:cubicBezTo>
                <a:cubicBezTo>
                  <a:pt x="734" y="314"/>
                  <a:pt x="739" y="337"/>
                  <a:pt x="728" y="354"/>
                </a:cubicBezTo>
                <a:cubicBezTo>
                  <a:pt x="725" y="369"/>
                  <a:pt x="712" y="372"/>
                  <a:pt x="702" y="382"/>
                </a:cubicBezTo>
                <a:cubicBezTo>
                  <a:pt x="698" y="395"/>
                  <a:pt x="704" y="407"/>
                  <a:pt x="700" y="424"/>
                </a:cubicBezTo>
                <a:cubicBezTo>
                  <a:pt x="699" y="429"/>
                  <a:pt x="692" y="436"/>
                  <a:pt x="692" y="436"/>
                </a:cubicBezTo>
                <a:cubicBezTo>
                  <a:pt x="692" y="443"/>
                  <a:pt x="705" y="515"/>
                  <a:pt x="684" y="510"/>
                </a:cubicBezTo>
                <a:cubicBezTo>
                  <a:pt x="682" y="509"/>
                  <a:pt x="680" y="507"/>
                  <a:pt x="678" y="506"/>
                </a:cubicBezTo>
                <a:cubicBezTo>
                  <a:pt x="676" y="505"/>
                  <a:pt x="674" y="505"/>
                  <a:pt x="672" y="504"/>
                </a:cubicBezTo>
                <a:cubicBezTo>
                  <a:pt x="668" y="502"/>
                  <a:pt x="660" y="496"/>
                  <a:pt x="660" y="496"/>
                </a:cubicBezTo>
                <a:cubicBezTo>
                  <a:pt x="659" y="493"/>
                  <a:pt x="654" y="475"/>
                  <a:pt x="650" y="472"/>
                </a:cubicBezTo>
                <a:cubicBezTo>
                  <a:pt x="630" y="458"/>
                  <a:pt x="589" y="457"/>
                  <a:pt x="568" y="456"/>
                </a:cubicBezTo>
                <a:cubicBezTo>
                  <a:pt x="547" y="451"/>
                  <a:pt x="573" y="457"/>
                  <a:pt x="528" y="452"/>
                </a:cubicBezTo>
                <a:cubicBezTo>
                  <a:pt x="520" y="451"/>
                  <a:pt x="516" y="444"/>
                  <a:pt x="510" y="440"/>
                </a:cubicBezTo>
                <a:cubicBezTo>
                  <a:pt x="502" y="435"/>
                  <a:pt x="486" y="435"/>
                  <a:pt x="478" y="434"/>
                </a:cubicBezTo>
                <a:cubicBezTo>
                  <a:pt x="466" y="426"/>
                  <a:pt x="465" y="417"/>
                  <a:pt x="448" y="414"/>
                </a:cubicBezTo>
                <a:cubicBezTo>
                  <a:pt x="442" y="410"/>
                  <a:pt x="440" y="402"/>
                  <a:pt x="434" y="398"/>
                </a:cubicBezTo>
                <a:cubicBezTo>
                  <a:pt x="415" y="386"/>
                  <a:pt x="388" y="378"/>
                  <a:pt x="366" y="374"/>
                </a:cubicBezTo>
                <a:cubicBezTo>
                  <a:pt x="351" y="375"/>
                  <a:pt x="348" y="375"/>
                  <a:pt x="336" y="378"/>
                </a:cubicBezTo>
                <a:cubicBezTo>
                  <a:pt x="332" y="379"/>
                  <a:pt x="324" y="382"/>
                  <a:pt x="324" y="382"/>
                </a:cubicBezTo>
                <a:cubicBezTo>
                  <a:pt x="314" y="375"/>
                  <a:pt x="303" y="369"/>
                  <a:pt x="294" y="360"/>
                </a:cubicBezTo>
                <a:cubicBezTo>
                  <a:pt x="285" y="333"/>
                  <a:pt x="298" y="319"/>
                  <a:pt x="306" y="296"/>
                </a:cubicBezTo>
                <a:cubicBezTo>
                  <a:pt x="304" y="283"/>
                  <a:pt x="298" y="272"/>
                  <a:pt x="294" y="260"/>
                </a:cubicBezTo>
                <a:cubicBezTo>
                  <a:pt x="293" y="256"/>
                  <a:pt x="294" y="249"/>
                  <a:pt x="290" y="248"/>
                </a:cubicBezTo>
                <a:cubicBezTo>
                  <a:pt x="285" y="246"/>
                  <a:pt x="263" y="231"/>
                  <a:pt x="268" y="24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993300"/>
            </a:solidFill>
            <a:round/>
            <a:headEnd/>
            <a:tailEnd/>
          </a:ln>
          <a:effectLst>
            <a:outerShdw dist="28398" dir="20006097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29736" name="Freeform 40"/>
          <p:cNvSpPr>
            <a:spLocks/>
          </p:cNvSpPr>
          <p:nvPr/>
        </p:nvSpPr>
        <p:spPr bwMode="auto">
          <a:xfrm>
            <a:off x="6156325" y="2459038"/>
            <a:ext cx="660400" cy="649287"/>
          </a:xfrm>
          <a:custGeom>
            <a:avLst/>
            <a:gdLst>
              <a:gd name="T0" fmla="*/ 2147483647 w 416"/>
              <a:gd name="T1" fmla="*/ 2147483647 h 409"/>
              <a:gd name="T2" fmla="*/ 2147483647 w 416"/>
              <a:gd name="T3" fmla="*/ 2147483647 h 409"/>
              <a:gd name="T4" fmla="*/ 2147483647 w 416"/>
              <a:gd name="T5" fmla="*/ 2147483647 h 409"/>
              <a:gd name="T6" fmla="*/ 2147483647 w 416"/>
              <a:gd name="T7" fmla="*/ 2147483647 h 409"/>
              <a:gd name="T8" fmla="*/ 2147483647 w 416"/>
              <a:gd name="T9" fmla="*/ 2147483647 h 409"/>
              <a:gd name="T10" fmla="*/ 2147483647 w 416"/>
              <a:gd name="T11" fmla="*/ 2147483647 h 409"/>
              <a:gd name="T12" fmla="*/ 2147483647 w 416"/>
              <a:gd name="T13" fmla="*/ 2147483647 h 409"/>
              <a:gd name="T14" fmla="*/ 2147483647 w 416"/>
              <a:gd name="T15" fmla="*/ 2147483647 h 409"/>
              <a:gd name="T16" fmla="*/ 2147483647 w 416"/>
              <a:gd name="T17" fmla="*/ 2147483647 h 409"/>
              <a:gd name="T18" fmla="*/ 2147483647 w 416"/>
              <a:gd name="T19" fmla="*/ 2147483647 h 409"/>
              <a:gd name="T20" fmla="*/ 2147483647 w 416"/>
              <a:gd name="T21" fmla="*/ 2147483647 h 409"/>
              <a:gd name="T22" fmla="*/ 2147483647 w 416"/>
              <a:gd name="T23" fmla="*/ 2147483647 h 409"/>
              <a:gd name="T24" fmla="*/ 2147483647 w 416"/>
              <a:gd name="T25" fmla="*/ 2147483647 h 409"/>
              <a:gd name="T26" fmla="*/ 0 w 416"/>
              <a:gd name="T27" fmla="*/ 2147483647 h 409"/>
              <a:gd name="T28" fmla="*/ 2147483647 w 416"/>
              <a:gd name="T29" fmla="*/ 2147483647 h 409"/>
              <a:gd name="T30" fmla="*/ 2147483647 w 416"/>
              <a:gd name="T31" fmla="*/ 2147483647 h 409"/>
              <a:gd name="T32" fmla="*/ 2147483647 w 416"/>
              <a:gd name="T33" fmla="*/ 2147483647 h 409"/>
              <a:gd name="T34" fmla="*/ 2147483647 w 416"/>
              <a:gd name="T35" fmla="*/ 2147483647 h 409"/>
              <a:gd name="T36" fmla="*/ 2147483647 w 416"/>
              <a:gd name="T37" fmla="*/ 2147483647 h 409"/>
              <a:gd name="T38" fmla="*/ 2147483647 w 416"/>
              <a:gd name="T39" fmla="*/ 2147483647 h 409"/>
              <a:gd name="T40" fmla="*/ 2147483647 w 416"/>
              <a:gd name="T41" fmla="*/ 2147483647 h 409"/>
              <a:gd name="T42" fmla="*/ 2147483647 w 416"/>
              <a:gd name="T43" fmla="*/ 2147483647 h 409"/>
              <a:gd name="T44" fmla="*/ 2147483647 w 416"/>
              <a:gd name="T45" fmla="*/ 2147483647 h 409"/>
              <a:gd name="T46" fmla="*/ 2147483647 w 416"/>
              <a:gd name="T47" fmla="*/ 2147483647 h 409"/>
              <a:gd name="T48" fmla="*/ 2147483647 w 416"/>
              <a:gd name="T49" fmla="*/ 2147483647 h 409"/>
              <a:gd name="T50" fmla="*/ 2147483647 w 416"/>
              <a:gd name="T51" fmla="*/ 2147483647 h 409"/>
              <a:gd name="T52" fmla="*/ 2147483647 w 416"/>
              <a:gd name="T53" fmla="*/ 2147483647 h 409"/>
              <a:gd name="T54" fmla="*/ 2147483647 w 416"/>
              <a:gd name="T55" fmla="*/ 2147483647 h 409"/>
              <a:gd name="T56" fmla="*/ 2147483647 w 416"/>
              <a:gd name="T57" fmla="*/ 2147483647 h 409"/>
              <a:gd name="T58" fmla="*/ 2147483647 w 416"/>
              <a:gd name="T59" fmla="*/ 2147483647 h 409"/>
              <a:gd name="T60" fmla="*/ 2147483647 w 416"/>
              <a:gd name="T61" fmla="*/ 2147483647 h 409"/>
              <a:gd name="T62" fmla="*/ 2147483647 w 416"/>
              <a:gd name="T63" fmla="*/ 2147483647 h 409"/>
              <a:gd name="T64" fmla="*/ 2147483647 w 416"/>
              <a:gd name="T65" fmla="*/ 2147483647 h 409"/>
              <a:gd name="T66" fmla="*/ 2147483647 w 416"/>
              <a:gd name="T67" fmla="*/ 2147483647 h 409"/>
              <a:gd name="T68" fmla="*/ 2147483647 w 416"/>
              <a:gd name="T69" fmla="*/ 2147483647 h 409"/>
              <a:gd name="T70" fmla="*/ 2147483647 w 416"/>
              <a:gd name="T71" fmla="*/ 2147483647 h 409"/>
              <a:gd name="T72" fmla="*/ 2147483647 w 416"/>
              <a:gd name="T73" fmla="*/ 2147483647 h 409"/>
              <a:gd name="T74" fmla="*/ 2147483647 w 416"/>
              <a:gd name="T75" fmla="*/ 2147483647 h 409"/>
              <a:gd name="T76" fmla="*/ 2147483647 w 416"/>
              <a:gd name="T77" fmla="*/ 2147483647 h 409"/>
              <a:gd name="T78" fmla="*/ 2147483647 w 416"/>
              <a:gd name="T79" fmla="*/ 2147483647 h 409"/>
              <a:gd name="T80" fmla="*/ 2147483647 w 416"/>
              <a:gd name="T81" fmla="*/ 2147483647 h 409"/>
              <a:gd name="T82" fmla="*/ 2147483647 w 416"/>
              <a:gd name="T83" fmla="*/ 2147483647 h 409"/>
              <a:gd name="T84" fmla="*/ 2147483647 w 416"/>
              <a:gd name="T85" fmla="*/ 2147483647 h 40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416" h="409">
                <a:moveTo>
                  <a:pt x="404" y="399"/>
                </a:moveTo>
                <a:cubicBezTo>
                  <a:pt x="395" y="398"/>
                  <a:pt x="385" y="394"/>
                  <a:pt x="376" y="397"/>
                </a:cubicBezTo>
                <a:cubicBezTo>
                  <a:pt x="367" y="406"/>
                  <a:pt x="362" y="405"/>
                  <a:pt x="350" y="403"/>
                </a:cubicBezTo>
                <a:cubicBezTo>
                  <a:pt x="347" y="393"/>
                  <a:pt x="338" y="388"/>
                  <a:pt x="334" y="379"/>
                </a:cubicBezTo>
                <a:cubicBezTo>
                  <a:pt x="326" y="361"/>
                  <a:pt x="318" y="344"/>
                  <a:pt x="298" y="337"/>
                </a:cubicBezTo>
                <a:cubicBezTo>
                  <a:pt x="294" y="331"/>
                  <a:pt x="286" y="319"/>
                  <a:pt x="286" y="319"/>
                </a:cubicBezTo>
                <a:cubicBezTo>
                  <a:pt x="280" y="296"/>
                  <a:pt x="274" y="272"/>
                  <a:pt x="248" y="263"/>
                </a:cubicBezTo>
                <a:cubicBezTo>
                  <a:pt x="223" y="265"/>
                  <a:pt x="220" y="267"/>
                  <a:pt x="202" y="279"/>
                </a:cubicBezTo>
                <a:cubicBezTo>
                  <a:pt x="194" y="291"/>
                  <a:pt x="189" y="305"/>
                  <a:pt x="176" y="309"/>
                </a:cubicBezTo>
                <a:cubicBezTo>
                  <a:pt x="162" y="304"/>
                  <a:pt x="165" y="309"/>
                  <a:pt x="162" y="299"/>
                </a:cubicBezTo>
                <a:cubicBezTo>
                  <a:pt x="164" y="281"/>
                  <a:pt x="172" y="259"/>
                  <a:pt x="154" y="247"/>
                </a:cubicBezTo>
                <a:cubicBezTo>
                  <a:pt x="151" y="237"/>
                  <a:pt x="146" y="231"/>
                  <a:pt x="138" y="225"/>
                </a:cubicBezTo>
                <a:cubicBezTo>
                  <a:pt x="118" y="195"/>
                  <a:pt x="95" y="197"/>
                  <a:pt x="60" y="191"/>
                </a:cubicBezTo>
                <a:cubicBezTo>
                  <a:pt x="39" y="193"/>
                  <a:pt x="20" y="198"/>
                  <a:pt x="0" y="205"/>
                </a:cubicBezTo>
                <a:cubicBezTo>
                  <a:pt x="7" y="195"/>
                  <a:pt x="12" y="185"/>
                  <a:pt x="24" y="181"/>
                </a:cubicBezTo>
                <a:cubicBezTo>
                  <a:pt x="28" y="177"/>
                  <a:pt x="33" y="175"/>
                  <a:pt x="36" y="171"/>
                </a:cubicBezTo>
                <a:cubicBezTo>
                  <a:pt x="48" y="156"/>
                  <a:pt x="47" y="126"/>
                  <a:pt x="68" y="119"/>
                </a:cubicBezTo>
                <a:cubicBezTo>
                  <a:pt x="77" y="110"/>
                  <a:pt x="88" y="108"/>
                  <a:pt x="98" y="101"/>
                </a:cubicBezTo>
                <a:cubicBezTo>
                  <a:pt x="99" y="99"/>
                  <a:pt x="100" y="96"/>
                  <a:pt x="102" y="95"/>
                </a:cubicBezTo>
                <a:cubicBezTo>
                  <a:pt x="104" y="93"/>
                  <a:pt x="108" y="95"/>
                  <a:pt x="110" y="93"/>
                </a:cubicBezTo>
                <a:cubicBezTo>
                  <a:pt x="130" y="76"/>
                  <a:pt x="114" y="76"/>
                  <a:pt x="142" y="67"/>
                </a:cubicBezTo>
                <a:cubicBezTo>
                  <a:pt x="146" y="61"/>
                  <a:pt x="144" y="43"/>
                  <a:pt x="144" y="43"/>
                </a:cubicBezTo>
                <a:cubicBezTo>
                  <a:pt x="145" y="25"/>
                  <a:pt x="146" y="16"/>
                  <a:pt x="157" y="5"/>
                </a:cubicBezTo>
                <a:cubicBezTo>
                  <a:pt x="162" y="0"/>
                  <a:pt x="182" y="1"/>
                  <a:pt x="182" y="1"/>
                </a:cubicBezTo>
                <a:cubicBezTo>
                  <a:pt x="200" y="4"/>
                  <a:pt x="197" y="5"/>
                  <a:pt x="202" y="21"/>
                </a:cubicBezTo>
                <a:cubicBezTo>
                  <a:pt x="204" y="26"/>
                  <a:pt x="211" y="24"/>
                  <a:pt x="216" y="25"/>
                </a:cubicBezTo>
                <a:cubicBezTo>
                  <a:pt x="220" y="26"/>
                  <a:pt x="228" y="29"/>
                  <a:pt x="228" y="29"/>
                </a:cubicBezTo>
                <a:cubicBezTo>
                  <a:pt x="234" y="27"/>
                  <a:pt x="242" y="28"/>
                  <a:pt x="248" y="25"/>
                </a:cubicBezTo>
                <a:cubicBezTo>
                  <a:pt x="253" y="23"/>
                  <a:pt x="250" y="9"/>
                  <a:pt x="256" y="5"/>
                </a:cubicBezTo>
                <a:cubicBezTo>
                  <a:pt x="260" y="3"/>
                  <a:pt x="268" y="1"/>
                  <a:pt x="268" y="1"/>
                </a:cubicBezTo>
                <a:cubicBezTo>
                  <a:pt x="280" y="5"/>
                  <a:pt x="289" y="19"/>
                  <a:pt x="302" y="23"/>
                </a:cubicBezTo>
                <a:cubicBezTo>
                  <a:pt x="316" y="37"/>
                  <a:pt x="309" y="41"/>
                  <a:pt x="304" y="57"/>
                </a:cubicBezTo>
                <a:cubicBezTo>
                  <a:pt x="305" y="70"/>
                  <a:pt x="304" y="101"/>
                  <a:pt x="316" y="109"/>
                </a:cubicBezTo>
                <a:cubicBezTo>
                  <a:pt x="328" y="126"/>
                  <a:pt x="316" y="106"/>
                  <a:pt x="322" y="151"/>
                </a:cubicBezTo>
                <a:cubicBezTo>
                  <a:pt x="324" y="164"/>
                  <a:pt x="337" y="167"/>
                  <a:pt x="346" y="173"/>
                </a:cubicBezTo>
                <a:cubicBezTo>
                  <a:pt x="350" y="186"/>
                  <a:pt x="344" y="194"/>
                  <a:pt x="340" y="205"/>
                </a:cubicBezTo>
                <a:cubicBezTo>
                  <a:pt x="345" y="221"/>
                  <a:pt x="343" y="236"/>
                  <a:pt x="340" y="253"/>
                </a:cubicBezTo>
                <a:cubicBezTo>
                  <a:pt x="341" y="262"/>
                  <a:pt x="339" y="272"/>
                  <a:pt x="342" y="281"/>
                </a:cubicBezTo>
                <a:cubicBezTo>
                  <a:pt x="345" y="288"/>
                  <a:pt x="360" y="293"/>
                  <a:pt x="360" y="293"/>
                </a:cubicBezTo>
                <a:cubicBezTo>
                  <a:pt x="369" y="307"/>
                  <a:pt x="383" y="319"/>
                  <a:pt x="388" y="335"/>
                </a:cubicBezTo>
                <a:cubicBezTo>
                  <a:pt x="391" y="359"/>
                  <a:pt x="389" y="346"/>
                  <a:pt x="408" y="349"/>
                </a:cubicBezTo>
                <a:cubicBezTo>
                  <a:pt x="416" y="361"/>
                  <a:pt x="414" y="364"/>
                  <a:pt x="412" y="381"/>
                </a:cubicBezTo>
                <a:cubicBezTo>
                  <a:pt x="411" y="392"/>
                  <a:pt x="404" y="409"/>
                  <a:pt x="404" y="399"/>
                </a:cubicBezTo>
                <a:close/>
              </a:path>
            </a:pathLst>
          </a:custGeom>
          <a:solidFill>
            <a:srgbClr val="FF0000"/>
          </a:solidFill>
          <a:ln w="15875">
            <a:solidFill>
              <a:srgbClr val="993300"/>
            </a:solidFill>
            <a:round/>
            <a:headEnd/>
            <a:tailEnd/>
          </a:ln>
          <a:effectLst>
            <a:outerShdw dist="35921" dir="18900000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9496" name="Text Box 41"/>
          <p:cNvSpPr txBox="1">
            <a:spLocks noChangeArrowheads="1"/>
          </p:cNvSpPr>
          <p:nvPr/>
        </p:nvSpPr>
        <p:spPr bwMode="auto">
          <a:xfrm>
            <a:off x="6324600" y="3048000"/>
            <a:ext cx="10668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 b="1" i="1">
                <a:latin typeface="Garamond" pitchFamily="18" charset="0"/>
                <a:ea typeface="ＭＳ Ｐゴシック"/>
                <a:cs typeface="ＭＳ Ｐゴシック"/>
              </a:rPr>
              <a:t>RUDA</a:t>
            </a:r>
            <a:endParaRPr lang="it-IT" sz="1000" b="1" i="1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497" name="Freeform 42"/>
          <p:cNvSpPr>
            <a:spLocks/>
          </p:cNvSpPr>
          <p:nvPr/>
        </p:nvSpPr>
        <p:spPr bwMode="auto">
          <a:xfrm>
            <a:off x="5637213" y="2112963"/>
            <a:ext cx="720725" cy="781050"/>
          </a:xfrm>
          <a:custGeom>
            <a:avLst/>
            <a:gdLst>
              <a:gd name="T0" fmla="*/ 2147483647 w 454"/>
              <a:gd name="T1" fmla="*/ 2147483647 h 492"/>
              <a:gd name="T2" fmla="*/ 2147483647 w 454"/>
              <a:gd name="T3" fmla="*/ 2147483647 h 492"/>
              <a:gd name="T4" fmla="*/ 2147483647 w 454"/>
              <a:gd name="T5" fmla="*/ 2147483647 h 492"/>
              <a:gd name="T6" fmla="*/ 2147483647 w 454"/>
              <a:gd name="T7" fmla="*/ 2147483647 h 492"/>
              <a:gd name="T8" fmla="*/ 2147483647 w 454"/>
              <a:gd name="T9" fmla="*/ 2147483647 h 492"/>
              <a:gd name="T10" fmla="*/ 2147483647 w 454"/>
              <a:gd name="T11" fmla="*/ 2147483647 h 492"/>
              <a:gd name="T12" fmla="*/ 2147483647 w 454"/>
              <a:gd name="T13" fmla="*/ 2147483647 h 492"/>
              <a:gd name="T14" fmla="*/ 2147483647 w 454"/>
              <a:gd name="T15" fmla="*/ 2147483647 h 492"/>
              <a:gd name="T16" fmla="*/ 2147483647 w 454"/>
              <a:gd name="T17" fmla="*/ 2147483647 h 492"/>
              <a:gd name="T18" fmla="*/ 2147483647 w 454"/>
              <a:gd name="T19" fmla="*/ 2147483647 h 492"/>
              <a:gd name="T20" fmla="*/ 2147483647 w 454"/>
              <a:gd name="T21" fmla="*/ 2147483647 h 492"/>
              <a:gd name="T22" fmla="*/ 2147483647 w 454"/>
              <a:gd name="T23" fmla="*/ 2147483647 h 492"/>
              <a:gd name="T24" fmla="*/ 2147483647 w 454"/>
              <a:gd name="T25" fmla="*/ 2147483647 h 492"/>
              <a:gd name="T26" fmla="*/ 2147483647 w 454"/>
              <a:gd name="T27" fmla="*/ 2147483647 h 492"/>
              <a:gd name="T28" fmla="*/ 2147483647 w 454"/>
              <a:gd name="T29" fmla="*/ 2147483647 h 492"/>
              <a:gd name="T30" fmla="*/ 2147483647 w 454"/>
              <a:gd name="T31" fmla="*/ 2147483647 h 492"/>
              <a:gd name="T32" fmla="*/ 2147483647 w 454"/>
              <a:gd name="T33" fmla="*/ 2147483647 h 492"/>
              <a:gd name="T34" fmla="*/ 2147483647 w 454"/>
              <a:gd name="T35" fmla="*/ 2147483647 h 492"/>
              <a:gd name="T36" fmla="*/ 2147483647 w 454"/>
              <a:gd name="T37" fmla="*/ 2147483647 h 492"/>
              <a:gd name="T38" fmla="*/ 2147483647 w 454"/>
              <a:gd name="T39" fmla="*/ 2147483647 h 492"/>
              <a:gd name="T40" fmla="*/ 2147483647 w 454"/>
              <a:gd name="T41" fmla="*/ 2147483647 h 492"/>
              <a:gd name="T42" fmla="*/ 2147483647 w 454"/>
              <a:gd name="T43" fmla="*/ 2147483647 h 492"/>
              <a:gd name="T44" fmla="*/ 2147483647 w 454"/>
              <a:gd name="T45" fmla="*/ 2147483647 h 492"/>
              <a:gd name="T46" fmla="*/ 2147483647 w 454"/>
              <a:gd name="T47" fmla="*/ 2147483647 h 492"/>
              <a:gd name="T48" fmla="*/ 2147483647 w 454"/>
              <a:gd name="T49" fmla="*/ 2147483647 h 492"/>
              <a:gd name="T50" fmla="*/ 2147483647 w 454"/>
              <a:gd name="T51" fmla="*/ 2147483647 h 492"/>
              <a:gd name="T52" fmla="*/ 2147483647 w 454"/>
              <a:gd name="T53" fmla="*/ 2147483647 h 492"/>
              <a:gd name="T54" fmla="*/ 2147483647 w 454"/>
              <a:gd name="T55" fmla="*/ 2147483647 h 492"/>
              <a:gd name="T56" fmla="*/ 2147483647 w 454"/>
              <a:gd name="T57" fmla="*/ 2147483647 h 492"/>
              <a:gd name="T58" fmla="*/ 2147483647 w 454"/>
              <a:gd name="T59" fmla="*/ 2147483647 h 492"/>
              <a:gd name="T60" fmla="*/ 2147483647 w 454"/>
              <a:gd name="T61" fmla="*/ 2147483647 h 492"/>
              <a:gd name="T62" fmla="*/ 2147483647 w 454"/>
              <a:gd name="T63" fmla="*/ 2147483647 h 492"/>
              <a:gd name="T64" fmla="*/ 2147483647 w 454"/>
              <a:gd name="T65" fmla="*/ 2147483647 h 492"/>
              <a:gd name="T66" fmla="*/ 0 w 454"/>
              <a:gd name="T67" fmla="*/ 2147483647 h 49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54"/>
              <a:gd name="T103" fmla="*/ 0 h 492"/>
              <a:gd name="T104" fmla="*/ 454 w 454"/>
              <a:gd name="T105" fmla="*/ 492 h 49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54" h="492">
                <a:moveTo>
                  <a:pt x="12" y="219"/>
                </a:moveTo>
                <a:cubicBezTo>
                  <a:pt x="10" y="214"/>
                  <a:pt x="7" y="209"/>
                  <a:pt x="5" y="204"/>
                </a:cubicBezTo>
                <a:cubicBezTo>
                  <a:pt x="4" y="201"/>
                  <a:pt x="1" y="195"/>
                  <a:pt x="1" y="195"/>
                </a:cubicBezTo>
                <a:cubicBezTo>
                  <a:pt x="2" y="177"/>
                  <a:pt x="8" y="163"/>
                  <a:pt x="11" y="145"/>
                </a:cubicBezTo>
                <a:cubicBezTo>
                  <a:pt x="10" y="129"/>
                  <a:pt x="8" y="113"/>
                  <a:pt x="7" y="97"/>
                </a:cubicBezTo>
                <a:cubicBezTo>
                  <a:pt x="8" y="79"/>
                  <a:pt x="10" y="64"/>
                  <a:pt x="17" y="48"/>
                </a:cubicBezTo>
                <a:cubicBezTo>
                  <a:pt x="18" y="45"/>
                  <a:pt x="17" y="41"/>
                  <a:pt x="20" y="39"/>
                </a:cubicBezTo>
                <a:cubicBezTo>
                  <a:pt x="29" y="33"/>
                  <a:pt x="24" y="35"/>
                  <a:pt x="38" y="33"/>
                </a:cubicBezTo>
                <a:cubicBezTo>
                  <a:pt x="55" y="34"/>
                  <a:pt x="72" y="33"/>
                  <a:pt x="89" y="36"/>
                </a:cubicBezTo>
                <a:cubicBezTo>
                  <a:pt x="90" y="36"/>
                  <a:pt x="106" y="51"/>
                  <a:pt x="114" y="54"/>
                </a:cubicBezTo>
                <a:cubicBezTo>
                  <a:pt x="116" y="56"/>
                  <a:pt x="122" y="65"/>
                  <a:pt x="123" y="65"/>
                </a:cubicBezTo>
                <a:cubicBezTo>
                  <a:pt x="126" y="67"/>
                  <a:pt x="132" y="68"/>
                  <a:pt x="132" y="68"/>
                </a:cubicBezTo>
                <a:cubicBezTo>
                  <a:pt x="140" y="67"/>
                  <a:pt x="142" y="62"/>
                  <a:pt x="150" y="61"/>
                </a:cubicBezTo>
                <a:cubicBezTo>
                  <a:pt x="174" y="45"/>
                  <a:pt x="172" y="48"/>
                  <a:pt x="211" y="47"/>
                </a:cubicBezTo>
                <a:cubicBezTo>
                  <a:pt x="224" y="44"/>
                  <a:pt x="238" y="46"/>
                  <a:pt x="251" y="43"/>
                </a:cubicBezTo>
                <a:cubicBezTo>
                  <a:pt x="254" y="39"/>
                  <a:pt x="256" y="39"/>
                  <a:pt x="260" y="35"/>
                </a:cubicBezTo>
                <a:cubicBezTo>
                  <a:pt x="262" y="29"/>
                  <a:pt x="266" y="31"/>
                  <a:pt x="272" y="32"/>
                </a:cubicBezTo>
                <a:cubicBezTo>
                  <a:pt x="291" y="30"/>
                  <a:pt x="281" y="22"/>
                  <a:pt x="293" y="19"/>
                </a:cubicBezTo>
                <a:cubicBezTo>
                  <a:pt x="297" y="17"/>
                  <a:pt x="297" y="14"/>
                  <a:pt x="300" y="11"/>
                </a:cubicBezTo>
                <a:cubicBezTo>
                  <a:pt x="313" y="12"/>
                  <a:pt x="323" y="12"/>
                  <a:pt x="336" y="9"/>
                </a:cubicBezTo>
                <a:cubicBezTo>
                  <a:pt x="337" y="5"/>
                  <a:pt x="337" y="3"/>
                  <a:pt x="341" y="0"/>
                </a:cubicBezTo>
                <a:cubicBezTo>
                  <a:pt x="350" y="1"/>
                  <a:pt x="347" y="2"/>
                  <a:pt x="353" y="8"/>
                </a:cubicBezTo>
                <a:cubicBezTo>
                  <a:pt x="355" y="15"/>
                  <a:pt x="360" y="25"/>
                  <a:pt x="365" y="30"/>
                </a:cubicBezTo>
                <a:cubicBezTo>
                  <a:pt x="367" y="35"/>
                  <a:pt x="369" y="38"/>
                  <a:pt x="371" y="43"/>
                </a:cubicBezTo>
                <a:cubicBezTo>
                  <a:pt x="372" y="54"/>
                  <a:pt x="370" y="70"/>
                  <a:pt x="377" y="80"/>
                </a:cubicBezTo>
                <a:cubicBezTo>
                  <a:pt x="380" y="91"/>
                  <a:pt x="385" y="112"/>
                  <a:pt x="395" y="119"/>
                </a:cubicBezTo>
                <a:cubicBezTo>
                  <a:pt x="402" y="129"/>
                  <a:pt x="400" y="142"/>
                  <a:pt x="405" y="153"/>
                </a:cubicBezTo>
                <a:cubicBezTo>
                  <a:pt x="407" y="156"/>
                  <a:pt x="410" y="159"/>
                  <a:pt x="411" y="162"/>
                </a:cubicBezTo>
                <a:cubicBezTo>
                  <a:pt x="413" y="167"/>
                  <a:pt x="415" y="172"/>
                  <a:pt x="417" y="177"/>
                </a:cubicBezTo>
                <a:cubicBezTo>
                  <a:pt x="418" y="179"/>
                  <a:pt x="419" y="183"/>
                  <a:pt x="419" y="183"/>
                </a:cubicBezTo>
                <a:cubicBezTo>
                  <a:pt x="420" y="198"/>
                  <a:pt x="420" y="230"/>
                  <a:pt x="432" y="242"/>
                </a:cubicBezTo>
                <a:cubicBezTo>
                  <a:pt x="436" y="258"/>
                  <a:pt x="438" y="273"/>
                  <a:pt x="450" y="285"/>
                </a:cubicBezTo>
                <a:cubicBezTo>
                  <a:pt x="452" y="291"/>
                  <a:pt x="454" y="297"/>
                  <a:pt x="446" y="300"/>
                </a:cubicBezTo>
                <a:cubicBezTo>
                  <a:pt x="442" y="307"/>
                  <a:pt x="436" y="311"/>
                  <a:pt x="428" y="314"/>
                </a:cubicBezTo>
                <a:cubicBezTo>
                  <a:pt x="424" y="320"/>
                  <a:pt x="415" y="325"/>
                  <a:pt x="407" y="327"/>
                </a:cubicBezTo>
                <a:cubicBezTo>
                  <a:pt x="404" y="329"/>
                  <a:pt x="398" y="331"/>
                  <a:pt x="398" y="331"/>
                </a:cubicBezTo>
                <a:cubicBezTo>
                  <a:pt x="395" y="335"/>
                  <a:pt x="380" y="349"/>
                  <a:pt x="375" y="351"/>
                </a:cubicBezTo>
                <a:cubicBezTo>
                  <a:pt x="371" y="364"/>
                  <a:pt x="369" y="376"/>
                  <a:pt x="365" y="389"/>
                </a:cubicBezTo>
                <a:cubicBezTo>
                  <a:pt x="364" y="392"/>
                  <a:pt x="360" y="393"/>
                  <a:pt x="357" y="395"/>
                </a:cubicBezTo>
                <a:cubicBezTo>
                  <a:pt x="351" y="399"/>
                  <a:pt x="349" y="406"/>
                  <a:pt x="342" y="409"/>
                </a:cubicBezTo>
                <a:cubicBezTo>
                  <a:pt x="338" y="411"/>
                  <a:pt x="332" y="415"/>
                  <a:pt x="332" y="415"/>
                </a:cubicBezTo>
                <a:cubicBezTo>
                  <a:pt x="331" y="421"/>
                  <a:pt x="325" y="425"/>
                  <a:pt x="320" y="428"/>
                </a:cubicBezTo>
                <a:cubicBezTo>
                  <a:pt x="317" y="433"/>
                  <a:pt x="315" y="434"/>
                  <a:pt x="313" y="440"/>
                </a:cubicBezTo>
                <a:cubicBezTo>
                  <a:pt x="313" y="441"/>
                  <a:pt x="312" y="443"/>
                  <a:pt x="312" y="443"/>
                </a:cubicBezTo>
                <a:cubicBezTo>
                  <a:pt x="311" y="457"/>
                  <a:pt x="314" y="472"/>
                  <a:pt x="299" y="474"/>
                </a:cubicBezTo>
                <a:cubicBezTo>
                  <a:pt x="281" y="472"/>
                  <a:pt x="263" y="469"/>
                  <a:pt x="245" y="468"/>
                </a:cubicBezTo>
                <a:cubicBezTo>
                  <a:pt x="240" y="467"/>
                  <a:pt x="238" y="465"/>
                  <a:pt x="234" y="461"/>
                </a:cubicBezTo>
                <a:cubicBezTo>
                  <a:pt x="233" y="457"/>
                  <a:pt x="229" y="453"/>
                  <a:pt x="225" y="451"/>
                </a:cubicBezTo>
                <a:cubicBezTo>
                  <a:pt x="222" y="446"/>
                  <a:pt x="221" y="447"/>
                  <a:pt x="216" y="444"/>
                </a:cubicBezTo>
                <a:cubicBezTo>
                  <a:pt x="207" y="446"/>
                  <a:pt x="203" y="450"/>
                  <a:pt x="195" y="455"/>
                </a:cubicBezTo>
                <a:cubicBezTo>
                  <a:pt x="191" y="457"/>
                  <a:pt x="183" y="459"/>
                  <a:pt x="183" y="459"/>
                </a:cubicBezTo>
                <a:cubicBezTo>
                  <a:pt x="180" y="463"/>
                  <a:pt x="175" y="467"/>
                  <a:pt x="171" y="470"/>
                </a:cubicBezTo>
                <a:cubicBezTo>
                  <a:pt x="168" y="472"/>
                  <a:pt x="162" y="477"/>
                  <a:pt x="162" y="477"/>
                </a:cubicBezTo>
                <a:cubicBezTo>
                  <a:pt x="159" y="485"/>
                  <a:pt x="145" y="490"/>
                  <a:pt x="137" y="492"/>
                </a:cubicBezTo>
                <a:cubicBezTo>
                  <a:pt x="127" y="491"/>
                  <a:pt x="124" y="489"/>
                  <a:pt x="113" y="488"/>
                </a:cubicBezTo>
                <a:cubicBezTo>
                  <a:pt x="107" y="486"/>
                  <a:pt x="104" y="483"/>
                  <a:pt x="99" y="480"/>
                </a:cubicBezTo>
                <a:cubicBezTo>
                  <a:pt x="95" y="475"/>
                  <a:pt x="91" y="471"/>
                  <a:pt x="87" y="465"/>
                </a:cubicBezTo>
                <a:cubicBezTo>
                  <a:pt x="84" y="461"/>
                  <a:pt x="85" y="455"/>
                  <a:pt x="83" y="450"/>
                </a:cubicBezTo>
                <a:cubicBezTo>
                  <a:pt x="75" y="431"/>
                  <a:pt x="74" y="423"/>
                  <a:pt x="57" y="413"/>
                </a:cubicBezTo>
                <a:cubicBezTo>
                  <a:pt x="53" y="408"/>
                  <a:pt x="47" y="405"/>
                  <a:pt x="41" y="404"/>
                </a:cubicBezTo>
                <a:cubicBezTo>
                  <a:pt x="39" y="403"/>
                  <a:pt x="35" y="402"/>
                  <a:pt x="35" y="402"/>
                </a:cubicBezTo>
                <a:cubicBezTo>
                  <a:pt x="31" y="398"/>
                  <a:pt x="30" y="394"/>
                  <a:pt x="27" y="389"/>
                </a:cubicBezTo>
                <a:cubicBezTo>
                  <a:pt x="23" y="367"/>
                  <a:pt x="28" y="351"/>
                  <a:pt x="32" y="332"/>
                </a:cubicBezTo>
                <a:cubicBezTo>
                  <a:pt x="31" y="314"/>
                  <a:pt x="36" y="283"/>
                  <a:pt x="18" y="271"/>
                </a:cubicBezTo>
                <a:cubicBezTo>
                  <a:pt x="16" y="262"/>
                  <a:pt x="17" y="252"/>
                  <a:pt x="19" y="243"/>
                </a:cubicBezTo>
                <a:cubicBezTo>
                  <a:pt x="19" y="237"/>
                  <a:pt x="19" y="231"/>
                  <a:pt x="18" y="225"/>
                </a:cubicBezTo>
                <a:cubicBezTo>
                  <a:pt x="17" y="220"/>
                  <a:pt x="8" y="215"/>
                  <a:pt x="8" y="215"/>
                </a:cubicBezTo>
                <a:cubicBezTo>
                  <a:pt x="6" y="208"/>
                  <a:pt x="0" y="203"/>
                  <a:pt x="0" y="195"/>
                </a:cubicBezTo>
              </a:path>
            </a:pathLst>
          </a:custGeom>
          <a:solidFill>
            <a:srgbClr val="FF0000"/>
          </a:solidFill>
          <a:ln w="1587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9498" name="Freeform 43"/>
          <p:cNvSpPr>
            <a:spLocks/>
          </p:cNvSpPr>
          <p:nvPr/>
        </p:nvSpPr>
        <p:spPr bwMode="auto">
          <a:xfrm>
            <a:off x="4233863" y="1677988"/>
            <a:ext cx="1144587" cy="727075"/>
          </a:xfrm>
          <a:custGeom>
            <a:avLst/>
            <a:gdLst>
              <a:gd name="T0" fmla="*/ 2147483647 w 721"/>
              <a:gd name="T1" fmla="*/ 2147483647 h 458"/>
              <a:gd name="T2" fmla="*/ 2147483647 w 721"/>
              <a:gd name="T3" fmla="*/ 2147483647 h 458"/>
              <a:gd name="T4" fmla="*/ 2147483647 w 721"/>
              <a:gd name="T5" fmla="*/ 2147483647 h 458"/>
              <a:gd name="T6" fmla="*/ 2147483647 w 721"/>
              <a:gd name="T7" fmla="*/ 2147483647 h 458"/>
              <a:gd name="T8" fmla="*/ 2147483647 w 721"/>
              <a:gd name="T9" fmla="*/ 2147483647 h 458"/>
              <a:gd name="T10" fmla="*/ 2147483647 w 721"/>
              <a:gd name="T11" fmla="*/ 2147483647 h 458"/>
              <a:gd name="T12" fmla="*/ 2147483647 w 721"/>
              <a:gd name="T13" fmla="*/ 2147483647 h 458"/>
              <a:gd name="T14" fmla="*/ 2147483647 w 721"/>
              <a:gd name="T15" fmla="*/ 2147483647 h 458"/>
              <a:gd name="T16" fmla="*/ 2147483647 w 721"/>
              <a:gd name="T17" fmla="*/ 2147483647 h 458"/>
              <a:gd name="T18" fmla="*/ 2147483647 w 721"/>
              <a:gd name="T19" fmla="*/ 0 h 458"/>
              <a:gd name="T20" fmla="*/ 2147483647 w 721"/>
              <a:gd name="T21" fmla="*/ 2147483647 h 458"/>
              <a:gd name="T22" fmla="*/ 2147483647 w 721"/>
              <a:gd name="T23" fmla="*/ 2147483647 h 458"/>
              <a:gd name="T24" fmla="*/ 2147483647 w 721"/>
              <a:gd name="T25" fmla="*/ 2147483647 h 458"/>
              <a:gd name="T26" fmla="*/ 2147483647 w 721"/>
              <a:gd name="T27" fmla="*/ 2147483647 h 458"/>
              <a:gd name="T28" fmla="*/ 2147483647 w 721"/>
              <a:gd name="T29" fmla="*/ 2147483647 h 458"/>
              <a:gd name="T30" fmla="*/ 2147483647 w 721"/>
              <a:gd name="T31" fmla="*/ 2147483647 h 458"/>
              <a:gd name="T32" fmla="*/ 2147483647 w 721"/>
              <a:gd name="T33" fmla="*/ 2147483647 h 458"/>
              <a:gd name="T34" fmla="*/ 2147483647 w 721"/>
              <a:gd name="T35" fmla="*/ 2147483647 h 458"/>
              <a:gd name="T36" fmla="*/ 2147483647 w 721"/>
              <a:gd name="T37" fmla="*/ 2147483647 h 458"/>
              <a:gd name="T38" fmla="*/ 2147483647 w 721"/>
              <a:gd name="T39" fmla="*/ 2147483647 h 458"/>
              <a:gd name="T40" fmla="*/ 2147483647 w 721"/>
              <a:gd name="T41" fmla="*/ 2147483647 h 458"/>
              <a:gd name="T42" fmla="*/ 2147483647 w 721"/>
              <a:gd name="T43" fmla="*/ 2147483647 h 458"/>
              <a:gd name="T44" fmla="*/ 2147483647 w 721"/>
              <a:gd name="T45" fmla="*/ 2147483647 h 458"/>
              <a:gd name="T46" fmla="*/ 2147483647 w 721"/>
              <a:gd name="T47" fmla="*/ 2147483647 h 458"/>
              <a:gd name="T48" fmla="*/ 2147483647 w 721"/>
              <a:gd name="T49" fmla="*/ 2147483647 h 458"/>
              <a:gd name="T50" fmla="*/ 2147483647 w 721"/>
              <a:gd name="T51" fmla="*/ 2147483647 h 458"/>
              <a:gd name="T52" fmla="*/ 2147483647 w 721"/>
              <a:gd name="T53" fmla="*/ 2147483647 h 458"/>
              <a:gd name="T54" fmla="*/ 2147483647 w 721"/>
              <a:gd name="T55" fmla="*/ 2147483647 h 458"/>
              <a:gd name="T56" fmla="*/ 2147483647 w 721"/>
              <a:gd name="T57" fmla="*/ 2147483647 h 458"/>
              <a:gd name="T58" fmla="*/ 2147483647 w 721"/>
              <a:gd name="T59" fmla="*/ 2147483647 h 458"/>
              <a:gd name="T60" fmla="*/ 2147483647 w 721"/>
              <a:gd name="T61" fmla="*/ 2147483647 h 458"/>
              <a:gd name="T62" fmla="*/ 2147483647 w 721"/>
              <a:gd name="T63" fmla="*/ 2147483647 h 458"/>
              <a:gd name="T64" fmla="*/ 2147483647 w 721"/>
              <a:gd name="T65" fmla="*/ 2147483647 h 458"/>
              <a:gd name="T66" fmla="*/ 2147483647 w 721"/>
              <a:gd name="T67" fmla="*/ 2147483647 h 45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21"/>
              <a:gd name="T103" fmla="*/ 0 h 458"/>
              <a:gd name="T104" fmla="*/ 721 w 721"/>
              <a:gd name="T105" fmla="*/ 458 h 45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21" h="458">
                <a:moveTo>
                  <a:pt x="9" y="392"/>
                </a:moveTo>
                <a:cubicBezTo>
                  <a:pt x="4" y="383"/>
                  <a:pt x="0" y="374"/>
                  <a:pt x="11" y="368"/>
                </a:cubicBezTo>
                <a:cubicBezTo>
                  <a:pt x="16" y="362"/>
                  <a:pt x="19" y="364"/>
                  <a:pt x="22" y="357"/>
                </a:cubicBezTo>
                <a:cubicBezTo>
                  <a:pt x="23" y="350"/>
                  <a:pt x="27" y="336"/>
                  <a:pt x="27" y="336"/>
                </a:cubicBezTo>
                <a:cubicBezTo>
                  <a:pt x="28" y="329"/>
                  <a:pt x="29" y="324"/>
                  <a:pt x="35" y="320"/>
                </a:cubicBezTo>
                <a:cubicBezTo>
                  <a:pt x="36" y="318"/>
                  <a:pt x="37" y="316"/>
                  <a:pt x="38" y="315"/>
                </a:cubicBezTo>
                <a:cubicBezTo>
                  <a:pt x="39" y="313"/>
                  <a:pt x="42" y="313"/>
                  <a:pt x="43" y="311"/>
                </a:cubicBezTo>
                <a:cubicBezTo>
                  <a:pt x="54" y="296"/>
                  <a:pt x="53" y="278"/>
                  <a:pt x="73" y="272"/>
                </a:cubicBezTo>
                <a:cubicBezTo>
                  <a:pt x="79" y="266"/>
                  <a:pt x="82" y="260"/>
                  <a:pt x="86" y="253"/>
                </a:cubicBezTo>
                <a:cubicBezTo>
                  <a:pt x="90" y="234"/>
                  <a:pt x="101" y="236"/>
                  <a:pt x="113" y="224"/>
                </a:cubicBezTo>
                <a:cubicBezTo>
                  <a:pt x="118" y="211"/>
                  <a:pt x="126" y="199"/>
                  <a:pt x="131" y="186"/>
                </a:cubicBezTo>
                <a:cubicBezTo>
                  <a:pt x="134" y="167"/>
                  <a:pt x="148" y="167"/>
                  <a:pt x="163" y="163"/>
                </a:cubicBezTo>
                <a:cubicBezTo>
                  <a:pt x="169" y="158"/>
                  <a:pt x="173" y="153"/>
                  <a:pt x="179" y="149"/>
                </a:cubicBezTo>
                <a:cubicBezTo>
                  <a:pt x="181" y="140"/>
                  <a:pt x="187" y="121"/>
                  <a:pt x="196" y="119"/>
                </a:cubicBezTo>
                <a:cubicBezTo>
                  <a:pt x="200" y="114"/>
                  <a:pt x="205" y="110"/>
                  <a:pt x="211" y="107"/>
                </a:cubicBezTo>
                <a:cubicBezTo>
                  <a:pt x="217" y="99"/>
                  <a:pt x="214" y="97"/>
                  <a:pt x="225" y="95"/>
                </a:cubicBezTo>
                <a:cubicBezTo>
                  <a:pt x="233" y="89"/>
                  <a:pt x="235" y="88"/>
                  <a:pt x="246" y="87"/>
                </a:cubicBezTo>
                <a:cubicBezTo>
                  <a:pt x="251" y="85"/>
                  <a:pt x="254" y="82"/>
                  <a:pt x="259" y="80"/>
                </a:cubicBezTo>
                <a:cubicBezTo>
                  <a:pt x="263" y="73"/>
                  <a:pt x="270" y="69"/>
                  <a:pt x="278" y="67"/>
                </a:cubicBezTo>
                <a:cubicBezTo>
                  <a:pt x="298" y="55"/>
                  <a:pt x="270" y="19"/>
                  <a:pt x="295" y="0"/>
                </a:cubicBezTo>
                <a:cubicBezTo>
                  <a:pt x="321" y="7"/>
                  <a:pt x="298" y="10"/>
                  <a:pt x="311" y="31"/>
                </a:cubicBezTo>
                <a:cubicBezTo>
                  <a:pt x="315" y="38"/>
                  <a:pt x="322" y="43"/>
                  <a:pt x="326" y="51"/>
                </a:cubicBezTo>
                <a:cubicBezTo>
                  <a:pt x="328" y="59"/>
                  <a:pt x="331" y="64"/>
                  <a:pt x="335" y="71"/>
                </a:cubicBezTo>
                <a:cubicBezTo>
                  <a:pt x="337" y="74"/>
                  <a:pt x="339" y="79"/>
                  <a:pt x="339" y="79"/>
                </a:cubicBezTo>
                <a:cubicBezTo>
                  <a:pt x="341" y="92"/>
                  <a:pt x="333" y="113"/>
                  <a:pt x="348" y="119"/>
                </a:cubicBezTo>
                <a:cubicBezTo>
                  <a:pt x="367" y="111"/>
                  <a:pt x="400" y="120"/>
                  <a:pt x="419" y="120"/>
                </a:cubicBezTo>
                <a:cubicBezTo>
                  <a:pt x="430" y="128"/>
                  <a:pt x="428" y="133"/>
                  <a:pt x="444" y="136"/>
                </a:cubicBezTo>
                <a:cubicBezTo>
                  <a:pt x="450" y="135"/>
                  <a:pt x="454" y="133"/>
                  <a:pt x="459" y="130"/>
                </a:cubicBezTo>
                <a:cubicBezTo>
                  <a:pt x="464" y="121"/>
                  <a:pt x="472" y="127"/>
                  <a:pt x="481" y="128"/>
                </a:cubicBezTo>
                <a:cubicBezTo>
                  <a:pt x="502" y="127"/>
                  <a:pt x="506" y="122"/>
                  <a:pt x="524" y="117"/>
                </a:cubicBezTo>
                <a:cubicBezTo>
                  <a:pt x="545" y="104"/>
                  <a:pt x="568" y="99"/>
                  <a:pt x="593" y="98"/>
                </a:cubicBezTo>
                <a:cubicBezTo>
                  <a:pt x="597" y="94"/>
                  <a:pt x="602" y="91"/>
                  <a:pt x="607" y="87"/>
                </a:cubicBezTo>
                <a:cubicBezTo>
                  <a:pt x="627" y="91"/>
                  <a:pt x="636" y="82"/>
                  <a:pt x="652" y="79"/>
                </a:cubicBezTo>
                <a:cubicBezTo>
                  <a:pt x="656" y="73"/>
                  <a:pt x="658" y="74"/>
                  <a:pt x="665" y="75"/>
                </a:cubicBezTo>
                <a:cubicBezTo>
                  <a:pt x="671" y="83"/>
                  <a:pt x="672" y="91"/>
                  <a:pt x="678" y="99"/>
                </a:cubicBezTo>
                <a:cubicBezTo>
                  <a:pt x="681" y="112"/>
                  <a:pt x="688" y="126"/>
                  <a:pt x="694" y="139"/>
                </a:cubicBezTo>
                <a:cubicBezTo>
                  <a:pt x="695" y="150"/>
                  <a:pt x="695" y="181"/>
                  <a:pt x="710" y="184"/>
                </a:cubicBezTo>
                <a:cubicBezTo>
                  <a:pt x="714" y="187"/>
                  <a:pt x="721" y="195"/>
                  <a:pt x="721" y="195"/>
                </a:cubicBezTo>
                <a:cubicBezTo>
                  <a:pt x="720" y="197"/>
                  <a:pt x="721" y="200"/>
                  <a:pt x="719" y="202"/>
                </a:cubicBezTo>
                <a:cubicBezTo>
                  <a:pt x="718" y="203"/>
                  <a:pt x="715" y="203"/>
                  <a:pt x="713" y="203"/>
                </a:cubicBezTo>
                <a:cubicBezTo>
                  <a:pt x="706" y="205"/>
                  <a:pt x="701" y="210"/>
                  <a:pt x="694" y="211"/>
                </a:cubicBezTo>
                <a:cubicBezTo>
                  <a:pt x="690" y="218"/>
                  <a:pt x="681" y="226"/>
                  <a:pt x="673" y="227"/>
                </a:cubicBezTo>
                <a:cubicBezTo>
                  <a:pt x="665" y="230"/>
                  <a:pt x="657" y="231"/>
                  <a:pt x="649" y="232"/>
                </a:cubicBezTo>
                <a:cubicBezTo>
                  <a:pt x="631" y="238"/>
                  <a:pt x="602" y="239"/>
                  <a:pt x="583" y="240"/>
                </a:cubicBezTo>
                <a:cubicBezTo>
                  <a:pt x="578" y="246"/>
                  <a:pt x="573" y="252"/>
                  <a:pt x="567" y="256"/>
                </a:cubicBezTo>
                <a:cubicBezTo>
                  <a:pt x="564" y="270"/>
                  <a:pt x="568" y="281"/>
                  <a:pt x="574" y="293"/>
                </a:cubicBezTo>
                <a:cubicBezTo>
                  <a:pt x="577" y="308"/>
                  <a:pt x="578" y="324"/>
                  <a:pt x="579" y="339"/>
                </a:cubicBezTo>
                <a:cubicBezTo>
                  <a:pt x="578" y="350"/>
                  <a:pt x="579" y="362"/>
                  <a:pt x="577" y="373"/>
                </a:cubicBezTo>
                <a:cubicBezTo>
                  <a:pt x="577" y="375"/>
                  <a:pt x="573" y="375"/>
                  <a:pt x="572" y="376"/>
                </a:cubicBezTo>
                <a:cubicBezTo>
                  <a:pt x="566" y="383"/>
                  <a:pt x="559" y="399"/>
                  <a:pt x="559" y="399"/>
                </a:cubicBezTo>
                <a:cubicBezTo>
                  <a:pt x="557" y="408"/>
                  <a:pt x="554" y="417"/>
                  <a:pt x="551" y="426"/>
                </a:cubicBezTo>
                <a:cubicBezTo>
                  <a:pt x="550" y="434"/>
                  <a:pt x="550" y="438"/>
                  <a:pt x="542" y="440"/>
                </a:cubicBezTo>
                <a:cubicBezTo>
                  <a:pt x="533" y="445"/>
                  <a:pt x="529" y="449"/>
                  <a:pt x="518" y="451"/>
                </a:cubicBezTo>
                <a:cubicBezTo>
                  <a:pt x="500" y="458"/>
                  <a:pt x="512" y="455"/>
                  <a:pt x="483" y="456"/>
                </a:cubicBezTo>
                <a:cubicBezTo>
                  <a:pt x="437" y="454"/>
                  <a:pt x="395" y="448"/>
                  <a:pt x="347" y="447"/>
                </a:cubicBezTo>
                <a:cubicBezTo>
                  <a:pt x="337" y="446"/>
                  <a:pt x="326" y="444"/>
                  <a:pt x="316" y="443"/>
                </a:cubicBezTo>
                <a:cubicBezTo>
                  <a:pt x="313" y="443"/>
                  <a:pt x="308" y="442"/>
                  <a:pt x="308" y="442"/>
                </a:cubicBezTo>
                <a:cubicBezTo>
                  <a:pt x="306" y="433"/>
                  <a:pt x="303" y="429"/>
                  <a:pt x="295" y="424"/>
                </a:cubicBezTo>
                <a:cubicBezTo>
                  <a:pt x="292" y="422"/>
                  <a:pt x="287" y="418"/>
                  <a:pt x="287" y="418"/>
                </a:cubicBezTo>
                <a:cubicBezTo>
                  <a:pt x="281" y="408"/>
                  <a:pt x="273" y="388"/>
                  <a:pt x="263" y="384"/>
                </a:cubicBezTo>
                <a:cubicBezTo>
                  <a:pt x="257" y="385"/>
                  <a:pt x="251" y="384"/>
                  <a:pt x="246" y="387"/>
                </a:cubicBezTo>
                <a:cubicBezTo>
                  <a:pt x="234" y="395"/>
                  <a:pt x="238" y="408"/>
                  <a:pt x="222" y="411"/>
                </a:cubicBezTo>
                <a:cubicBezTo>
                  <a:pt x="213" y="415"/>
                  <a:pt x="193" y="416"/>
                  <a:pt x="193" y="416"/>
                </a:cubicBezTo>
                <a:cubicBezTo>
                  <a:pt x="180" y="421"/>
                  <a:pt x="170" y="420"/>
                  <a:pt x="155" y="421"/>
                </a:cubicBezTo>
                <a:cubicBezTo>
                  <a:pt x="122" y="416"/>
                  <a:pt x="96" y="408"/>
                  <a:pt x="62" y="407"/>
                </a:cubicBezTo>
                <a:cubicBezTo>
                  <a:pt x="53" y="405"/>
                  <a:pt x="45" y="403"/>
                  <a:pt x="36" y="402"/>
                </a:cubicBezTo>
                <a:cubicBezTo>
                  <a:pt x="29" y="399"/>
                  <a:pt x="23" y="396"/>
                  <a:pt x="15" y="394"/>
                </a:cubicBezTo>
                <a:cubicBezTo>
                  <a:pt x="14" y="394"/>
                  <a:pt x="0" y="389"/>
                  <a:pt x="9" y="392"/>
                </a:cubicBezTo>
                <a:close/>
              </a:path>
            </a:pathLst>
          </a:custGeom>
          <a:solidFill>
            <a:srgbClr val="FF0000"/>
          </a:solidFill>
          <a:ln w="1587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9499" name="Text Box 44"/>
          <p:cNvSpPr txBox="1">
            <a:spLocks noChangeArrowheads="1"/>
          </p:cNvSpPr>
          <p:nvPr/>
        </p:nvSpPr>
        <p:spPr bwMode="auto">
          <a:xfrm>
            <a:off x="4419600" y="1981200"/>
            <a:ext cx="7620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 b="1" i="1">
                <a:latin typeface="Garamond" pitchFamily="18" charset="0"/>
                <a:ea typeface="ＭＳ Ｐゴシック"/>
                <a:cs typeface="ＭＳ Ｐゴシック"/>
              </a:rPr>
              <a:t>GONARS</a:t>
            </a:r>
            <a:endParaRPr lang="it-IT" sz="600" b="1" i="1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00" name="Freeform 45"/>
          <p:cNvSpPr>
            <a:spLocks/>
          </p:cNvSpPr>
          <p:nvPr/>
        </p:nvSpPr>
        <p:spPr bwMode="auto">
          <a:xfrm>
            <a:off x="5267325" y="1566863"/>
            <a:ext cx="914400" cy="473075"/>
          </a:xfrm>
          <a:custGeom>
            <a:avLst/>
            <a:gdLst>
              <a:gd name="T0" fmla="*/ 2147483647 w 576"/>
              <a:gd name="T1" fmla="*/ 2147483647 h 298"/>
              <a:gd name="T2" fmla="*/ 2147483647 w 576"/>
              <a:gd name="T3" fmla="*/ 2147483647 h 298"/>
              <a:gd name="T4" fmla="*/ 2147483647 w 576"/>
              <a:gd name="T5" fmla="*/ 2147483647 h 298"/>
              <a:gd name="T6" fmla="*/ 2147483647 w 576"/>
              <a:gd name="T7" fmla="*/ 2147483647 h 298"/>
              <a:gd name="T8" fmla="*/ 2147483647 w 576"/>
              <a:gd name="T9" fmla="*/ 2147483647 h 298"/>
              <a:gd name="T10" fmla="*/ 2147483647 w 576"/>
              <a:gd name="T11" fmla="*/ 2147483647 h 298"/>
              <a:gd name="T12" fmla="*/ 2147483647 w 576"/>
              <a:gd name="T13" fmla="*/ 2147483647 h 298"/>
              <a:gd name="T14" fmla="*/ 2147483647 w 576"/>
              <a:gd name="T15" fmla="*/ 2147483647 h 298"/>
              <a:gd name="T16" fmla="*/ 2147483647 w 576"/>
              <a:gd name="T17" fmla="*/ 2147483647 h 298"/>
              <a:gd name="T18" fmla="*/ 2147483647 w 576"/>
              <a:gd name="T19" fmla="*/ 2147483647 h 298"/>
              <a:gd name="T20" fmla="*/ 2147483647 w 576"/>
              <a:gd name="T21" fmla="*/ 2147483647 h 298"/>
              <a:gd name="T22" fmla="*/ 2147483647 w 576"/>
              <a:gd name="T23" fmla="*/ 2147483647 h 298"/>
              <a:gd name="T24" fmla="*/ 2147483647 w 576"/>
              <a:gd name="T25" fmla="*/ 2147483647 h 298"/>
              <a:gd name="T26" fmla="*/ 2147483647 w 576"/>
              <a:gd name="T27" fmla="*/ 2147483647 h 298"/>
              <a:gd name="T28" fmla="*/ 2147483647 w 576"/>
              <a:gd name="T29" fmla="*/ 2147483647 h 298"/>
              <a:gd name="T30" fmla="*/ 2147483647 w 576"/>
              <a:gd name="T31" fmla="*/ 2147483647 h 298"/>
              <a:gd name="T32" fmla="*/ 2147483647 w 576"/>
              <a:gd name="T33" fmla="*/ 2147483647 h 298"/>
              <a:gd name="T34" fmla="*/ 2147483647 w 576"/>
              <a:gd name="T35" fmla="*/ 2147483647 h 298"/>
              <a:gd name="T36" fmla="*/ 2147483647 w 576"/>
              <a:gd name="T37" fmla="*/ 2147483647 h 298"/>
              <a:gd name="T38" fmla="*/ 2147483647 w 576"/>
              <a:gd name="T39" fmla="*/ 2147483647 h 298"/>
              <a:gd name="T40" fmla="*/ 2147483647 w 576"/>
              <a:gd name="T41" fmla="*/ 2147483647 h 298"/>
              <a:gd name="T42" fmla="*/ 2147483647 w 576"/>
              <a:gd name="T43" fmla="*/ 2147483647 h 298"/>
              <a:gd name="T44" fmla="*/ 2147483647 w 576"/>
              <a:gd name="T45" fmla="*/ 2147483647 h 298"/>
              <a:gd name="T46" fmla="*/ 2147483647 w 576"/>
              <a:gd name="T47" fmla="*/ 0 h 298"/>
              <a:gd name="T48" fmla="*/ 2147483647 w 576"/>
              <a:gd name="T49" fmla="*/ 2147483647 h 298"/>
              <a:gd name="T50" fmla="*/ 2147483647 w 576"/>
              <a:gd name="T51" fmla="*/ 2147483647 h 298"/>
              <a:gd name="T52" fmla="*/ 2147483647 w 576"/>
              <a:gd name="T53" fmla="*/ 2147483647 h 298"/>
              <a:gd name="T54" fmla="*/ 2147483647 w 576"/>
              <a:gd name="T55" fmla="*/ 2147483647 h 298"/>
              <a:gd name="T56" fmla="*/ 2147483647 w 576"/>
              <a:gd name="T57" fmla="*/ 2147483647 h 298"/>
              <a:gd name="T58" fmla="*/ 2147483647 w 576"/>
              <a:gd name="T59" fmla="*/ 2147483647 h 298"/>
              <a:gd name="T60" fmla="*/ 2147483647 w 576"/>
              <a:gd name="T61" fmla="*/ 2147483647 h 298"/>
              <a:gd name="T62" fmla="*/ 2147483647 w 576"/>
              <a:gd name="T63" fmla="*/ 2147483647 h 298"/>
              <a:gd name="T64" fmla="*/ 2147483647 w 576"/>
              <a:gd name="T65" fmla="*/ 2147483647 h 298"/>
              <a:gd name="T66" fmla="*/ 2147483647 w 576"/>
              <a:gd name="T67" fmla="*/ 2147483647 h 298"/>
              <a:gd name="T68" fmla="*/ 2147483647 w 576"/>
              <a:gd name="T69" fmla="*/ 2147483647 h 298"/>
              <a:gd name="T70" fmla="*/ 2147483647 w 576"/>
              <a:gd name="T71" fmla="*/ 2147483647 h 298"/>
              <a:gd name="T72" fmla="*/ 2147483647 w 576"/>
              <a:gd name="T73" fmla="*/ 2147483647 h 298"/>
              <a:gd name="T74" fmla="*/ 2147483647 w 576"/>
              <a:gd name="T75" fmla="*/ 2147483647 h 298"/>
              <a:gd name="T76" fmla="*/ 2147483647 w 576"/>
              <a:gd name="T77" fmla="*/ 2147483647 h 298"/>
              <a:gd name="T78" fmla="*/ 2147483647 w 576"/>
              <a:gd name="T79" fmla="*/ 2147483647 h 298"/>
              <a:gd name="T80" fmla="*/ 2147483647 w 576"/>
              <a:gd name="T81" fmla="*/ 2147483647 h 298"/>
              <a:gd name="T82" fmla="*/ 2147483647 w 576"/>
              <a:gd name="T83" fmla="*/ 2147483647 h 298"/>
              <a:gd name="T84" fmla="*/ 2147483647 w 576"/>
              <a:gd name="T85" fmla="*/ 2147483647 h 298"/>
              <a:gd name="T86" fmla="*/ 2147483647 w 576"/>
              <a:gd name="T87" fmla="*/ 2147483647 h 298"/>
              <a:gd name="T88" fmla="*/ 2147483647 w 576"/>
              <a:gd name="T89" fmla="*/ 2147483647 h 298"/>
              <a:gd name="T90" fmla="*/ 2147483647 w 576"/>
              <a:gd name="T91" fmla="*/ 2147483647 h 298"/>
              <a:gd name="T92" fmla="*/ 2147483647 w 576"/>
              <a:gd name="T93" fmla="*/ 2147483647 h 298"/>
              <a:gd name="T94" fmla="*/ 2147483647 w 576"/>
              <a:gd name="T95" fmla="*/ 2147483647 h 298"/>
              <a:gd name="T96" fmla="*/ 2147483647 w 576"/>
              <a:gd name="T97" fmla="*/ 2147483647 h 298"/>
              <a:gd name="T98" fmla="*/ 2147483647 w 576"/>
              <a:gd name="T99" fmla="*/ 2147483647 h 298"/>
              <a:gd name="T100" fmla="*/ 2147483647 w 576"/>
              <a:gd name="T101" fmla="*/ 2147483647 h 298"/>
              <a:gd name="T102" fmla="*/ 2147483647 w 576"/>
              <a:gd name="T103" fmla="*/ 2147483647 h 298"/>
              <a:gd name="T104" fmla="*/ 2147483647 w 576"/>
              <a:gd name="T105" fmla="*/ 2147483647 h 298"/>
              <a:gd name="T106" fmla="*/ 2147483647 w 576"/>
              <a:gd name="T107" fmla="*/ 2147483647 h 298"/>
              <a:gd name="T108" fmla="*/ 2147483647 w 576"/>
              <a:gd name="T109" fmla="*/ 2147483647 h 298"/>
              <a:gd name="T110" fmla="*/ 2147483647 w 576"/>
              <a:gd name="T111" fmla="*/ 2147483647 h 298"/>
              <a:gd name="T112" fmla="*/ 2147483647 w 576"/>
              <a:gd name="T113" fmla="*/ 2147483647 h 2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76"/>
              <a:gd name="T172" fmla="*/ 0 h 298"/>
              <a:gd name="T173" fmla="*/ 576 w 576"/>
              <a:gd name="T174" fmla="*/ 298 h 298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76" h="298">
                <a:moveTo>
                  <a:pt x="2" y="138"/>
                </a:moveTo>
                <a:cubicBezTo>
                  <a:pt x="22" y="133"/>
                  <a:pt x="0" y="140"/>
                  <a:pt x="15" y="131"/>
                </a:cubicBezTo>
                <a:cubicBezTo>
                  <a:pt x="23" y="126"/>
                  <a:pt x="35" y="127"/>
                  <a:pt x="44" y="122"/>
                </a:cubicBezTo>
                <a:cubicBezTo>
                  <a:pt x="50" y="112"/>
                  <a:pt x="62" y="107"/>
                  <a:pt x="68" y="95"/>
                </a:cubicBezTo>
                <a:cubicBezTo>
                  <a:pt x="70" y="87"/>
                  <a:pt x="71" y="81"/>
                  <a:pt x="79" y="79"/>
                </a:cubicBezTo>
                <a:cubicBezTo>
                  <a:pt x="85" y="75"/>
                  <a:pt x="89" y="74"/>
                  <a:pt x="95" y="72"/>
                </a:cubicBezTo>
                <a:cubicBezTo>
                  <a:pt x="100" y="63"/>
                  <a:pt x="103" y="64"/>
                  <a:pt x="114" y="63"/>
                </a:cubicBezTo>
                <a:cubicBezTo>
                  <a:pt x="132" y="59"/>
                  <a:pt x="125" y="60"/>
                  <a:pt x="135" y="58"/>
                </a:cubicBezTo>
                <a:cubicBezTo>
                  <a:pt x="144" y="43"/>
                  <a:pt x="155" y="39"/>
                  <a:pt x="173" y="35"/>
                </a:cubicBezTo>
                <a:cubicBezTo>
                  <a:pt x="182" y="36"/>
                  <a:pt x="188" y="38"/>
                  <a:pt x="196" y="40"/>
                </a:cubicBezTo>
                <a:cubicBezTo>
                  <a:pt x="206" y="45"/>
                  <a:pt x="216" y="43"/>
                  <a:pt x="228" y="42"/>
                </a:cubicBezTo>
                <a:cubicBezTo>
                  <a:pt x="235" y="36"/>
                  <a:pt x="241" y="30"/>
                  <a:pt x="250" y="26"/>
                </a:cubicBezTo>
                <a:cubicBezTo>
                  <a:pt x="260" y="28"/>
                  <a:pt x="254" y="30"/>
                  <a:pt x="261" y="35"/>
                </a:cubicBezTo>
                <a:cubicBezTo>
                  <a:pt x="268" y="40"/>
                  <a:pt x="281" y="40"/>
                  <a:pt x="288" y="40"/>
                </a:cubicBezTo>
                <a:cubicBezTo>
                  <a:pt x="301" y="40"/>
                  <a:pt x="318" y="36"/>
                  <a:pt x="330" y="43"/>
                </a:cubicBezTo>
                <a:cubicBezTo>
                  <a:pt x="334" y="49"/>
                  <a:pt x="342" y="50"/>
                  <a:pt x="349" y="51"/>
                </a:cubicBezTo>
                <a:cubicBezTo>
                  <a:pt x="360" y="55"/>
                  <a:pt x="361" y="55"/>
                  <a:pt x="375" y="53"/>
                </a:cubicBezTo>
                <a:cubicBezTo>
                  <a:pt x="387" y="55"/>
                  <a:pt x="394" y="57"/>
                  <a:pt x="404" y="59"/>
                </a:cubicBezTo>
                <a:cubicBezTo>
                  <a:pt x="429" y="57"/>
                  <a:pt x="432" y="45"/>
                  <a:pt x="452" y="42"/>
                </a:cubicBezTo>
                <a:cubicBezTo>
                  <a:pt x="457" y="39"/>
                  <a:pt x="461" y="39"/>
                  <a:pt x="466" y="35"/>
                </a:cubicBezTo>
                <a:cubicBezTo>
                  <a:pt x="485" y="40"/>
                  <a:pt x="477" y="40"/>
                  <a:pt x="492" y="37"/>
                </a:cubicBezTo>
                <a:cubicBezTo>
                  <a:pt x="497" y="35"/>
                  <a:pt x="501" y="34"/>
                  <a:pt x="506" y="31"/>
                </a:cubicBezTo>
                <a:cubicBezTo>
                  <a:pt x="512" y="22"/>
                  <a:pt x="537" y="16"/>
                  <a:pt x="548" y="8"/>
                </a:cubicBezTo>
                <a:cubicBezTo>
                  <a:pt x="552" y="2"/>
                  <a:pt x="554" y="3"/>
                  <a:pt x="560" y="0"/>
                </a:cubicBezTo>
                <a:cubicBezTo>
                  <a:pt x="566" y="2"/>
                  <a:pt x="569" y="1"/>
                  <a:pt x="572" y="7"/>
                </a:cubicBezTo>
                <a:cubicBezTo>
                  <a:pt x="576" y="32"/>
                  <a:pt x="575" y="52"/>
                  <a:pt x="552" y="63"/>
                </a:cubicBezTo>
                <a:cubicBezTo>
                  <a:pt x="547" y="73"/>
                  <a:pt x="541" y="81"/>
                  <a:pt x="536" y="91"/>
                </a:cubicBezTo>
                <a:cubicBezTo>
                  <a:pt x="537" y="105"/>
                  <a:pt x="537" y="118"/>
                  <a:pt x="543" y="131"/>
                </a:cubicBezTo>
                <a:cubicBezTo>
                  <a:pt x="539" y="156"/>
                  <a:pt x="547" y="195"/>
                  <a:pt x="522" y="210"/>
                </a:cubicBezTo>
                <a:cubicBezTo>
                  <a:pt x="517" y="218"/>
                  <a:pt x="521" y="214"/>
                  <a:pt x="509" y="221"/>
                </a:cubicBezTo>
                <a:cubicBezTo>
                  <a:pt x="507" y="222"/>
                  <a:pt x="504" y="224"/>
                  <a:pt x="504" y="224"/>
                </a:cubicBezTo>
                <a:cubicBezTo>
                  <a:pt x="496" y="238"/>
                  <a:pt x="499" y="239"/>
                  <a:pt x="484" y="240"/>
                </a:cubicBezTo>
                <a:cubicBezTo>
                  <a:pt x="476" y="242"/>
                  <a:pt x="472" y="247"/>
                  <a:pt x="464" y="250"/>
                </a:cubicBezTo>
                <a:cubicBezTo>
                  <a:pt x="456" y="246"/>
                  <a:pt x="440" y="250"/>
                  <a:pt x="431" y="251"/>
                </a:cubicBezTo>
                <a:cubicBezTo>
                  <a:pt x="414" y="254"/>
                  <a:pt x="414" y="243"/>
                  <a:pt x="400" y="242"/>
                </a:cubicBezTo>
                <a:cubicBezTo>
                  <a:pt x="383" y="241"/>
                  <a:pt x="365" y="241"/>
                  <a:pt x="348" y="240"/>
                </a:cubicBezTo>
                <a:cubicBezTo>
                  <a:pt x="343" y="243"/>
                  <a:pt x="341" y="247"/>
                  <a:pt x="336" y="250"/>
                </a:cubicBezTo>
                <a:cubicBezTo>
                  <a:pt x="333" y="255"/>
                  <a:pt x="326" y="261"/>
                  <a:pt x="320" y="264"/>
                </a:cubicBezTo>
                <a:cubicBezTo>
                  <a:pt x="316" y="264"/>
                  <a:pt x="305" y="262"/>
                  <a:pt x="301" y="264"/>
                </a:cubicBezTo>
                <a:cubicBezTo>
                  <a:pt x="300" y="265"/>
                  <a:pt x="301" y="268"/>
                  <a:pt x="300" y="269"/>
                </a:cubicBezTo>
                <a:cubicBezTo>
                  <a:pt x="299" y="270"/>
                  <a:pt x="297" y="270"/>
                  <a:pt x="296" y="271"/>
                </a:cubicBezTo>
                <a:cubicBezTo>
                  <a:pt x="292" y="277"/>
                  <a:pt x="294" y="282"/>
                  <a:pt x="288" y="285"/>
                </a:cubicBezTo>
                <a:cubicBezTo>
                  <a:pt x="271" y="279"/>
                  <a:pt x="265" y="278"/>
                  <a:pt x="244" y="277"/>
                </a:cubicBezTo>
                <a:cubicBezTo>
                  <a:pt x="237" y="279"/>
                  <a:pt x="233" y="282"/>
                  <a:pt x="226" y="283"/>
                </a:cubicBezTo>
                <a:cubicBezTo>
                  <a:pt x="214" y="288"/>
                  <a:pt x="219" y="288"/>
                  <a:pt x="210" y="285"/>
                </a:cubicBezTo>
                <a:cubicBezTo>
                  <a:pt x="187" y="287"/>
                  <a:pt x="166" y="290"/>
                  <a:pt x="143" y="291"/>
                </a:cubicBezTo>
                <a:cubicBezTo>
                  <a:pt x="137" y="293"/>
                  <a:pt x="133" y="296"/>
                  <a:pt x="127" y="298"/>
                </a:cubicBezTo>
                <a:cubicBezTo>
                  <a:pt x="118" y="296"/>
                  <a:pt x="111" y="291"/>
                  <a:pt x="101" y="290"/>
                </a:cubicBezTo>
                <a:cubicBezTo>
                  <a:pt x="92" y="286"/>
                  <a:pt x="80" y="281"/>
                  <a:pt x="71" y="279"/>
                </a:cubicBezTo>
                <a:cubicBezTo>
                  <a:pt x="66" y="273"/>
                  <a:pt x="69" y="276"/>
                  <a:pt x="64" y="267"/>
                </a:cubicBezTo>
                <a:cubicBezTo>
                  <a:pt x="63" y="265"/>
                  <a:pt x="61" y="261"/>
                  <a:pt x="61" y="261"/>
                </a:cubicBezTo>
                <a:cubicBezTo>
                  <a:pt x="60" y="255"/>
                  <a:pt x="48" y="247"/>
                  <a:pt x="48" y="247"/>
                </a:cubicBezTo>
                <a:cubicBezTo>
                  <a:pt x="44" y="240"/>
                  <a:pt x="40" y="234"/>
                  <a:pt x="37" y="227"/>
                </a:cubicBezTo>
                <a:cubicBezTo>
                  <a:pt x="36" y="215"/>
                  <a:pt x="35" y="205"/>
                  <a:pt x="29" y="195"/>
                </a:cubicBezTo>
                <a:cubicBezTo>
                  <a:pt x="28" y="187"/>
                  <a:pt x="24" y="182"/>
                  <a:pt x="21" y="175"/>
                </a:cubicBezTo>
                <a:cubicBezTo>
                  <a:pt x="20" y="168"/>
                  <a:pt x="17" y="161"/>
                  <a:pt x="13" y="155"/>
                </a:cubicBezTo>
                <a:cubicBezTo>
                  <a:pt x="13" y="153"/>
                  <a:pt x="2" y="130"/>
                  <a:pt x="2" y="13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9501" name="Freeform 46"/>
          <p:cNvSpPr>
            <a:spLocks/>
          </p:cNvSpPr>
          <p:nvPr/>
        </p:nvSpPr>
        <p:spPr bwMode="auto">
          <a:xfrm>
            <a:off x="5691188" y="1884363"/>
            <a:ext cx="525462" cy="325437"/>
          </a:xfrm>
          <a:custGeom>
            <a:avLst/>
            <a:gdLst>
              <a:gd name="T0" fmla="*/ 2147483647 w 331"/>
              <a:gd name="T1" fmla="*/ 2147483647 h 205"/>
              <a:gd name="T2" fmla="*/ 2147483647 w 331"/>
              <a:gd name="T3" fmla="*/ 2147483647 h 205"/>
              <a:gd name="T4" fmla="*/ 2147483647 w 331"/>
              <a:gd name="T5" fmla="*/ 2147483647 h 205"/>
              <a:gd name="T6" fmla="*/ 0 w 331"/>
              <a:gd name="T7" fmla="*/ 2147483647 h 205"/>
              <a:gd name="T8" fmla="*/ 2147483647 w 331"/>
              <a:gd name="T9" fmla="*/ 2147483647 h 205"/>
              <a:gd name="T10" fmla="*/ 2147483647 w 331"/>
              <a:gd name="T11" fmla="*/ 2147483647 h 205"/>
              <a:gd name="T12" fmla="*/ 2147483647 w 331"/>
              <a:gd name="T13" fmla="*/ 2147483647 h 205"/>
              <a:gd name="T14" fmla="*/ 2147483647 w 331"/>
              <a:gd name="T15" fmla="*/ 2147483647 h 205"/>
              <a:gd name="T16" fmla="*/ 2147483647 w 331"/>
              <a:gd name="T17" fmla="*/ 2147483647 h 205"/>
              <a:gd name="T18" fmla="*/ 2147483647 w 331"/>
              <a:gd name="T19" fmla="*/ 2147483647 h 205"/>
              <a:gd name="T20" fmla="*/ 2147483647 w 331"/>
              <a:gd name="T21" fmla="*/ 2147483647 h 205"/>
              <a:gd name="T22" fmla="*/ 2147483647 w 331"/>
              <a:gd name="T23" fmla="*/ 2147483647 h 205"/>
              <a:gd name="T24" fmla="*/ 2147483647 w 331"/>
              <a:gd name="T25" fmla="*/ 2147483647 h 205"/>
              <a:gd name="T26" fmla="*/ 2147483647 w 331"/>
              <a:gd name="T27" fmla="*/ 2147483647 h 205"/>
              <a:gd name="T28" fmla="*/ 2147483647 w 331"/>
              <a:gd name="T29" fmla="*/ 2147483647 h 205"/>
              <a:gd name="T30" fmla="*/ 2147483647 w 331"/>
              <a:gd name="T31" fmla="*/ 2147483647 h 205"/>
              <a:gd name="T32" fmla="*/ 2147483647 w 331"/>
              <a:gd name="T33" fmla="*/ 2147483647 h 205"/>
              <a:gd name="T34" fmla="*/ 2147483647 w 331"/>
              <a:gd name="T35" fmla="*/ 2147483647 h 205"/>
              <a:gd name="T36" fmla="*/ 2147483647 w 331"/>
              <a:gd name="T37" fmla="*/ 2147483647 h 205"/>
              <a:gd name="T38" fmla="*/ 2147483647 w 331"/>
              <a:gd name="T39" fmla="*/ 2147483647 h 205"/>
              <a:gd name="T40" fmla="*/ 2147483647 w 331"/>
              <a:gd name="T41" fmla="*/ 2147483647 h 205"/>
              <a:gd name="T42" fmla="*/ 2147483647 w 331"/>
              <a:gd name="T43" fmla="*/ 2147483647 h 205"/>
              <a:gd name="T44" fmla="*/ 2147483647 w 331"/>
              <a:gd name="T45" fmla="*/ 2147483647 h 205"/>
              <a:gd name="T46" fmla="*/ 2147483647 w 331"/>
              <a:gd name="T47" fmla="*/ 2147483647 h 205"/>
              <a:gd name="T48" fmla="*/ 2147483647 w 331"/>
              <a:gd name="T49" fmla="*/ 2147483647 h 205"/>
              <a:gd name="T50" fmla="*/ 2147483647 w 331"/>
              <a:gd name="T51" fmla="*/ 2147483647 h 205"/>
              <a:gd name="T52" fmla="*/ 2147483647 w 331"/>
              <a:gd name="T53" fmla="*/ 2147483647 h 205"/>
              <a:gd name="T54" fmla="*/ 2147483647 w 331"/>
              <a:gd name="T55" fmla="*/ 2147483647 h 205"/>
              <a:gd name="T56" fmla="*/ 2147483647 w 331"/>
              <a:gd name="T57" fmla="*/ 2147483647 h 205"/>
              <a:gd name="T58" fmla="*/ 2147483647 w 331"/>
              <a:gd name="T59" fmla="*/ 2147483647 h 2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31"/>
              <a:gd name="T91" fmla="*/ 0 h 205"/>
              <a:gd name="T92" fmla="*/ 331 w 331"/>
              <a:gd name="T93" fmla="*/ 205 h 20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31" h="205">
                <a:moveTo>
                  <a:pt x="11" y="168"/>
                </a:moveTo>
                <a:cubicBezTo>
                  <a:pt x="13" y="163"/>
                  <a:pt x="14" y="157"/>
                  <a:pt x="16" y="152"/>
                </a:cubicBezTo>
                <a:cubicBezTo>
                  <a:pt x="15" y="145"/>
                  <a:pt x="8" y="131"/>
                  <a:pt x="8" y="131"/>
                </a:cubicBezTo>
                <a:cubicBezTo>
                  <a:pt x="6" y="122"/>
                  <a:pt x="5" y="115"/>
                  <a:pt x="0" y="107"/>
                </a:cubicBezTo>
                <a:cubicBezTo>
                  <a:pt x="1" y="89"/>
                  <a:pt x="0" y="90"/>
                  <a:pt x="13" y="83"/>
                </a:cubicBezTo>
                <a:cubicBezTo>
                  <a:pt x="19" y="75"/>
                  <a:pt x="16" y="73"/>
                  <a:pt x="27" y="71"/>
                </a:cubicBezTo>
                <a:cubicBezTo>
                  <a:pt x="39" y="66"/>
                  <a:pt x="33" y="68"/>
                  <a:pt x="43" y="66"/>
                </a:cubicBezTo>
                <a:cubicBezTo>
                  <a:pt x="51" y="61"/>
                  <a:pt x="47" y="65"/>
                  <a:pt x="54" y="55"/>
                </a:cubicBezTo>
                <a:cubicBezTo>
                  <a:pt x="57" y="51"/>
                  <a:pt x="70" y="47"/>
                  <a:pt x="75" y="45"/>
                </a:cubicBezTo>
                <a:cubicBezTo>
                  <a:pt x="92" y="46"/>
                  <a:pt x="108" y="46"/>
                  <a:pt x="125" y="48"/>
                </a:cubicBezTo>
                <a:cubicBezTo>
                  <a:pt x="132" y="49"/>
                  <a:pt x="137" y="55"/>
                  <a:pt x="145" y="56"/>
                </a:cubicBezTo>
                <a:cubicBezTo>
                  <a:pt x="162" y="55"/>
                  <a:pt x="174" y="51"/>
                  <a:pt x="190" y="50"/>
                </a:cubicBezTo>
                <a:cubicBezTo>
                  <a:pt x="199" y="47"/>
                  <a:pt x="208" y="45"/>
                  <a:pt x="217" y="43"/>
                </a:cubicBezTo>
                <a:cubicBezTo>
                  <a:pt x="222" y="39"/>
                  <a:pt x="222" y="35"/>
                  <a:pt x="229" y="34"/>
                </a:cubicBezTo>
                <a:cubicBezTo>
                  <a:pt x="231" y="30"/>
                  <a:pt x="248" y="11"/>
                  <a:pt x="253" y="8"/>
                </a:cubicBezTo>
                <a:cubicBezTo>
                  <a:pt x="258" y="0"/>
                  <a:pt x="261" y="3"/>
                  <a:pt x="264" y="10"/>
                </a:cubicBezTo>
                <a:cubicBezTo>
                  <a:pt x="265" y="28"/>
                  <a:pt x="262" y="36"/>
                  <a:pt x="280" y="40"/>
                </a:cubicBezTo>
                <a:cubicBezTo>
                  <a:pt x="290" y="46"/>
                  <a:pt x="295" y="57"/>
                  <a:pt x="307" y="59"/>
                </a:cubicBezTo>
                <a:cubicBezTo>
                  <a:pt x="319" y="64"/>
                  <a:pt x="315" y="60"/>
                  <a:pt x="320" y="67"/>
                </a:cubicBezTo>
                <a:cubicBezTo>
                  <a:pt x="321" y="73"/>
                  <a:pt x="325" y="77"/>
                  <a:pt x="328" y="83"/>
                </a:cubicBezTo>
                <a:cubicBezTo>
                  <a:pt x="326" y="92"/>
                  <a:pt x="322" y="95"/>
                  <a:pt x="320" y="103"/>
                </a:cubicBezTo>
                <a:cubicBezTo>
                  <a:pt x="321" y="127"/>
                  <a:pt x="331" y="139"/>
                  <a:pt x="307" y="149"/>
                </a:cubicBezTo>
                <a:cubicBezTo>
                  <a:pt x="293" y="144"/>
                  <a:pt x="280" y="148"/>
                  <a:pt x="267" y="154"/>
                </a:cubicBezTo>
                <a:cubicBezTo>
                  <a:pt x="262" y="168"/>
                  <a:pt x="248" y="170"/>
                  <a:pt x="235" y="175"/>
                </a:cubicBezTo>
                <a:cubicBezTo>
                  <a:pt x="232" y="179"/>
                  <a:pt x="222" y="183"/>
                  <a:pt x="222" y="183"/>
                </a:cubicBezTo>
                <a:cubicBezTo>
                  <a:pt x="197" y="179"/>
                  <a:pt x="170" y="177"/>
                  <a:pt x="147" y="186"/>
                </a:cubicBezTo>
                <a:cubicBezTo>
                  <a:pt x="137" y="196"/>
                  <a:pt x="121" y="196"/>
                  <a:pt x="109" y="205"/>
                </a:cubicBezTo>
                <a:cubicBezTo>
                  <a:pt x="104" y="203"/>
                  <a:pt x="102" y="200"/>
                  <a:pt x="97" y="197"/>
                </a:cubicBezTo>
                <a:cubicBezTo>
                  <a:pt x="87" y="181"/>
                  <a:pt x="67" y="172"/>
                  <a:pt x="49" y="171"/>
                </a:cubicBezTo>
                <a:cubicBezTo>
                  <a:pt x="10" y="169"/>
                  <a:pt x="11" y="183"/>
                  <a:pt x="11" y="168"/>
                </a:cubicBezTo>
                <a:close/>
              </a:path>
            </a:pathLst>
          </a:custGeom>
          <a:solidFill>
            <a:srgbClr val="FF0000"/>
          </a:solidFill>
          <a:ln w="1587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9743" name="Freeform 47"/>
          <p:cNvSpPr>
            <a:spLocks/>
          </p:cNvSpPr>
          <p:nvPr/>
        </p:nvSpPr>
        <p:spPr bwMode="auto">
          <a:xfrm>
            <a:off x="6086475" y="1547813"/>
            <a:ext cx="560388" cy="1019175"/>
          </a:xfrm>
          <a:custGeom>
            <a:avLst/>
            <a:gdLst>
              <a:gd name="T0" fmla="*/ 2147483647 w 353"/>
              <a:gd name="T1" fmla="*/ 2147483647 h 642"/>
              <a:gd name="T2" fmla="*/ 2147483647 w 353"/>
              <a:gd name="T3" fmla="*/ 2147483647 h 642"/>
              <a:gd name="T4" fmla="*/ 2147483647 w 353"/>
              <a:gd name="T5" fmla="*/ 2147483647 h 642"/>
              <a:gd name="T6" fmla="*/ 2147483647 w 353"/>
              <a:gd name="T7" fmla="*/ 2147483647 h 642"/>
              <a:gd name="T8" fmla="*/ 2147483647 w 353"/>
              <a:gd name="T9" fmla="*/ 2147483647 h 642"/>
              <a:gd name="T10" fmla="*/ 2147483647 w 353"/>
              <a:gd name="T11" fmla="*/ 2147483647 h 642"/>
              <a:gd name="T12" fmla="*/ 2147483647 w 353"/>
              <a:gd name="T13" fmla="*/ 2147483647 h 642"/>
              <a:gd name="T14" fmla="*/ 2147483647 w 353"/>
              <a:gd name="T15" fmla="*/ 2147483647 h 642"/>
              <a:gd name="T16" fmla="*/ 2147483647 w 353"/>
              <a:gd name="T17" fmla="*/ 2147483647 h 642"/>
              <a:gd name="T18" fmla="*/ 2147483647 w 353"/>
              <a:gd name="T19" fmla="*/ 2147483647 h 642"/>
              <a:gd name="T20" fmla="*/ 2147483647 w 353"/>
              <a:gd name="T21" fmla="*/ 2147483647 h 642"/>
              <a:gd name="T22" fmla="*/ 2147483647 w 353"/>
              <a:gd name="T23" fmla="*/ 2147483647 h 642"/>
              <a:gd name="T24" fmla="*/ 2147483647 w 353"/>
              <a:gd name="T25" fmla="*/ 2147483647 h 642"/>
              <a:gd name="T26" fmla="*/ 2147483647 w 353"/>
              <a:gd name="T27" fmla="*/ 2147483647 h 642"/>
              <a:gd name="T28" fmla="*/ 2147483647 w 353"/>
              <a:gd name="T29" fmla="*/ 2147483647 h 642"/>
              <a:gd name="T30" fmla="*/ 2147483647 w 353"/>
              <a:gd name="T31" fmla="*/ 2147483647 h 642"/>
              <a:gd name="T32" fmla="*/ 2147483647 w 353"/>
              <a:gd name="T33" fmla="*/ 2147483647 h 642"/>
              <a:gd name="T34" fmla="*/ 2147483647 w 353"/>
              <a:gd name="T35" fmla="*/ 2147483647 h 642"/>
              <a:gd name="T36" fmla="*/ 2147483647 w 353"/>
              <a:gd name="T37" fmla="*/ 2147483647 h 642"/>
              <a:gd name="T38" fmla="*/ 2147483647 w 353"/>
              <a:gd name="T39" fmla="*/ 2147483647 h 642"/>
              <a:gd name="T40" fmla="*/ 2147483647 w 353"/>
              <a:gd name="T41" fmla="*/ 2147483647 h 642"/>
              <a:gd name="T42" fmla="*/ 2147483647 w 353"/>
              <a:gd name="T43" fmla="*/ 2147483647 h 642"/>
              <a:gd name="T44" fmla="*/ 2147483647 w 353"/>
              <a:gd name="T45" fmla="*/ 2147483647 h 642"/>
              <a:gd name="T46" fmla="*/ 2147483647 w 353"/>
              <a:gd name="T47" fmla="*/ 2147483647 h 642"/>
              <a:gd name="T48" fmla="*/ 2147483647 w 353"/>
              <a:gd name="T49" fmla="*/ 2147483647 h 642"/>
              <a:gd name="T50" fmla="*/ 2147483647 w 353"/>
              <a:gd name="T51" fmla="*/ 2147483647 h 642"/>
              <a:gd name="T52" fmla="*/ 2147483647 w 353"/>
              <a:gd name="T53" fmla="*/ 2147483647 h 642"/>
              <a:gd name="T54" fmla="*/ 2147483647 w 353"/>
              <a:gd name="T55" fmla="*/ 2147483647 h 642"/>
              <a:gd name="T56" fmla="*/ 2147483647 w 353"/>
              <a:gd name="T57" fmla="*/ 2147483647 h 642"/>
              <a:gd name="T58" fmla="*/ 2147483647 w 353"/>
              <a:gd name="T59" fmla="*/ 2147483647 h 642"/>
              <a:gd name="T60" fmla="*/ 2147483647 w 353"/>
              <a:gd name="T61" fmla="*/ 2147483647 h 642"/>
              <a:gd name="T62" fmla="*/ 2147483647 w 353"/>
              <a:gd name="T63" fmla="*/ 2147483647 h 642"/>
              <a:gd name="T64" fmla="*/ 2147483647 w 353"/>
              <a:gd name="T65" fmla="*/ 2147483647 h 642"/>
              <a:gd name="T66" fmla="*/ 2147483647 w 353"/>
              <a:gd name="T67" fmla="*/ 2147483647 h 642"/>
              <a:gd name="T68" fmla="*/ 2147483647 w 353"/>
              <a:gd name="T69" fmla="*/ 2147483647 h 642"/>
              <a:gd name="T70" fmla="*/ 2147483647 w 353"/>
              <a:gd name="T71" fmla="*/ 2147483647 h 642"/>
              <a:gd name="T72" fmla="*/ 2147483647 w 353"/>
              <a:gd name="T73" fmla="*/ 2147483647 h 642"/>
              <a:gd name="T74" fmla="*/ 2147483647 w 353"/>
              <a:gd name="T75" fmla="*/ 2147483647 h 642"/>
              <a:gd name="T76" fmla="*/ 2147483647 w 353"/>
              <a:gd name="T77" fmla="*/ 2147483647 h 642"/>
              <a:gd name="T78" fmla="*/ 2147483647 w 353"/>
              <a:gd name="T79" fmla="*/ 2147483647 h 642"/>
              <a:gd name="T80" fmla="*/ 2147483647 w 353"/>
              <a:gd name="T81" fmla="*/ 2147483647 h 642"/>
              <a:gd name="T82" fmla="*/ 2147483647 w 353"/>
              <a:gd name="T83" fmla="*/ 2147483647 h 642"/>
              <a:gd name="T84" fmla="*/ 2147483647 w 353"/>
              <a:gd name="T85" fmla="*/ 2147483647 h 642"/>
              <a:gd name="T86" fmla="*/ 2147483647 w 353"/>
              <a:gd name="T87" fmla="*/ 2147483647 h 642"/>
              <a:gd name="T88" fmla="*/ 2147483647 w 353"/>
              <a:gd name="T89" fmla="*/ 2147483647 h 642"/>
              <a:gd name="T90" fmla="*/ 2147483647 w 353"/>
              <a:gd name="T91" fmla="*/ 2147483647 h 642"/>
              <a:gd name="T92" fmla="*/ 2147483647 w 353"/>
              <a:gd name="T93" fmla="*/ 2147483647 h 642"/>
              <a:gd name="T94" fmla="*/ 2147483647 w 353"/>
              <a:gd name="T95" fmla="*/ 2147483647 h 642"/>
              <a:gd name="T96" fmla="*/ 2147483647 w 353"/>
              <a:gd name="T97" fmla="*/ 2147483647 h 642"/>
              <a:gd name="T98" fmla="*/ 2147483647 w 353"/>
              <a:gd name="T99" fmla="*/ 2147483647 h 642"/>
              <a:gd name="T100" fmla="*/ 2147483647 w 353"/>
              <a:gd name="T101" fmla="*/ 2147483647 h 642"/>
              <a:gd name="T102" fmla="*/ 2147483647 w 353"/>
              <a:gd name="T103" fmla="*/ 2147483647 h 642"/>
              <a:gd name="T104" fmla="*/ 2147483647 w 353"/>
              <a:gd name="T105" fmla="*/ 2147483647 h 642"/>
              <a:gd name="T106" fmla="*/ 2147483647 w 353"/>
              <a:gd name="T107" fmla="*/ 2147483647 h 642"/>
              <a:gd name="T108" fmla="*/ 2147483647 w 353"/>
              <a:gd name="T109" fmla="*/ 2147483647 h 642"/>
              <a:gd name="T110" fmla="*/ 2147483647 w 353"/>
              <a:gd name="T111" fmla="*/ 2147483647 h 642"/>
              <a:gd name="T112" fmla="*/ 2147483647 w 353"/>
              <a:gd name="T113" fmla="*/ 2147483647 h 642"/>
              <a:gd name="T114" fmla="*/ 2147483647 w 353"/>
              <a:gd name="T115" fmla="*/ 2147483647 h 64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53" h="642">
                <a:moveTo>
                  <a:pt x="191" y="636"/>
                </a:moveTo>
                <a:cubicBezTo>
                  <a:pt x="184" y="635"/>
                  <a:pt x="175" y="636"/>
                  <a:pt x="170" y="631"/>
                </a:cubicBezTo>
                <a:cubicBezTo>
                  <a:pt x="168" y="617"/>
                  <a:pt x="160" y="607"/>
                  <a:pt x="153" y="595"/>
                </a:cubicBezTo>
                <a:cubicBezTo>
                  <a:pt x="150" y="589"/>
                  <a:pt x="146" y="575"/>
                  <a:pt x="146" y="575"/>
                </a:cubicBezTo>
                <a:cubicBezTo>
                  <a:pt x="143" y="557"/>
                  <a:pt x="143" y="535"/>
                  <a:pt x="135" y="519"/>
                </a:cubicBezTo>
                <a:cubicBezTo>
                  <a:pt x="134" y="511"/>
                  <a:pt x="130" y="506"/>
                  <a:pt x="127" y="499"/>
                </a:cubicBezTo>
                <a:cubicBezTo>
                  <a:pt x="126" y="491"/>
                  <a:pt x="122" y="486"/>
                  <a:pt x="119" y="478"/>
                </a:cubicBezTo>
                <a:cubicBezTo>
                  <a:pt x="117" y="463"/>
                  <a:pt x="109" y="460"/>
                  <a:pt x="103" y="447"/>
                </a:cubicBezTo>
                <a:cubicBezTo>
                  <a:pt x="100" y="428"/>
                  <a:pt x="95" y="409"/>
                  <a:pt x="90" y="391"/>
                </a:cubicBezTo>
                <a:cubicBezTo>
                  <a:pt x="88" y="378"/>
                  <a:pt x="85" y="369"/>
                  <a:pt x="74" y="361"/>
                </a:cubicBezTo>
                <a:cubicBezTo>
                  <a:pt x="67" y="349"/>
                  <a:pt x="69" y="355"/>
                  <a:pt x="66" y="343"/>
                </a:cubicBezTo>
                <a:cubicBezTo>
                  <a:pt x="67" y="327"/>
                  <a:pt x="67" y="314"/>
                  <a:pt x="73" y="300"/>
                </a:cubicBezTo>
                <a:cubicBezTo>
                  <a:pt x="71" y="285"/>
                  <a:pt x="70" y="270"/>
                  <a:pt x="52" y="267"/>
                </a:cubicBezTo>
                <a:cubicBezTo>
                  <a:pt x="40" y="262"/>
                  <a:pt x="35" y="256"/>
                  <a:pt x="26" y="249"/>
                </a:cubicBezTo>
                <a:cubicBezTo>
                  <a:pt x="21" y="241"/>
                  <a:pt x="12" y="237"/>
                  <a:pt x="7" y="228"/>
                </a:cubicBezTo>
                <a:cubicBezTo>
                  <a:pt x="8" y="220"/>
                  <a:pt x="8" y="210"/>
                  <a:pt x="12" y="203"/>
                </a:cubicBezTo>
                <a:cubicBezTo>
                  <a:pt x="11" y="195"/>
                  <a:pt x="11" y="186"/>
                  <a:pt x="7" y="179"/>
                </a:cubicBezTo>
                <a:cubicBezTo>
                  <a:pt x="7" y="162"/>
                  <a:pt x="7" y="144"/>
                  <a:pt x="6" y="127"/>
                </a:cubicBezTo>
                <a:cubicBezTo>
                  <a:pt x="6" y="124"/>
                  <a:pt x="2" y="119"/>
                  <a:pt x="2" y="119"/>
                </a:cubicBezTo>
                <a:cubicBezTo>
                  <a:pt x="0" y="107"/>
                  <a:pt x="4" y="96"/>
                  <a:pt x="14" y="89"/>
                </a:cubicBezTo>
                <a:cubicBezTo>
                  <a:pt x="18" y="82"/>
                  <a:pt x="24" y="77"/>
                  <a:pt x="31" y="73"/>
                </a:cubicBezTo>
                <a:cubicBezTo>
                  <a:pt x="35" y="67"/>
                  <a:pt x="38" y="64"/>
                  <a:pt x="39" y="57"/>
                </a:cubicBezTo>
                <a:cubicBezTo>
                  <a:pt x="43" y="0"/>
                  <a:pt x="33" y="25"/>
                  <a:pt x="62" y="4"/>
                </a:cubicBezTo>
                <a:cubicBezTo>
                  <a:pt x="73" y="8"/>
                  <a:pt x="80" y="25"/>
                  <a:pt x="87" y="35"/>
                </a:cubicBezTo>
                <a:cubicBezTo>
                  <a:pt x="90" y="40"/>
                  <a:pt x="102" y="43"/>
                  <a:pt x="102" y="43"/>
                </a:cubicBezTo>
                <a:cubicBezTo>
                  <a:pt x="106" y="48"/>
                  <a:pt x="106" y="52"/>
                  <a:pt x="110" y="57"/>
                </a:cubicBezTo>
                <a:cubicBezTo>
                  <a:pt x="113" y="74"/>
                  <a:pt x="122" y="63"/>
                  <a:pt x="130" y="59"/>
                </a:cubicBezTo>
                <a:cubicBezTo>
                  <a:pt x="136" y="56"/>
                  <a:pt x="140" y="56"/>
                  <a:pt x="146" y="52"/>
                </a:cubicBezTo>
                <a:cubicBezTo>
                  <a:pt x="152" y="55"/>
                  <a:pt x="154" y="56"/>
                  <a:pt x="156" y="62"/>
                </a:cubicBezTo>
                <a:cubicBezTo>
                  <a:pt x="157" y="72"/>
                  <a:pt x="155" y="82"/>
                  <a:pt x="158" y="91"/>
                </a:cubicBezTo>
                <a:cubicBezTo>
                  <a:pt x="159" y="94"/>
                  <a:pt x="166" y="97"/>
                  <a:pt x="166" y="97"/>
                </a:cubicBezTo>
                <a:cubicBezTo>
                  <a:pt x="169" y="113"/>
                  <a:pt x="182" y="118"/>
                  <a:pt x="194" y="127"/>
                </a:cubicBezTo>
                <a:cubicBezTo>
                  <a:pt x="204" y="148"/>
                  <a:pt x="207" y="183"/>
                  <a:pt x="233" y="193"/>
                </a:cubicBezTo>
                <a:cubicBezTo>
                  <a:pt x="249" y="188"/>
                  <a:pt x="252" y="207"/>
                  <a:pt x="263" y="214"/>
                </a:cubicBezTo>
                <a:cubicBezTo>
                  <a:pt x="266" y="218"/>
                  <a:pt x="270" y="227"/>
                  <a:pt x="270" y="227"/>
                </a:cubicBezTo>
                <a:cubicBezTo>
                  <a:pt x="273" y="246"/>
                  <a:pt x="295" y="251"/>
                  <a:pt x="310" y="252"/>
                </a:cubicBezTo>
                <a:cubicBezTo>
                  <a:pt x="315" y="255"/>
                  <a:pt x="318" y="253"/>
                  <a:pt x="321" y="259"/>
                </a:cubicBezTo>
                <a:cubicBezTo>
                  <a:pt x="321" y="270"/>
                  <a:pt x="320" y="281"/>
                  <a:pt x="322" y="292"/>
                </a:cubicBezTo>
                <a:cubicBezTo>
                  <a:pt x="322" y="293"/>
                  <a:pt x="333" y="298"/>
                  <a:pt x="334" y="299"/>
                </a:cubicBezTo>
                <a:cubicBezTo>
                  <a:pt x="339" y="303"/>
                  <a:pt x="350" y="311"/>
                  <a:pt x="350" y="311"/>
                </a:cubicBezTo>
                <a:cubicBezTo>
                  <a:pt x="351" y="314"/>
                  <a:pt x="353" y="318"/>
                  <a:pt x="353" y="321"/>
                </a:cubicBezTo>
                <a:cubicBezTo>
                  <a:pt x="353" y="329"/>
                  <a:pt x="326" y="343"/>
                  <a:pt x="318" y="347"/>
                </a:cubicBezTo>
                <a:cubicBezTo>
                  <a:pt x="312" y="350"/>
                  <a:pt x="298" y="355"/>
                  <a:pt x="298" y="355"/>
                </a:cubicBezTo>
                <a:cubicBezTo>
                  <a:pt x="295" y="360"/>
                  <a:pt x="290" y="362"/>
                  <a:pt x="287" y="367"/>
                </a:cubicBezTo>
                <a:cubicBezTo>
                  <a:pt x="285" y="377"/>
                  <a:pt x="283" y="385"/>
                  <a:pt x="274" y="390"/>
                </a:cubicBezTo>
                <a:cubicBezTo>
                  <a:pt x="276" y="404"/>
                  <a:pt x="278" y="408"/>
                  <a:pt x="276" y="422"/>
                </a:cubicBezTo>
                <a:cubicBezTo>
                  <a:pt x="277" y="428"/>
                  <a:pt x="275" y="435"/>
                  <a:pt x="278" y="441"/>
                </a:cubicBezTo>
                <a:cubicBezTo>
                  <a:pt x="279" y="442"/>
                  <a:pt x="310" y="451"/>
                  <a:pt x="313" y="452"/>
                </a:cubicBezTo>
                <a:cubicBezTo>
                  <a:pt x="320" y="464"/>
                  <a:pt x="316" y="478"/>
                  <a:pt x="321" y="491"/>
                </a:cubicBezTo>
                <a:cubicBezTo>
                  <a:pt x="317" y="525"/>
                  <a:pt x="310" y="524"/>
                  <a:pt x="279" y="529"/>
                </a:cubicBezTo>
                <a:cubicBezTo>
                  <a:pt x="271" y="532"/>
                  <a:pt x="267" y="539"/>
                  <a:pt x="260" y="540"/>
                </a:cubicBezTo>
                <a:cubicBezTo>
                  <a:pt x="255" y="543"/>
                  <a:pt x="249" y="553"/>
                  <a:pt x="249" y="553"/>
                </a:cubicBezTo>
                <a:cubicBezTo>
                  <a:pt x="253" y="576"/>
                  <a:pt x="257" y="570"/>
                  <a:pt x="239" y="574"/>
                </a:cubicBezTo>
                <a:cubicBezTo>
                  <a:pt x="235" y="579"/>
                  <a:pt x="240" y="588"/>
                  <a:pt x="234" y="591"/>
                </a:cubicBezTo>
                <a:cubicBezTo>
                  <a:pt x="227" y="603"/>
                  <a:pt x="231" y="595"/>
                  <a:pt x="218" y="599"/>
                </a:cubicBezTo>
                <a:cubicBezTo>
                  <a:pt x="225" y="605"/>
                  <a:pt x="210" y="610"/>
                  <a:pt x="206" y="617"/>
                </a:cubicBezTo>
                <a:cubicBezTo>
                  <a:pt x="205" y="624"/>
                  <a:pt x="189" y="629"/>
                  <a:pt x="186" y="635"/>
                </a:cubicBezTo>
                <a:cubicBezTo>
                  <a:pt x="185" y="642"/>
                  <a:pt x="191" y="640"/>
                  <a:pt x="191" y="636"/>
                </a:cubicBezTo>
                <a:close/>
              </a:path>
            </a:pathLst>
          </a:custGeom>
          <a:solidFill>
            <a:srgbClr val="FF0000"/>
          </a:solidFill>
          <a:ln w="15875">
            <a:solidFill>
              <a:srgbClr val="993300"/>
            </a:solidFill>
            <a:round/>
            <a:headEnd/>
            <a:tailEnd/>
          </a:ln>
          <a:effectLst>
            <a:outerShdw dist="35921" dir="18900000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29744" name="Freeform 48"/>
          <p:cNvSpPr>
            <a:spLocks/>
          </p:cNvSpPr>
          <p:nvPr/>
        </p:nvSpPr>
        <p:spPr bwMode="auto">
          <a:xfrm>
            <a:off x="6470650" y="2093913"/>
            <a:ext cx="400050" cy="623887"/>
          </a:xfrm>
          <a:custGeom>
            <a:avLst/>
            <a:gdLst>
              <a:gd name="T0" fmla="*/ 2147483647 w 252"/>
              <a:gd name="T1" fmla="*/ 2147483647 h 393"/>
              <a:gd name="T2" fmla="*/ 2147483647 w 252"/>
              <a:gd name="T3" fmla="*/ 2147483647 h 393"/>
              <a:gd name="T4" fmla="*/ 2147483647 w 252"/>
              <a:gd name="T5" fmla="*/ 2147483647 h 393"/>
              <a:gd name="T6" fmla="*/ 2147483647 w 252"/>
              <a:gd name="T7" fmla="*/ 2147483647 h 393"/>
              <a:gd name="T8" fmla="*/ 2147483647 w 252"/>
              <a:gd name="T9" fmla="*/ 2147483647 h 393"/>
              <a:gd name="T10" fmla="*/ 2147483647 w 252"/>
              <a:gd name="T11" fmla="*/ 2147483647 h 393"/>
              <a:gd name="T12" fmla="*/ 2147483647 w 252"/>
              <a:gd name="T13" fmla="*/ 2147483647 h 393"/>
              <a:gd name="T14" fmla="*/ 2147483647 w 252"/>
              <a:gd name="T15" fmla="*/ 2147483647 h 393"/>
              <a:gd name="T16" fmla="*/ 2147483647 w 252"/>
              <a:gd name="T17" fmla="*/ 2147483647 h 393"/>
              <a:gd name="T18" fmla="*/ 2147483647 w 252"/>
              <a:gd name="T19" fmla="*/ 2147483647 h 393"/>
              <a:gd name="T20" fmla="*/ 2147483647 w 252"/>
              <a:gd name="T21" fmla="*/ 2147483647 h 393"/>
              <a:gd name="T22" fmla="*/ 2147483647 w 252"/>
              <a:gd name="T23" fmla="*/ 2147483647 h 393"/>
              <a:gd name="T24" fmla="*/ 2147483647 w 252"/>
              <a:gd name="T25" fmla="*/ 2147483647 h 393"/>
              <a:gd name="T26" fmla="*/ 2147483647 w 252"/>
              <a:gd name="T27" fmla="*/ 2147483647 h 393"/>
              <a:gd name="T28" fmla="*/ 2147483647 w 252"/>
              <a:gd name="T29" fmla="*/ 2147483647 h 393"/>
              <a:gd name="T30" fmla="*/ 2147483647 w 252"/>
              <a:gd name="T31" fmla="*/ 2147483647 h 393"/>
              <a:gd name="T32" fmla="*/ 2147483647 w 252"/>
              <a:gd name="T33" fmla="*/ 2147483647 h 393"/>
              <a:gd name="T34" fmla="*/ 2147483647 w 252"/>
              <a:gd name="T35" fmla="*/ 2147483647 h 393"/>
              <a:gd name="T36" fmla="*/ 2147483647 w 252"/>
              <a:gd name="T37" fmla="*/ 2147483647 h 393"/>
              <a:gd name="T38" fmla="*/ 2147483647 w 252"/>
              <a:gd name="T39" fmla="*/ 2147483647 h 393"/>
              <a:gd name="T40" fmla="*/ 2147483647 w 252"/>
              <a:gd name="T41" fmla="*/ 2147483647 h 393"/>
              <a:gd name="T42" fmla="*/ 2147483647 w 252"/>
              <a:gd name="T43" fmla="*/ 2147483647 h 393"/>
              <a:gd name="T44" fmla="*/ 2147483647 w 252"/>
              <a:gd name="T45" fmla="*/ 2147483647 h 393"/>
              <a:gd name="T46" fmla="*/ 2147483647 w 252"/>
              <a:gd name="T47" fmla="*/ 2147483647 h 393"/>
              <a:gd name="T48" fmla="*/ 2147483647 w 252"/>
              <a:gd name="T49" fmla="*/ 2147483647 h 393"/>
              <a:gd name="T50" fmla="*/ 2147483647 w 252"/>
              <a:gd name="T51" fmla="*/ 2147483647 h 393"/>
              <a:gd name="T52" fmla="*/ 2147483647 w 252"/>
              <a:gd name="T53" fmla="*/ 2147483647 h 393"/>
              <a:gd name="T54" fmla="*/ 2147483647 w 252"/>
              <a:gd name="T55" fmla="*/ 2147483647 h 393"/>
              <a:gd name="T56" fmla="*/ 2147483647 w 252"/>
              <a:gd name="T57" fmla="*/ 2147483647 h 393"/>
              <a:gd name="T58" fmla="*/ 2147483647 w 252"/>
              <a:gd name="T59" fmla="*/ 2147483647 h 393"/>
              <a:gd name="T60" fmla="*/ 2147483647 w 252"/>
              <a:gd name="T61" fmla="*/ 2147483647 h 393"/>
              <a:gd name="T62" fmla="*/ 2147483647 w 252"/>
              <a:gd name="T63" fmla="*/ 2147483647 h 393"/>
              <a:gd name="T64" fmla="*/ 2147483647 w 252"/>
              <a:gd name="T65" fmla="*/ 2147483647 h 393"/>
              <a:gd name="T66" fmla="*/ 2147483647 w 252"/>
              <a:gd name="T67" fmla="*/ 2147483647 h 393"/>
              <a:gd name="T68" fmla="*/ 2147483647 w 252"/>
              <a:gd name="T69" fmla="*/ 2147483647 h 393"/>
              <a:gd name="T70" fmla="*/ 2147483647 w 252"/>
              <a:gd name="T71" fmla="*/ 2147483647 h 393"/>
              <a:gd name="T72" fmla="*/ 2147483647 w 252"/>
              <a:gd name="T73" fmla="*/ 2147483647 h 393"/>
              <a:gd name="T74" fmla="*/ 2147483647 w 252"/>
              <a:gd name="T75" fmla="*/ 2147483647 h 393"/>
              <a:gd name="T76" fmla="*/ 2147483647 w 252"/>
              <a:gd name="T77" fmla="*/ 2147483647 h 393"/>
              <a:gd name="T78" fmla="*/ 2147483647 w 252"/>
              <a:gd name="T79" fmla="*/ 2147483647 h 39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252" h="393">
                <a:moveTo>
                  <a:pt x="75" y="228"/>
                </a:moveTo>
                <a:cubicBezTo>
                  <a:pt x="64" y="229"/>
                  <a:pt x="63" y="231"/>
                  <a:pt x="58" y="240"/>
                </a:cubicBezTo>
                <a:cubicBezTo>
                  <a:pt x="57" y="248"/>
                  <a:pt x="56" y="249"/>
                  <a:pt x="49" y="253"/>
                </a:cubicBezTo>
                <a:cubicBezTo>
                  <a:pt x="34" y="252"/>
                  <a:pt x="30" y="249"/>
                  <a:pt x="16" y="247"/>
                </a:cubicBezTo>
                <a:cubicBezTo>
                  <a:pt x="12" y="241"/>
                  <a:pt x="12" y="236"/>
                  <a:pt x="6" y="231"/>
                </a:cubicBezTo>
                <a:cubicBezTo>
                  <a:pt x="0" y="217"/>
                  <a:pt x="6" y="237"/>
                  <a:pt x="13" y="225"/>
                </a:cubicBezTo>
                <a:cubicBezTo>
                  <a:pt x="16" y="220"/>
                  <a:pt x="13" y="213"/>
                  <a:pt x="15" y="207"/>
                </a:cubicBezTo>
                <a:cubicBezTo>
                  <a:pt x="20" y="189"/>
                  <a:pt x="27" y="177"/>
                  <a:pt x="40" y="174"/>
                </a:cubicBezTo>
                <a:cubicBezTo>
                  <a:pt x="50" y="158"/>
                  <a:pt x="47" y="162"/>
                  <a:pt x="53" y="153"/>
                </a:cubicBezTo>
                <a:cubicBezTo>
                  <a:pt x="59" y="150"/>
                  <a:pt x="63" y="147"/>
                  <a:pt x="68" y="147"/>
                </a:cubicBezTo>
                <a:cubicBezTo>
                  <a:pt x="71" y="144"/>
                  <a:pt x="70" y="140"/>
                  <a:pt x="72" y="137"/>
                </a:cubicBezTo>
                <a:cubicBezTo>
                  <a:pt x="71" y="127"/>
                  <a:pt x="84" y="138"/>
                  <a:pt x="79" y="130"/>
                </a:cubicBezTo>
                <a:cubicBezTo>
                  <a:pt x="77" y="118"/>
                  <a:pt x="81" y="104"/>
                  <a:pt x="67" y="102"/>
                </a:cubicBezTo>
                <a:cubicBezTo>
                  <a:pt x="62" y="100"/>
                  <a:pt x="42" y="97"/>
                  <a:pt x="37" y="95"/>
                </a:cubicBezTo>
                <a:cubicBezTo>
                  <a:pt x="31" y="91"/>
                  <a:pt x="43" y="87"/>
                  <a:pt x="40" y="81"/>
                </a:cubicBezTo>
                <a:cubicBezTo>
                  <a:pt x="42" y="62"/>
                  <a:pt x="41" y="42"/>
                  <a:pt x="51" y="25"/>
                </a:cubicBezTo>
                <a:cubicBezTo>
                  <a:pt x="53" y="15"/>
                  <a:pt x="72" y="7"/>
                  <a:pt x="81" y="1"/>
                </a:cubicBezTo>
                <a:cubicBezTo>
                  <a:pt x="95" y="2"/>
                  <a:pt x="109" y="0"/>
                  <a:pt x="123" y="3"/>
                </a:cubicBezTo>
                <a:cubicBezTo>
                  <a:pt x="127" y="4"/>
                  <a:pt x="123" y="23"/>
                  <a:pt x="135" y="25"/>
                </a:cubicBezTo>
                <a:cubicBezTo>
                  <a:pt x="151" y="33"/>
                  <a:pt x="170" y="43"/>
                  <a:pt x="181" y="58"/>
                </a:cubicBezTo>
                <a:cubicBezTo>
                  <a:pt x="181" y="74"/>
                  <a:pt x="182" y="90"/>
                  <a:pt x="180" y="106"/>
                </a:cubicBezTo>
                <a:cubicBezTo>
                  <a:pt x="180" y="110"/>
                  <a:pt x="175" y="118"/>
                  <a:pt x="175" y="118"/>
                </a:cubicBezTo>
                <a:cubicBezTo>
                  <a:pt x="173" y="133"/>
                  <a:pt x="174" y="140"/>
                  <a:pt x="183" y="151"/>
                </a:cubicBezTo>
                <a:cubicBezTo>
                  <a:pt x="184" y="182"/>
                  <a:pt x="190" y="181"/>
                  <a:pt x="202" y="205"/>
                </a:cubicBezTo>
                <a:cubicBezTo>
                  <a:pt x="204" y="214"/>
                  <a:pt x="204" y="222"/>
                  <a:pt x="210" y="229"/>
                </a:cubicBezTo>
                <a:cubicBezTo>
                  <a:pt x="213" y="246"/>
                  <a:pt x="219" y="261"/>
                  <a:pt x="225" y="277"/>
                </a:cubicBezTo>
                <a:cubicBezTo>
                  <a:pt x="227" y="283"/>
                  <a:pt x="225" y="292"/>
                  <a:pt x="231" y="295"/>
                </a:cubicBezTo>
                <a:cubicBezTo>
                  <a:pt x="236" y="297"/>
                  <a:pt x="244" y="304"/>
                  <a:pt x="244" y="304"/>
                </a:cubicBezTo>
                <a:cubicBezTo>
                  <a:pt x="247" y="309"/>
                  <a:pt x="249" y="313"/>
                  <a:pt x="252" y="318"/>
                </a:cubicBezTo>
                <a:cubicBezTo>
                  <a:pt x="247" y="351"/>
                  <a:pt x="250" y="352"/>
                  <a:pt x="214" y="355"/>
                </a:cubicBezTo>
                <a:cubicBezTo>
                  <a:pt x="208" y="358"/>
                  <a:pt x="205" y="355"/>
                  <a:pt x="199" y="354"/>
                </a:cubicBezTo>
                <a:cubicBezTo>
                  <a:pt x="190" y="350"/>
                  <a:pt x="181" y="353"/>
                  <a:pt x="172" y="355"/>
                </a:cubicBezTo>
                <a:cubicBezTo>
                  <a:pt x="164" y="361"/>
                  <a:pt x="158" y="368"/>
                  <a:pt x="154" y="376"/>
                </a:cubicBezTo>
                <a:cubicBezTo>
                  <a:pt x="153" y="382"/>
                  <a:pt x="151" y="387"/>
                  <a:pt x="150" y="393"/>
                </a:cubicBezTo>
                <a:cubicBezTo>
                  <a:pt x="145" y="390"/>
                  <a:pt x="141" y="387"/>
                  <a:pt x="136" y="384"/>
                </a:cubicBezTo>
                <a:cubicBezTo>
                  <a:pt x="131" y="361"/>
                  <a:pt x="138" y="339"/>
                  <a:pt x="120" y="321"/>
                </a:cubicBezTo>
                <a:cubicBezTo>
                  <a:pt x="113" y="304"/>
                  <a:pt x="118" y="285"/>
                  <a:pt x="121" y="268"/>
                </a:cubicBezTo>
                <a:cubicBezTo>
                  <a:pt x="121" y="265"/>
                  <a:pt x="122" y="262"/>
                  <a:pt x="120" y="259"/>
                </a:cubicBezTo>
                <a:cubicBezTo>
                  <a:pt x="116" y="252"/>
                  <a:pt x="95" y="238"/>
                  <a:pt x="88" y="237"/>
                </a:cubicBezTo>
                <a:cubicBezTo>
                  <a:pt x="83" y="230"/>
                  <a:pt x="72" y="228"/>
                  <a:pt x="75" y="228"/>
                </a:cubicBezTo>
                <a:close/>
              </a:path>
            </a:pathLst>
          </a:custGeom>
          <a:solidFill>
            <a:srgbClr val="FF0000"/>
          </a:solidFill>
          <a:ln w="15875">
            <a:solidFill>
              <a:srgbClr val="993300"/>
            </a:solidFill>
            <a:round/>
            <a:headEnd/>
            <a:tailEnd/>
          </a:ln>
          <a:effectLst>
            <a:outerShdw dist="35921" dir="18900000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9504" name="Freeform 49"/>
          <p:cNvSpPr>
            <a:spLocks/>
          </p:cNvSpPr>
          <p:nvPr/>
        </p:nvSpPr>
        <p:spPr bwMode="auto">
          <a:xfrm>
            <a:off x="4178300" y="1047750"/>
            <a:ext cx="1009650" cy="846138"/>
          </a:xfrm>
          <a:custGeom>
            <a:avLst/>
            <a:gdLst>
              <a:gd name="T0" fmla="*/ 2147483647 w 636"/>
              <a:gd name="T1" fmla="*/ 2147483647 h 533"/>
              <a:gd name="T2" fmla="*/ 2147483647 w 636"/>
              <a:gd name="T3" fmla="*/ 2147483647 h 533"/>
              <a:gd name="T4" fmla="*/ 2147483647 w 636"/>
              <a:gd name="T5" fmla="*/ 2147483647 h 533"/>
              <a:gd name="T6" fmla="*/ 2147483647 w 636"/>
              <a:gd name="T7" fmla="*/ 2147483647 h 533"/>
              <a:gd name="T8" fmla="*/ 2147483647 w 636"/>
              <a:gd name="T9" fmla="*/ 2147483647 h 533"/>
              <a:gd name="T10" fmla="*/ 2147483647 w 636"/>
              <a:gd name="T11" fmla="*/ 2147483647 h 533"/>
              <a:gd name="T12" fmla="*/ 2147483647 w 636"/>
              <a:gd name="T13" fmla="*/ 2147483647 h 533"/>
              <a:gd name="T14" fmla="*/ 2147483647 w 636"/>
              <a:gd name="T15" fmla="*/ 2147483647 h 533"/>
              <a:gd name="T16" fmla="*/ 2147483647 w 636"/>
              <a:gd name="T17" fmla="*/ 2147483647 h 533"/>
              <a:gd name="T18" fmla="*/ 2147483647 w 636"/>
              <a:gd name="T19" fmla="*/ 2147483647 h 533"/>
              <a:gd name="T20" fmla="*/ 2147483647 w 636"/>
              <a:gd name="T21" fmla="*/ 2147483647 h 533"/>
              <a:gd name="T22" fmla="*/ 2147483647 w 636"/>
              <a:gd name="T23" fmla="*/ 2147483647 h 533"/>
              <a:gd name="T24" fmla="*/ 2147483647 w 636"/>
              <a:gd name="T25" fmla="*/ 2147483647 h 533"/>
              <a:gd name="T26" fmla="*/ 2147483647 w 636"/>
              <a:gd name="T27" fmla="*/ 2147483647 h 533"/>
              <a:gd name="T28" fmla="*/ 2147483647 w 636"/>
              <a:gd name="T29" fmla="*/ 2147483647 h 533"/>
              <a:gd name="T30" fmla="*/ 2147483647 w 636"/>
              <a:gd name="T31" fmla="*/ 2147483647 h 533"/>
              <a:gd name="T32" fmla="*/ 2147483647 w 636"/>
              <a:gd name="T33" fmla="*/ 2147483647 h 533"/>
              <a:gd name="T34" fmla="*/ 2147483647 w 636"/>
              <a:gd name="T35" fmla="*/ 2147483647 h 533"/>
              <a:gd name="T36" fmla="*/ 2147483647 w 636"/>
              <a:gd name="T37" fmla="*/ 2147483647 h 533"/>
              <a:gd name="T38" fmla="*/ 2147483647 w 636"/>
              <a:gd name="T39" fmla="*/ 2147483647 h 533"/>
              <a:gd name="T40" fmla="*/ 2147483647 w 636"/>
              <a:gd name="T41" fmla="*/ 2147483647 h 533"/>
              <a:gd name="T42" fmla="*/ 2147483647 w 636"/>
              <a:gd name="T43" fmla="*/ 2147483647 h 533"/>
              <a:gd name="T44" fmla="*/ 2147483647 w 636"/>
              <a:gd name="T45" fmla="*/ 2147483647 h 533"/>
              <a:gd name="T46" fmla="*/ 2147483647 w 636"/>
              <a:gd name="T47" fmla="*/ 2147483647 h 533"/>
              <a:gd name="T48" fmla="*/ 2147483647 w 636"/>
              <a:gd name="T49" fmla="*/ 2147483647 h 533"/>
              <a:gd name="T50" fmla="*/ 2147483647 w 636"/>
              <a:gd name="T51" fmla="*/ 2147483647 h 533"/>
              <a:gd name="T52" fmla="*/ 2147483647 w 636"/>
              <a:gd name="T53" fmla="*/ 2147483647 h 533"/>
              <a:gd name="T54" fmla="*/ 2147483647 w 636"/>
              <a:gd name="T55" fmla="*/ 2147483647 h 533"/>
              <a:gd name="T56" fmla="*/ 2147483647 w 636"/>
              <a:gd name="T57" fmla="*/ 2147483647 h 533"/>
              <a:gd name="T58" fmla="*/ 2147483647 w 636"/>
              <a:gd name="T59" fmla="*/ 2147483647 h 533"/>
              <a:gd name="T60" fmla="*/ 2147483647 w 636"/>
              <a:gd name="T61" fmla="*/ 2147483647 h 533"/>
              <a:gd name="T62" fmla="*/ 2147483647 w 636"/>
              <a:gd name="T63" fmla="*/ 2147483647 h 533"/>
              <a:gd name="T64" fmla="*/ 2147483647 w 636"/>
              <a:gd name="T65" fmla="*/ 2147483647 h 533"/>
              <a:gd name="T66" fmla="*/ 2147483647 w 636"/>
              <a:gd name="T67" fmla="*/ 2147483647 h 533"/>
              <a:gd name="T68" fmla="*/ 2147483647 w 636"/>
              <a:gd name="T69" fmla="*/ 2147483647 h 533"/>
              <a:gd name="T70" fmla="*/ 2147483647 w 636"/>
              <a:gd name="T71" fmla="*/ 2147483647 h 533"/>
              <a:gd name="T72" fmla="*/ 2147483647 w 636"/>
              <a:gd name="T73" fmla="*/ 2147483647 h 533"/>
              <a:gd name="T74" fmla="*/ 2147483647 w 636"/>
              <a:gd name="T75" fmla="*/ 2147483647 h 533"/>
              <a:gd name="T76" fmla="*/ 2147483647 w 636"/>
              <a:gd name="T77" fmla="*/ 2147483647 h 53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636"/>
              <a:gd name="T118" fmla="*/ 0 h 533"/>
              <a:gd name="T119" fmla="*/ 636 w 636"/>
              <a:gd name="T120" fmla="*/ 533 h 533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636" h="533">
                <a:moveTo>
                  <a:pt x="253" y="501"/>
                </a:moveTo>
                <a:cubicBezTo>
                  <a:pt x="252" y="489"/>
                  <a:pt x="250" y="477"/>
                  <a:pt x="245" y="466"/>
                </a:cubicBezTo>
                <a:cubicBezTo>
                  <a:pt x="244" y="459"/>
                  <a:pt x="238" y="454"/>
                  <a:pt x="232" y="450"/>
                </a:cubicBezTo>
                <a:cubicBezTo>
                  <a:pt x="218" y="426"/>
                  <a:pt x="200" y="428"/>
                  <a:pt x="172" y="426"/>
                </a:cubicBezTo>
                <a:cubicBezTo>
                  <a:pt x="166" y="424"/>
                  <a:pt x="163" y="419"/>
                  <a:pt x="157" y="416"/>
                </a:cubicBezTo>
                <a:cubicBezTo>
                  <a:pt x="150" y="405"/>
                  <a:pt x="141" y="384"/>
                  <a:pt x="127" y="381"/>
                </a:cubicBezTo>
                <a:cubicBezTo>
                  <a:pt x="124" y="376"/>
                  <a:pt x="122" y="371"/>
                  <a:pt x="120" y="365"/>
                </a:cubicBezTo>
                <a:cubicBezTo>
                  <a:pt x="119" y="355"/>
                  <a:pt x="114" y="348"/>
                  <a:pt x="104" y="346"/>
                </a:cubicBezTo>
                <a:cubicBezTo>
                  <a:pt x="98" y="342"/>
                  <a:pt x="94" y="341"/>
                  <a:pt x="88" y="338"/>
                </a:cubicBezTo>
                <a:cubicBezTo>
                  <a:pt x="79" y="325"/>
                  <a:pt x="94" y="345"/>
                  <a:pt x="77" y="333"/>
                </a:cubicBezTo>
                <a:cubicBezTo>
                  <a:pt x="70" y="328"/>
                  <a:pt x="84" y="328"/>
                  <a:pt x="64" y="325"/>
                </a:cubicBezTo>
                <a:cubicBezTo>
                  <a:pt x="58" y="321"/>
                  <a:pt x="55" y="308"/>
                  <a:pt x="48" y="306"/>
                </a:cubicBezTo>
                <a:cubicBezTo>
                  <a:pt x="42" y="304"/>
                  <a:pt x="35" y="305"/>
                  <a:pt x="29" y="304"/>
                </a:cubicBezTo>
                <a:cubicBezTo>
                  <a:pt x="26" y="290"/>
                  <a:pt x="31" y="272"/>
                  <a:pt x="15" y="269"/>
                </a:cubicBezTo>
                <a:cubicBezTo>
                  <a:pt x="0" y="244"/>
                  <a:pt x="20" y="233"/>
                  <a:pt x="42" y="230"/>
                </a:cubicBezTo>
                <a:cubicBezTo>
                  <a:pt x="57" y="233"/>
                  <a:pt x="54" y="244"/>
                  <a:pt x="68" y="251"/>
                </a:cubicBezTo>
                <a:cubicBezTo>
                  <a:pt x="74" y="254"/>
                  <a:pt x="88" y="256"/>
                  <a:pt x="88" y="256"/>
                </a:cubicBezTo>
                <a:cubicBezTo>
                  <a:pt x="95" y="260"/>
                  <a:pt x="103" y="266"/>
                  <a:pt x="108" y="272"/>
                </a:cubicBezTo>
                <a:cubicBezTo>
                  <a:pt x="111" y="287"/>
                  <a:pt x="117" y="296"/>
                  <a:pt x="132" y="299"/>
                </a:cubicBezTo>
                <a:cubicBezTo>
                  <a:pt x="137" y="302"/>
                  <a:pt x="140" y="299"/>
                  <a:pt x="146" y="298"/>
                </a:cubicBezTo>
                <a:cubicBezTo>
                  <a:pt x="154" y="295"/>
                  <a:pt x="157" y="299"/>
                  <a:pt x="164" y="304"/>
                </a:cubicBezTo>
                <a:cubicBezTo>
                  <a:pt x="165" y="305"/>
                  <a:pt x="168" y="307"/>
                  <a:pt x="168" y="307"/>
                </a:cubicBezTo>
                <a:cubicBezTo>
                  <a:pt x="184" y="305"/>
                  <a:pt x="175" y="296"/>
                  <a:pt x="188" y="293"/>
                </a:cubicBezTo>
                <a:cubicBezTo>
                  <a:pt x="196" y="289"/>
                  <a:pt x="199" y="286"/>
                  <a:pt x="202" y="278"/>
                </a:cubicBezTo>
                <a:cubicBezTo>
                  <a:pt x="196" y="270"/>
                  <a:pt x="191" y="257"/>
                  <a:pt x="183" y="250"/>
                </a:cubicBezTo>
                <a:cubicBezTo>
                  <a:pt x="178" y="246"/>
                  <a:pt x="168" y="240"/>
                  <a:pt x="168" y="240"/>
                </a:cubicBezTo>
                <a:cubicBezTo>
                  <a:pt x="162" y="231"/>
                  <a:pt x="160" y="223"/>
                  <a:pt x="149" y="221"/>
                </a:cubicBezTo>
                <a:cubicBezTo>
                  <a:pt x="141" y="216"/>
                  <a:pt x="141" y="206"/>
                  <a:pt x="140" y="197"/>
                </a:cubicBezTo>
                <a:cubicBezTo>
                  <a:pt x="141" y="172"/>
                  <a:pt x="154" y="151"/>
                  <a:pt x="180" y="146"/>
                </a:cubicBezTo>
                <a:cubicBezTo>
                  <a:pt x="187" y="142"/>
                  <a:pt x="204" y="141"/>
                  <a:pt x="204" y="141"/>
                </a:cubicBezTo>
                <a:cubicBezTo>
                  <a:pt x="212" y="135"/>
                  <a:pt x="226" y="135"/>
                  <a:pt x="236" y="131"/>
                </a:cubicBezTo>
                <a:cubicBezTo>
                  <a:pt x="247" y="133"/>
                  <a:pt x="251" y="136"/>
                  <a:pt x="260" y="141"/>
                </a:cubicBezTo>
                <a:cubicBezTo>
                  <a:pt x="271" y="135"/>
                  <a:pt x="283" y="135"/>
                  <a:pt x="296" y="134"/>
                </a:cubicBezTo>
                <a:cubicBezTo>
                  <a:pt x="308" y="132"/>
                  <a:pt x="324" y="116"/>
                  <a:pt x="333" y="107"/>
                </a:cubicBezTo>
                <a:cubicBezTo>
                  <a:pt x="343" y="110"/>
                  <a:pt x="340" y="111"/>
                  <a:pt x="346" y="118"/>
                </a:cubicBezTo>
                <a:cubicBezTo>
                  <a:pt x="365" y="116"/>
                  <a:pt x="342" y="121"/>
                  <a:pt x="360" y="107"/>
                </a:cubicBezTo>
                <a:cubicBezTo>
                  <a:pt x="371" y="99"/>
                  <a:pt x="384" y="88"/>
                  <a:pt x="397" y="83"/>
                </a:cubicBezTo>
                <a:cubicBezTo>
                  <a:pt x="412" y="87"/>
                  <a:pt x="454" y="79"/>
                  <a:pt x="466" y="78"/>
                </a:cubicBezTo>
                <a:cubicBezTo>
                  <a:pt x="473" y="77"/>
                  <a:pt x="478" y="75"/>
                  <a:pt x="484" y="74"/>
                </a:cubicBezTo>
                <a:cubicBezTo>
                  <a:pt x="491" y="64"/>
                  <a:pt x="492" y="48"/>
                  <a:pt x="480" y="43"/>
                </a:cubicBezTo>
                <a:cubicBezTo>
                  <a:pt x="475" y="17"/>
                  <a:pt x="479" y="11"/>
                  <a:pt x="500" y="0"/>
                </a:cubicBezTo>
                <a:cubicBezTo>
                  <a:pt x="508" y="4"/>
                  <a:pt x="507" y="10"/>
                  <a:pt x="514" y="14"/>
                </a:cubicBezTo>
                <a:cubicBezTo>
                  <a:pt x="516" y="19"/>
                  <a:pt x="516" y="25"/>
                  <a:pt x="519" y="30"/>
                </a:cubicBezTo>
                <a:cubicBezTo>
                  <a:pt x="522" y="45"/>
                  <a:pt x="523" y="58"/>
                  <a:pt x="530" y="72"/>
                </a:cubicBezTo>
                <a:cubicBezTo>
                  <a:pt x="532" y="94"/>
                  <a:pt x="528" y="103"/>
                  <a:pt x="549" y="107"/>
                </a:cubicBezTo>
                <a:cubicBezTo>
                  <a:pt x="561" y="112"/>
                  <a:pt x="563" y="127"/>
                  <a:pt x="567" y="138"/>
                </a:cubicBezTo>
                <a:cubicBezTo>
                  <a:pt x="568" y="145"/>
                  <a:pt x="572" y="157"/>
                  <a:pt x="572" y="157"/>
                </a:cubicBezTo>
                <a:cubicBezTo>
                  <a:pt x="573" y="173"/>
                  <a:pt x="576" y="186"/>
                  <a:pt x="583" y="200"/>
                </a:cubicBezTo>
                <a:cubicBezTo>
                  <a:pt x="584" y="207"/>
                  <a:pt x="588" y="214"/>
                  <a:pt x="589" y="221"/>
                </a:cubicBezTo>
                <a:cubicBezTo>
                  <a:pt x="590" y="237"/>
                  <a:pt x="595" y="255"/>
                  <a:pt x="584" y="269"/>
                </a:cubicBezTo>
                <a:cubicBezTo>
                  <a:pt x="579" y="294"/>
                  <a:pt x="585" y="284"/>
                  <a:pt x="572" y="278"/>
                </a:cubicBezTo>
                <a:cubicBezTo>
                  <a:pt x="563" y="280"/>
                  <a:pt x="554" y="282"/>
                  <a:pt x="546" y="285"/>
                </a:cubicBezTo>
                <a:cubicBezTo>
                  <a:pt x="532" y="299"/>
                  <a:pt x="550" y="310"/>
                  <a:pt x="559" y="322"/>
                </a:cubicBezTo>
                <a:cubicBezTo>
                  <a:pt x="562" y="343"/>
                  <a:pt x="560" y="335"/>
                  <a:pt x="564" y="346"/>
                </a:cubicBezTo>
                <a:cubicBezTo>
                  <a:pt x="566" y="357"/>
                  <a:pt x="568" y="368"/>
                  <a:pt x="572" y="378"/>
                </a:cubicBezTo>
                <a:cubicBezTo>
                  <a:pt x="573" y="384"/>
                  <a:pt x="575" y="389"/>
                  <a:pt x="580" y="394"/>
                </a:cubicBezTo>
                <a:cubicBezTo>
                  <a:pt x="582" y="396"/>
                  <a:pt x="588" y="400"/>
                  <a:pt x="588" y="400"/>
                </a:cubicBezTo>
                <a:cubicBezTo>
                  <a:pt x="595" y="412"/>
                  <a:pt x="591" y="408"/>
                  <a:pt x="599" y="413"/>
                </a:cubicBezTo>
                <a:cubicBezTo>
                  <a:pt x="606" y="427"/>
                  <a:pt x="606" y="442"/>
                  <a:pt x="612" y="456"/>
                </a:cubicBezTo>
                <a:cubicBezTo>
                  <a:pt x="617" y="469"/>
                  <a:pt x="630" y="477"/>
                  <a:pt x="636" y="490"/>
                </a:cubicBezTo>
                <a:cubicBezTo>
                  <a:pt x="631" y="501"/>
                  <a:pt x="636" y="492"/>
                  <a:pt x="613" y="496"/>
                </a:cubicBezTo>
                <a:cubicBezTo>
                  <a:pt x="601" y="498"/>
                  <a:pt x="585" y="508"/>
                  <a:pt x="570" y="510"/>
                </a:cubicBezTo>
                <a:cubicBezTo>
                  <a:pt x="564" y="514"/>
                  <a:pt x="558" y="517"/>
                  <a:pt x="551" y="518"/>
                </a:cubicBezTo>
                <a:cubicBezTo>
                  <a:pt x="541" y="526"/>
                  <a:pt x="513" y="527"/>
                  <a:pt x="501" y="528"/>
                </a:cubicBezTo>
                <a:cubicBezTo>
                  <a:pt x="496" y="530"/>
                  <a:pt x="490" y="531"/>
                  <a:pt x="485" y="533"/>
                </a:cubicBezTo>
                <a:cubicBezTo>
                  <a:pt x="475" y="530"/>
                  <a:pt x="476" y="528"/>
                  <a:pt x="468" y="523"/>
                </a:cubicBezTo>
                <a:cubicBezTo>
                  <a:pt x="458" y="517"/>
                  <a:pt x="427" y="518"/>
                  <a:pt x="416" y="517"/>
                </a:cubicBezTo>
                <a:cubicBezTo>
                  <a:pt x="404" y="515"/>
                  <a:pt x="402" y="524"/>
                  <a:pt x="391" y="520"/>
                </a:cubicBezTo>
                <a:cubicBezTo>
                  <a:pt x="390" y="518"/>
                  <a:pt x="381" y="506"/>
                  <a:pt x="381" y="504"/>
                </a:cubicBezTo>
                <a:cubicBezTo>
                  <a:pt x="380" y="491"/>
                  <a:pt x="382" y="478"/>
                  <a:pt x="380" y="466"/>
                </a:cubicBezTo>
                <a:cubicBezTo>
                  <a:pt x="379" y="462"/>
                  <a:pt x="372" y="458"/>
                  <a:pt x="372" y="458"/>
                </a:cubicBezTo>
                <a:cubicBezTo>
                  <a:pt x="370" y="447"/>
                  <a:pt x="367" y="439"/>
                  <a:pt x="362" y="430"/>
                </a:cubicBezTo>
                <a:cubicBezTo>
                  <a:pt x="359" y="435"/>
                  <a:pt x="358" y="438"/>
                  <a:pt x="352" y="435"/>
                </a:cubicBezTo>
                <a:cubicBezTo>
                  <a:pt x="345" y="424"/>
                  <a:pt x="349" y="408"/>
                  <a:pt x="338" y="402"/>
                </a:cubicBezTo>
                <a:cubicBezTo>
                  <a:pt x="331" y="403"/>
                  <a:pt x="328" y="407"/>
                  <a:pt x="324" y="413"/>
                </a:cubicBezTo>
                <a:cubicBezTo>
                  <a:pt x="322" y="427"/>
                  <a:pt x="322" y="445"/>
                  <a:pt x="317" y="458"/>
                </a:cubicBezTo>
                <a:cubicBezTo>
                  <a:pt x="314" y="477"/>
                  <a:pt x="276" y="482"/>
                  <a:pt x="261" y="491"/>
                </a:cubicBezTo>
                <a:cubicBezTo>
                  <a:pt x="259" y="495"/>
                  <a:pt x="258" y="501"/>
                  <a:pt x="253" y="501"/>
                </a:cubicBezTo>
                <a:close/>
              </a:path>
            </a:pathLst>
          </a:custGeom>
          <a:solidFill>
            <a:srgbClr val="FF0000"/>
          </a:solidFill>
          <a:ln w="1587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9505" name="Text Box 50"/>
          <p:cNvSpPr txBox="1">
            <a:spLocks noChangeArrowheads="1"/>
          </p:cNvSpPr>
          <p:nvPr/>
        </p:nvSpPr>
        <p:spPr bwMode="auto">
          <a:xfrm>
            <a:off x="4343400" y="1506538"/>
            <a:ext cx="762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 b="1" i="1">
                <a:latin typeface="Garamond" pitchFamily="18" charset="0"/>
                <a:ea typeface="ＭＳ Ｐゴシック"/>
                <a:cs typeface="ＭＳ Ｐゴシック"/>
              </a:rPr>
              <a:t>BICINICCO</a:t>
            </a:r>
            <a:endParaRPr lang="it-IT" sz="600" b="1" i="1">
              <a:latin typeface="Garamond" pitchFamily="18" charset="0"/>
              <a:ea typeface="ＭＳ Ｐゴシック"/>
              <a:cs typeface="ＭＳ Ｐゴシック"/>
            </a:endParaRPr>
          </a:p>
          <a:p>
            <a:pPr>
              <a:spcBef>
                <a:spcPct val="50000"/>
              </a:spcBef>
            </a:pPr>
            <a:endParaRPr lang="it-IT" sz="600" b="1" i="1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06" name="Freeform 51"/>
          <p:cNvSpPr>
            <a:spLocks/>
          </p:cNvSpPr>
          <p:nvPr/>
        </p:nvSpPr>
        <p:spPr bwMode="auto">
          <a:xfrm>
            <a:off x="4906963" y="465138"/>
            <a:ext cx="757237" cy="1352550"/>
          </a:xfrm>
          <a:custGeom>
            <a:avLst/>
            <a:gdLst>
              <a:gd name="T0" fmla="*/ 2147483647 w 477"/>
              <a:gd name="T1" fmla="*/ 2147483647 h 852"/>
              <a:gd name="T2" fmla="*/ 2147483647 w 477"/>
              <a:gd name="T3" fmla="*/ 2147483647 h 852"/>
              <a:gd name="T4" fmla="*/ 2147483647 w 477"/>
              <a:gd name="T5" fmla="*/ 2147483647 h 852"/>
              <a:gd name="T6" fmla="*/ 2147483647 w 477"/>
              <a:gd name="T7" fmla="*/ 2147483647 h 852"/>
              <a:gd name="T8" fmla="*/ 2147483647 w 477"/>
              <a:gd name="T9" fmla="*/ 2147483647 h 852"/>
              <a:gd name="T10" fmla="*/ 2147483647 w 477"/>
              <a:gd name="T11" fmla="*/ 2147483647 h 852"/>
              <a:gd name="T12" fmla="*/ 2147483647 w 477"/>
              <a:gd name="T13" fmla="*/ 2147483647 h 852"/>
              <a:gd name="T14" fmla="*/ 2147483647 w 477"/>
              <a:gd name="T15" fmla="*/ 2147483647 h 852"/>
              <a:gd name="T16" fmla="*/ 2147483647 w 477"/>
              <a:gd name="T17" fmla="*/ 2147483647 h 852"/>
              <a:gd name="T18" fmla="*/ 2147483647 w 477"/>
              <a:gd name="T19" fmla="*/ 2147483647 h 852"/>
              <a:gd name="T20" fmla="*/ 2147483647 w 477"/>
              <a:gd name="T21" fmla="*/ 2147483647 h 852"/>
              <a:gd name="T22" fmla="*/ 2147483647 w 477"/>
              <a:gd name="T23" fmla="*/ 2147483647 h 852"/>
              <a:gd name="T24" fmla="*/ 2147483647 w 477"/>
              <a:gd name="T25" fmla="*/ 2147483647 h 852"/>
              <a:gd name="T26" fmla="*/ 2147483647 w 477"/>
              <a:gd name="T27" fmla="*/ 2147483647 h 852"/>
              <a:gd name="T28" fmla="*/ 2147483647 w 477"/>
              <a:gd name="T29" fmla="*/ 2147483647 h 852"/>
              <a:gd name="T30" fmla="*/ 2147483647 w 477"/>
              <a:gd name="T31" fmla="*/ 2147483647 h 852"/>
              <a:gd name="T32" fmla="*/ 2147483647 w 477"/>
              <a:gd name="T33" fmla="*/ 2147483647 h 852"/>
              <a:gd name="T34" fmla="*/ 2147483647 w 477"/>
              <a:gd name="T35" fmla="*/ 2147483647 h 852"/>
              <a:gd name="T36" fmla="*/ 2147483647 w 477"/>
              <a:gd name="T37" fmla="*/ 2147483647 h 852"/>
              <a:gd name="T38" fmla="*/ 2147483647 w 477"/>
              <a:gd name="T39" fmla="*/ 2147483647 h 852"/>
              <a:gd name="T40" fmla="*/ 2147483647 w 477"/>
              <a:gd name="T41" fmla="*/ 2147483647 h 852"/>
              <a:gd name="T42" fmla="*/ 2147483647 w 477"/>
              <a:gd name="T43" fmla="*/ 2147483647 h 852"/>
              <a:gd name="T44" fmla="*/ 2147483647 w 477"/>
              <a:gd name="T45" fmla="*/ 2147483647 h 852"/>
              <a:gd name="T46" fmla="*/ 2147483647 w 477"/>
              <a:gd name="T47" fmla="*/ 0 h 852"/>
              <a:gd name="T48" fmla="*/ 2147483647 w 477"/>
              <a:gd name="T49" fmla="*/ 2147483647 h 852"/>
              <a:gd name="T50" fmla="*/ 2147483647 w 477"/>
              <a:gd name="T51" fmla="*/ 2147483647 h 852"/>
              <a:gd name="T52" fmla="*/ 2147483647 w 477"/>
              <a:gd name="T53" fmla="*/ 2147483647 h 852"/>
              <a:gd name="T54" fmla="*/ 2147483647 w 477"/>
              <a:gd name="T55" fmla="*/ 2147483647 h 852"/>
              <a:gd name="T56" fmla="*/ 2147483647 w 477"/>
              <a:gd name="T57" fmla="*/ 2147483647 h 852"/>
              <a:gd name="T58" fmla="*/ 2147483647 w 477"/>
              <a:gd name="T59" fmla="*/ 2147483647 h 852"/>
              <a:gd name="T60" fmla="*/ 2147483647 w 477"/>
              <a:gd name="T61" fmla="*/ 2147483647 h 852"/>
              <a:gd name="T62" fmla="*/ 2147483647 w 477"/>
              <a:gd name="T63" fmla="*/ 2147483647 h 852"/>
              <a:gd name="T64" fmla="*/ 2147483647 w 477"/>
              <a:gd name="T65" fmla="*/ 2147483647 h 852"/>
              <a:gd name="T66" fmla="*/ 2147483647 w 477"/>
              <a:gd name="T67" fmla="*/ 2147483647 h 852"/>
              <a:gd name="T68" fmla="*/ 2147483647 w 477"/>
              <a:gd name="T69" fmla="*/ 2147483647 h 852"/>
              <a:gd name="T70" fmla="*/ 2147483647 w 477"/>
              <a:gd name="T71" fmla="*/ 2147483647 h 852"/>
              <a:gd name="T72" fmla="*/ 2147483647 w 477"/>
              <a:gd name="T73" fmla="*/ 2147483647 h 852"/>
              <a:gd name="T74" fmla="*/ 2147483647 w 477"/>
              <a:gd name="T75" fmla="*/ 2147483647 h 852"/>
              <a:gd name="T76" fmla="*/ 2147483647 w 477"/>
              <a:gd name="T77" fmla="*/ 2147483647 h 852"/>
              <a:gd name="T78" fmla="*/ 2147483647 w 477"/>
              <a:gd name="T79" fmla="*/ 2147483647 h 852"/>
              <a:gd name="T80" fmla="*/ 2147483647 w 477"/>
              <a:gd name="T81" fmla="*/ 2147483647 h 852"/>
              <a:gd name="T82" fmla="*/ 2147483647 w 477"/>
              <a:gd name="T83" fmla="*/ 2147483647 h 852"/>
              <a:gd name="T84" fmla="*/ 2147483647 w 477"/>
              <a:gd name="T85" fmla="*/ 2147483647 h 852"/>
              <a:gd name="T86" fmla="*/ 2147483647 w 477"/>
              <a:gd name="T87" fmla="*/ 2147483647 h 852"/>
              <a:gd name="T88" fmla="*/ 2147483647 w 477"/>
              <a:gd name="T89" fmla="*/ 2147483647 h 852"/>
              <a:gd name="T90" fmla="*/ 2147483647 w 477"/>
              <a:gd name="T91" fmla="*/ 2147483647 h 852"/>
              <a:gd name="T92" fmla="*/ 2147483647 w 477"/>
              <a:gd name="T93" fmla="*/ 2147483647 h 8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77"/>
              <a:gd name="T142" fmla="*/ 0 h 852"/>
              <a:gd name="T143" fmla="*/ 477 w 477"/>
              <a:gd name="T144" fmla="*/ 852 h 85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77" h="852">
                <a:moveTo>
                  <a:pt x="165" y="852"/>
                </a:moveTo>
                <a:cubicBezTo>
                  <a:pt x="159" y="842"/>
                  <a:pt x="159" y="835"/>
                  <a:pt x="149" y="829"/>
                </a:cubicBezTo>
                <a:cubicBezTo>
                  <a:pt x="136" y="808"/>
                  <a:pt x="130" y="762"/>
                  <a:pt x="107" y="753"/>
                </a:cubicBezTo>
                <a:cubicBezTo>
                  <a:pt x="100" y="724"/>
                  <a:pt x="83" y="690"/>
                  <a:pt x="73" y="662"/>
                </a:cubicBezTo>
                <a:cubicBezTo>
                  <a:pt x="74" y="657"/>
                  <a:pt x="72" y="650"/>
                  <a:pt x="76" y="646"/>
                </a:cubicBezTo>
                <a:cubicBezTo>
                  <a:pt x="81" y="641"/>
                  <a:pt x="111" y="637"/>
                  <a:pt x="118" y="636"/>
                </a:cubicBezTo>
                <a:cubicBezTo>
                  <a:pt x="121" y="619"/>
                  <a:pt x="122" y="601"/>
                  <a:pt x="115" y="584"/>
                </a:cubicBezTo>
                <a:cubicBezTo>
                  <a:pt x="113" y="557"/>
                  <a:pt x="111" y="546"/>
                  <a:pt x="102" y="524"/>
                </a:cubicBezTo>
                <a:cubicBezTo>
                  <a:pt x="98" y="501"/>
                  <a:pt x="93" y="470"/>
                  <a:pt x="68" y="461"/>
                </a:cubicBezTo>
                <a:cubicBezTo>
                  <a:pt x="59" y="447"/>
                  <a:pt x="55" y="431"/>
                  <a:pt x="52" y="414"/>
                </a:cubicBezTo>
                <a:cubicBezTo>
                  <a:pt x="51" y="394"/>
                  <a:pt x="47" y="365"/>
                  <a:pt x="39" y="346"/>
                </a:cubicBezTo>
                <a:cubicBezTo>
                  <a:pt x="35" y="338"/>
                  <a:pt x="16" y="333"/>
                  <a:pt x="16" y="333"/>
                </a:cubicBezTo>
                <a:cubicBezTo>
                  <a:pt x="8" y="320"/>
                  <a:pt x="0" y="301"/>
                  <a:pt x="21" y="297"/>
                </a:cubicBezTo>
                <a:cubicBezTo>
                  <a:pt x="33" y="292"/>
                  <a:pt x="39" y="283"/>
                  <a:pt x="52" y="279"/>
                </a:cubicBezTo>
                <a:cubicBezTo>
                  <a:pt x="62" y="269"/>
                  <a:pt x="67" y="265"/>
                  <a:pt x="81" y="260"/>
                </a:cubicBezTo>
                <a:cubicBezTo>
                  <a:pt x="89" y="253"/>
                  <a:pt x="95" y="246"/>
                  <a:pt x="102" y="239"/>
                </a:cubicBezTo>
                <a:cubicBezTo>
                  <a:pt x="108" y="226"/>
                  <a:pt x="119" y="215"/>
                  <a:pt x="131" y="208"/>
                </a:cubicBezTo>
                <a:cubicBezTo>
                  <a:pt x="133" y="199"/>
                  <a:pt x="138" y="193"/>
                  <a:pt x="141" y="185"/>
                </a:cubicBezTo>
                <a:cubicBezTo>
                  <a:pt x="138" y="140"/>
                  <a:pt x="132" y="128"/>
                  <a:pt x="123" y="91"/>
                </a:cubicBezTo>
                <a:cubicBezTo>
                  <a:pt x="126" y="62"/>
                  <a:pt x="131" y="61"/>
                  <a:pt x="157" y="54"/>
                </a:cubicBezTo>
                <a:cubicBezTo>
                  <a:pt x="162" y="51"/>
                  <a:pt x="168" y="51"/>
                  <a:pt x="172" y="47"/>
                </a:cubicBezTo>
                <a:cubicBezTo>
                  <a:pt x="177" y="42"/>
                  <a:pt x="178" y="36"/>
                  <a:pt x="183" y="31"/>
                </a:cubicBezTo>
                <a:cubicBezTo>
                  <a:pt x="190" y="4"/>
                  <a:pt x="179" y="41"/>
                  <a:pt x="191" y="18"/>
                </a:cubicBezTo>
                <a:cubicBezTo>
                  <a:pt x="194" y="13"/>
                  <a:pt x="194" y="6"/>
                  <a:pt x="196" y="0"/>
                </a:cubicBezTo>
                <a:cubicBezTo>
                  <a:pt x="209" y="3"/>
                  <a:pt x="208" y="6"/>
                  <a:pt x="211" y="18"/>
                </a:cubicBezTo>
                <a:cubicBezTo>
                  <a:pt x="209" y="60"/>
                  <a:pt x="199" y="76"/>
                  <a:pt x="188" y="114"/>
                </a:cubicBezTo>
                <a:cubicBezTo>
                  <a:pt x="190" y="150"/>
                  <a:pt x="195" y="260"/>
                  <a:pt x="248" y="273"/>
                </a:cubicBezTo>
                <a:cubicBezTo>
                  <a:pt x="258" y="285"/>
                  <a:pt x="271" y="294"/>
                  <a:pt x="282" y="305"/>
                </a:cubicBezTo>
                <a:cubicBezTo>
                  <a:pt x="288" y="327"/>
                  <a:pt x="302" y="340"/>
                  <a:pt x="316" y="357"/>
                </a:cubicBezTo>
                <a:cubicBezTo>
                  <a:pt x="327" y="371"/>
                  <a:pt x="325" y="383"/>
                  <a:pt x="342" y="393"/>
                </a:cubicBezTo>
                <a:cubicBezTo>
                  <a:pt x="346" y="408"/>
                  <a:pt x="354" y="425"/>
                  <a:pt x="360" y="440"/>
                </a:cubicBezTo>
                <a:cubicBezTo>
                  <a:pt x="361" y="451"/>
                  <a:pt x="359" y="464"/>
                  <a:pt x="365" y="474"/>
                </a:cubicBezTo>
                <a:cubicBezTo>
                  <a:pt x="375" y="492"/>
                  <a:pt x="391" y="489"/>
                  <a:pt x="399" y="518"/>
                </a:cubicBezTo>
                <a:cubicBezTo>
                  <a:pt x="400" y="526"/>
                  <a:pt x="400" y="550"/>
                  <a:pt x="407" y="560"/>
                </a:cubicBezTo>
                <a:cubicBezTo>
                  <a:pt x="420" y="578"/>
                  <a:pt x="411" y="558"/>
                  <a:pt x="420" y="576"/>
                </a:cubicBezTo>
                <a:cubicBezTo>
                  <a:pt x="426" y="587"/>
                  <a:pt x="426" y="599"/>
                  <a:pt x="433" y="610"/>
                </a:cubicBezTo>
                <a:cubicBezTo>
                  <a:pt x="437" y="624"/>
                  <a:pt x="438" y="634"/>
                  <a:pt x="454" y="638"/>
                </a:cubicBezTo>
                <a:cubicBezTo>
                  <a:pt x="458" y="652"/>
                  <a:pt x="462" y="668"/>
                  <a:pt x="477" y="672"/>
                </a:cubicBezTo>
                <a:cubicBezTo>
                  <a:pt x="476" y="694"/>
                  <a:pt x="476" y="699"/>
                  <a:pt x="469" y="716"/>
                </a:cubicBezTo>
                <a:cubicBezTo>
                  <a:pt x="462" y="755"/>
                  <a:pt x="398" y="743"/>
                  <a:pt x="368" y="745"/>
                </a:cubicBezTo>
                <a:cubicBezTo>
                  <a:pt x="348" y="751"/>
                  <a:pt x="357" y="756"/>
                  <a:pt x="352" y="758"/>
                </a:cubicBezTo>
                <a:cubicBezTo>
                  <a:pt x="347" y="760"/>
                  <a:pt x="344" y="756"/>
                  <a:pt x="337" y="758"/>
                </a:cubicBezTo>
                <a:cubicBezTo>
                  <a:pt x="329" y="763"/>
                  <a:pt x="321" y="768"/>
                  <a:pt x="311" y="771"/>
                </a:cubicBezTo>
                <a:cubicBezTo>
                  <a:pt x="303" y="776"/>
                  <a:pt x="298" y="781"/>
                  <a:pt x="292" y="789"/>
                </a:cubicBezTo>
                <a:cubicBezTo>
                  <a:pt x="286" y="812"/>
                  <a:pt x="259" y="820"/>
                  <a:pt x="238" y="823"/>
                </a:cubicBezTo>
                <a:cubicBezTo>
                  <a:pt x="224" y="831"/>
                  <a:pt x="221" y="837"/>
                  <a:pt x="209" y="842"/>
                </a:cubicBezTo>
                <a:cubicBezTo>
                  <a:pt x="197" y="847"/>
                  <a:pt x="174" y="850"/>
                  <a:pt x="165" y="852"/>
                </a:cubicBezTo>
                <a:close/>
              </a:path>
            </a:pathLst>
          </a:custGeom>
          <a:solidFill>
            <a:srgbClr val="FF0000"/>
          </a:solidFill>
          <a:ln w="15875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507" name="Rectangle 52"/>
          <p:cNvSpPr>
            <a:spLocks noChangeArrowheads="1"/>
          </p:cNvSpPr>
          <p:nvPr/>
        </p:nvSpPr>
        <p:spPr bwMode="auto">
          <a:xfrm>
            <a:off x="4724400" y="1295400"/>
            <a:ext cx="685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800" b="1" i="1">
                <a:latin typeface="Garamond" pitchFamily="18" charset="0"/>
              </a:rPr>
              <a:t>S.  MARIA LA  L.</a:t>
            </a:r>
            <a:endParaRPr lang="it-IT" sz="600" b="1" i="1">
              <a:latin typeface="Garamond" pitchFamily="18" charset="0"/>
            </a:endParaRPr>
          </a:p>
        </p:txBody>
      </p:sp>
      <p:sp>
        <p:nvSpPr>
          <p:cNvPr id="29749" name="Freeform 53"/>
          <p:cNvSpPr>
            <a:spLocks/>
          </p:cNvSpPr>
          <p:nvPr/>
        </p:nvSpPr>
        <p:spPr bwMode="auto">
          <a:xfrm>
            <a:off x="6200775" y="1233488"/>
            <a:ext cx="742950" cy="731837"/>
          </a:xfrm>
          <a:custGeom>
            <a:avLst/>
            <a:gdLst>
              <a:gd name="T0" fmla="*/ 2147483647 w 468"/>
              <a:gd name="T1" fmla="*/ 2147483647 h 461"/>
              <a:gd name="T2" fmla="*/ 2147483647 w 468"/>
              <a:gd name="T3" fmla="*/ 2147483647 h 461"/>
              <a:gd name="T4" fmla="*/ 2147483647 w 468"/>
              <a:gd name="T5" fmla="*/ 2147483647 h 461"/>
              <a:gd name="T6" fmla="*/ 2147483647 w 468"/>
              <a:gd name="T7" fmla="*/ 2147483647 h 461"/>
              <a:gd name="T8" fmla="*/ 2147483647 w 468"/>
              <a:gd name="T9" fmla="*/ 2147483647 h 461"/>
              <a:gd name="T10" fmla="*/ 2147483647 w 468"/>
              <a:gd name="T11" fmla="*/ 2147483647 h 461"/>
              <a:gd name="T12" fmla="*/ 2147483647 w 468"/>
              <a:gd name="T13" fmla="*/ 2147483647 h 461"/>
              <a:gd name="T14" fmla="*/ 2147483647 w 468"/>
              <a:gd name="T15" fmla="*/ 2147483647 h 461"/>
              <a:gd name="T16" fmla="*/ 2147483647 w 468"/>
              <a:gd name="T17" fmla="*/ 2147483647 h 461"/>
              <a:gd name="T18" fmla="*/ 2147483647 w 468"/>
              <a:gd name="T19" fmla="*/ 2147483647 h 461"/>
              <a:gd name="T20" fmla="*/ 2147483647 w 468"/>
              <a:gd name="T21" fmla="*/ 2147483647 h 461"/>
              <a:gd name="T22" fmla="*/ 2147483647 w 468"/>
              <a:gd name="T23" fmla="*/ 2147483647 h 461"/>
              <a:gd name="T24" fmla="*/ 2147483647 w 468"/>
              <a:gd name="T25" fmla="*/ 2147483647 h 461"/>
              <a:gd name="T26" fmla="*/ 2147483647 w 468"/>
              <a:gd name="T27" fmla="*/ 2147483647 h 461"/>
              <a:gd name="T28" fmla="*/ 2147483647 w 468"/>
              <a:gd name="T29" fmla="*/ 2147483647 h 461"/>
              <a:gd name="T30" fmla="*/ 2147483647 w 468"/>
              <a:gd name="T31" fmla="*/ 2147483647 h 461"/>
              <a:gd name="T32" fmla="*/ 2147483647 w 468"/>
              <a:gd name="T33" fmla="*/ 2147483647 h 461"/>
              <a:gd name="T34" fmla="*/ 2147483647 w 468"/>
              <a:gd name="T35" fmla="*/ 2147483647 h 461"/>
              <a:gd name="T36" fmla="*/ 2147483647 w 468"/>
              <a:gd name="T37" fmla="*/ 2147483647 h 461"/>
              <a:gd name="T38" fmla="*/ 2147483647 w 468"/>
              <a:gd name="T39" fmla="*/ 2147483647 h 461"/>
              <a:gd name="T40" fmla="*/ 2147483647 w 468"/>
              <a:gd name="T41" fmla="*/ 2147483647 h 461"/>
              <a:gd name="T42" fmla="*/ 2147483647 w 468"/>
              <a:gd name="T43" fmla="*/ 2147483647 h 461"/>
              <a:gd name="T44" fmla="*/ 2147483647 w 468"/>
              <a:gd name="T45" fmla="*/ 2147483647 h 461"/>
              <a:gd name="T46" fmla="*/ 2147483647 w 468"/>
              <a:gd name="T47" fmla="*/ 2147483647 h 461"/>
              <a:gd name="T48" fmla="*/ 2147483647 w 468"/>
              <a:gd name="T49" fmla="*/ 2147483647 h 461"/>
              <a:gd name="T50" fmla="*/ 2147483647 w 468"/>
              <a:gd name="T51" fmla="*/ 2147483647 h 461"/>
              <a:gd name="T52" fmla="*/ 2147483647 w 468"/>
              <a:gd name="T53" fmla="*/ 2147483647 h 461"/>
              <a:gd name="T54" fmla="*/ 2147483647 w 468"/>
              <a:gd name="T55" fmla="*/ 2147483647 h 461"/>
              <a:gd name="T56" fmla="*/ 2147483647 w 468"/>
              <a:gd name="T57" fmla="*/ 2147483647 h 461"/>
              <a:gd name="T58" fmla="*/ 2147483647 w 468"/>
              <a:gd name="T59" fmla="*/ 2147483647 h 461"/>
              <a:gd name="T60" fmla="*/ 2147483647 w 468"/>
              <a:gd name="T61" fmla="*/ 2147483647 h 461"/>
              <a:gd name="T62" fmla="*/ 2147483647 w 468"/>
              <a:gd name="T63" fmla="*/ 2147483647 h 461"/>
              <a:gd name="T64" fmla="*/ 2147483647 w 468"/>
              <a:gd name="T65" fmla="*/ 2147483647 h 461"/>
              <a:gd name="T66" fmla="*/ 2147483647 w 468"/>
              <a:gd name="T67" fmla="*/ 2147483647 h 461"/>
              <a:gd name="T68" fmla="*/ 2147483647 w 468"/>
              <a:gd name="T69" fmla="*/ 2147483647 h 461"/>
              <a:gd name="T70" fmla="*/ 2147483647 w 468"/>
              <a:gd name="T71" fmla="*/ 2147483647 h 461"/>
              <a:gd name="T72" fmla="*/ 2147483647 w 468"/>
              <a:gd name="T73" fmla="*/ 2147483647 h 461"/>
              <a:gd name="T74" fmla="*/ 2147483647 w 468"/>
              <a:gd name="T75" fmla="*/ 2147483647 h 461"/>
              <a:gd name="T76" fmla="*/ 2147483647 w 468"/>
              <a:gd name="T77" fmla="*/ 2147483647 h 461"/>
              <a:gd name="T78" fmla="*/ 2147483647 w 468"/>
              <a:gd name="T79" fmla="*/ 2147483647 h 461"/>
              <a:gd name="T80" fmla="*/ 2147483647 w 468"/>
              <a:gd name="T81" fmla="*/ 2147483647 h 461"/>
              <a:gd name="T82" fmla="*/ 2147483647 w 468"/>
              <a:gd name="T83" fmla="*/ 2147483647 h 461"/>
              <a:gd name="T84" fmla="*/ 2147483647 w 468"/>
              <a:gd name="T85" fmla="*/ 2147483647 h 461"/>
              <a:gd name="T86" fmla="*/ 2147483647 w 468"/>
              <a:gd name="T87" fmla="*/ 2147483647 h 46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68" h="461">
                <a:moveTo>
                  <a:pt x="266" y="457"/>
                </a:moveTo>
                <a:cubicBezTo>
                  <a:pt x="236" y="453"/>
                  <a:pt x="233" y="445"/>
                  <a:pt x="224" y="417"/>
                </a:cubicBezTo>
                <a:cubicBezTo>
                  <a:pt x="223" y="413"/>
                  <a:pt x="202" y="402"/>
                  <a:pt x="200" y="401"/>
                </a:cubicBezTo>
                <a:cubicBezTo>
                  <a:pt x="196" y="400"/>
                  <a:pt x="188" y="397"/>
                  <a:pt x="188" y="397"/>
                </a:cubicBezTo>
                <a:cubicBezTo>
                  <a:pt x="183" y="383"/>
                  <a:pt x="188" y="387"/>
                  <a:pt x="178" y="381"/>
                </a:cubicBezTo>
                <a:cubicBezTo>
                  <a:pt x="169" y="368"/>
                  <a:pt x="165" y="354"/>
                  <a:pt x="160" y="339"/>
                </a:cubicBezTo>
                <a:cubicBezTo>
                  <a:pt x="158" y="332"/>
                  <a:pt x="142" y="325"/>
                  <a:pt x="142" y="325"/>
                </a:cubicBezTo>
                <a:cubicBezTo>
                  <a:pt x="136" y="316"/>
                  <a:pt x="130" y="312"/>
                  <a:pt x="124" y="303"/>
                </a:cubicBezTo>
                <a:cubicBezTo>
                  <a:pt x="116" y="290"/>
                  <a:pt x="110" y="272"/>
                  <a:pt x="94" y="267"/>
                </a:cubicBezTo>
                <a:cubicBezTo>
                  <a:pt x="76" y="270"/>
                  <a:pt x="96" y="264"/>
                  <a:pt x="80" y="269"/>
                </a:cubicBezTo>
                <a:cubicBezTo>
                  <a:pt x="78" y="270"/>
                  <a:pt x="78" y="257"/>
                  <a:pt x="78" y="257"/>
                </a:cubicBezTo>
                <a:cubicBezTo>
                  <a:pt x="76" y="256"/>
                  <a:pt x="70" y="263"/>
                  <a:pt x="68" y="261"/>
                </a:cubicBezTo>
                <a:cubicBezTo>
                  <a:pt x="66" y="259"/>
                  <a:pt x="64" y="250"/>
                  <a:pt x="62" y="247"/>
                </a:cubicBezTo>
                <a:cubicBezTo>
                  <a:pt x="61" y="245"/>
                  <a:pt x="58" y="246"/>
                  <a:pt x="56" y="245"/>
                </a:cubicBezTo>
                <a:cubicBezTo>
                  <a:pt x="50" y="242"/>
                  <a:pt x="38" y="237"/>
                  <a:pt x="38" y="237"/>
                </a:cubicBezTo>
                <a:cubicBezTo>
                  <a:pt x="35" y="228"/>
                  <a:pt x="31" y="220"/>
                  <a:pt x="24" y="215"/>
                </a:cubicBezTo>
                <a:cubicBezTo>
                  <a:pt x="9" y="193"/>
                  <a:pt x="0" y="146"/>
                  <a:pt x="28" y="137"/>
                </a:cubicBezTo>
                <a:cubicBezTo>
                  <a:pt x="34" y="128"/>
                  <a:pt x="39" y="118"/>
                  <a:pt x="46" y="109"/>
                </a:cubicBezTo>
                <a:cubicBezTo>
                  <a:pt x="53" y="83"/>
                  <a:pt x="56" y="58"/>
                  <a:pt x="60" y="31"/>
                </a:cubicBezTo>
                <a:cubicBezTo>
                  <a:pt x="62" y="17"/>
                  <a:pt x="54" y="6"/>
                  <a:pt x="56" y="3"/>
                </a:cubicBezTo>
                <a:cubicBezTo>
                  <a:pt x="58" y="0"/>
                  <a:pt x="64" y="10"/>
                  <a:pt x="70" y="13"/>
                </a:cubicBezTo>
                <a:cubicBezTo>
                  <a:pt x="78" y="15"/>
                  <a:pt x="86" y="16"/>
                  <a:pt x="94" y="19"/>
                </a:cubicBezTo>
                <a:cubicBezTo>
                  <a:pt x="99" y="26"/>
                  <a:pt x="107" y="32"/>
                  <a:pt x="114" y="37"/>
                </a:cubicBezTo>
                <a:cubicBezTo>
                  <a:pt x="122" y="50"/>
                  <a:pt x="128" y="69"/>
                  <a:pt x="140" y="77"/>
                </a:cubicBezTo>
                <a:cubicBezTo>
                  <a:pt x="141" y="79"/>
                  <a:pt x="142" y="81"/>
                  <a:pt x="142" y="83"/>
                </a:cubicBezTo>
                <a:cubicBezTo>
                  <a:pt x="143" y="102"/>
                  <a:pt x="140" y="121"/>
                  <a:pt x="144" y="139"/>
                </a:cubicBezTo>
                <a:cubicBezTo>
                  <a:pt x="145" y="144"/>
                  <a:pt x="181" y="149"/>
                  <a:pt x="184" y="149"/>
                </a:cubicBezTo>
                <a:cubicBezTo>
                  <a:pt x="222" y="148"/>
                  <a:pt x="246" y="145"/>
                  <a:pt x="282" y="143"/>
                </a:cubicBezTo>
                <a:cubicBezTo>
                  <a:pt x="294" y="141"/>
                  <a:pt x="301" y="132"/>
                  <a:pt x="312" y="129"/>
                </a:cubicBezTo>
                <a:cubicBezTo>
                  <a:pt x="320" y="127"/>
                  <a:pt x="336" y="125"/>
                  <a:pt x="336" y="125"/>
                </a:cubicBezTo>
                <a:cubicBezTo>
                  <a:pt x="344" y="120"/>
                  <a:pt x="355" y="116"/>
                  <a:pt x="364" y="113"/>
                </a:cubicBezTo>
                <a:cubicBezTo>
                  <a:pt x="371" y="111"/>
                  <a:pt x="384" y="107"/>
                  <a:pt x="384" y="107"/>
                </a:cubicBezTo>
                <a:cubicBezTo>
                  <a:pt x="403" y="108"/>
                  <a:pt x="423" y="108"/>
                  <a:pt x="442" y="109"/>
                </a:cubicBezTo>
                <a:lnTo>
                  <a:pt x="460" y="119"/>
                </a:lnTo>
                <a:cubicBezTo>
                  <a:pt x="460" y="119"/>
                  <a:pt x="466" y="137"/>
                  <a:pt x="466" y="137"/>
                </a:cubicBezTo>
                <a:cubicBezTo>
                  <a:pt x="467" y="139"/>
                  <a:pt x="468" y="143"/>
                  <a:pt x="468" y="143"/>
                </a:cubicBezTo>
                <a:cubicBezTo>
                  <a:pt x="466" y="160"/>
                  <a:pt x="462" y="181"/>
                  <a:pt x="456" y="197"/>
                </a:cubicBezTo>
                <a:cubicBezTo>
                  <a:pt x="453" y="205"/>
                  <a:pt x="443" y="210"/>
                  <a:pt x="438" y="217"/>
                </a:cubicBezTo>
                <a:cubicBezTo>
                  <a:pt x="430" y="240"/>
                  <a:pt x="413" y="262"/>
                  <a:pt x="398" y="281"/>
                </a:cubicBezTo>
                <a:cubicBezTo>
                  <a:pt x="382" y="301"/>
                  <a:pt x="370" y="325"/>
                  <a:pt x="354" y="345"/>
                </a:cubicBezTo>
                <a:cubicBezTo>
                  <a:pt x="342" y="360"/>
                  <a:pt x="331" y="373"/>
                  <a:pt x="320" y="389"/>
                </a:cubicBezTo>
                <a:cubicBezTo>
                  <a:pt x="311" y="403"/>
                  <a:pt x="297" y="418"/>
                  <a:pt x="290" y="433"/>
                </a:cubicBezTo>
                <a:cubicBezTo>
                  <a:pt x="285" y="444"/>
                  <a:pt x="282" y="454"/>
                  <a:pt x="272" y="461"/>
                </a:cubicBezTo>
                <a:cubicBezTo>
                  <a:pt x="265" y="459"/>
                  <a:pt x="266" y="461"/>
                  <a:pt x="266" y="457"/>
                </a:cubicBezTo>
                <a:close/>
              </a:path>
            </a:pathLst>
          </a:custGeom>
          <a:solidFill>
            <a:srgbClr val="FF0000"/>
          </a:solidFill>
          <a:ln w="15875">
            <a:solidFill>
              <a:srgbClr val="993300"/>
            </a:solidFill>
            <a:round/>
            <a:headEnd/>
            <a:tailEnd/>
          </a:ln>
          <a:effectLst>
            <a:outerShdw dist="40161" dir="9693903" algn="ctr" rotWithShape="0">
              <a:srgbClr val="66FFFF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9509" name="Freeform 54"/>
          <p:cNvSpPr>
            <a:spLocks/>
          </p:cNvSpPr>
          <p:nvPr/>
        </p:nvSpPr>
        <p:spPr bwMode="auto">
          <a:xfrm>
            <a:off x="5445125" y="1006475"/>
            <a:ext cx="835025" cy="650875"/>
          </a:xfrm>
          <a:custGeom>
            <a:avLst/>
            <a:gdLst>
              <a:gd name="T0" fmla="*/ 2147483647 w 526"/>
              <a:gd name="T1" fmla="*/ 2147483647 h 410"/>
              <a:gd name="T2" fmla="*/ 2147483647 w 526"/>
              <a:gd name="T3" fmla="*/ 2147483647 h 410"/>
              <a:gd name="T4" fmla="*/ 2147483647 w 526"/>
              <a:gd name="T5" fmla="*/ 2147483647 h 410"/>
              <a:gd name="T6" fmla="*/ 2147483647 w 526"/>
              <a:gd name="T7" fmla="*/ 2147483647 h 410"/>
              <a:gd name="T8" fmla="*/ 2147483647 w 526"/>
              <a:gd name="T9" fmla="*/ 2147483647 h 410"/>
              <a:gd name="T10" fmla="*/ 2147483647 w 526"/>
              <a:gd name="T11" fmla="*/ 2147483647 h 410"/>
              <a:gd name="T12" fmla="*/ 2147483647 w 526"/>
              <a:gd name="T13" fmla="*/ 2147483647 h 410"/>
              <a:gd name="T14" fmla="*/ 2147483647 w 526"/>
              <a:gd name="T15" fmla="*/ 2147483647 h 410"/>
              <a:gd name="T16" fmla="*/ 2147483647 w 526"/>
              <a:gd name="T17" fmla="*/ 2147483647 h 410"/>
              <a:gd name="T18" fmla="*/ 2147483647 w 526"/>
              <a:gd name="T19" fmla="*/ 2147483647 h 410"/>
              <a:gd name="T20" fmla="*/ 2147483647 w 526"/>
              <a:gd name="T21" fmla="*/ 2147483647 h 410"/>
              <a:gd name="T22" fmla="*/ 0 w 526"/>
              <a:gd name="T23" fmla="*/ 2147483647 h 410"/>
              <a:gd name="T24" fmla="*/ 2147483647 w 526"/>
              <a:gd name="T25" fmla="*/ 2147483647 h 410"/>
              <a:gd name="T26" fmla="*/ 2147483647 w 526"/>
              <a:gd name="T27" fmla="*/ 2147483647 h 410"/>
              <a:gd name="T28" fmla="*/ 2147483647 w 526"/>
              <a:gd name="T29" fmla="*/ 2147483647 h 410"/>
              <a:gd name="T30" fmla="*/ 2147483647 w 526"/>
              <a:gd name="T31" fmla="*/ 2147483647 h 410"/>
              <a:gd name="T32" fmla="*/ 2147483647 w 526"/>
              <a:gd name="T33" fmla="*/ 2147483647 h 410"/>
              <a:gd name="T34" fmla="*/ 2147483647 w 526"/>
              <a:gd name="T35" fmla="*/ 2147483647 h 410"/>
              <a:gd name="T36" fmla="*/ 2147483647 w 526"/>
              <a:gd name="T37" fmla="*/ 2147483647 h 410"/>
              <a:gd name="T38" fmla="*/ 2147483647 w 526"/>
              <a:gd name="T39" fmla="*/ 2147483647 h 410"/>
              <a:gd name="T40" fmla="*/ 2147483647 w 526"/>
              <a:gd name="T41" fmla="*/ 2147483647 h 410"/>
              <a:gd name="T42" fmla="*/ 2147483647 w 526"/>
              <a:gd name="T43" fmla="*/ 2147483647 h 410"/>
              <a:gd name="T44" fmla="*/ 2147483647 w 526"/>
              <a:gd name="T45" fmla="*/ 0 h 410"/>
              <a:gd name="T46" fmla="*/ 2147483647 w 526"/>
              <a:gd name="T47" fmla="*/ 2147483647 h 410"/>
              <a:gd name="T48" fmla="*/ 2147483647 w 526"/>
              <a:gd name="T49" fmla="*/ 2147483647 h 410"/>
              <a:gd name="T50" fmla="*/ 2147483647 w 526"/>
              <a:gd name="T51" fmla="*/ 2147483647 h 410"/>
              <a:gd name="T52" fmla="*/ 2147483647 w 526"/>
              <a:gd name="T53" fmla="*/ 2147483647 h 410"/>
              <a:gd name="T54" fmla="*/ 2147483647 w 526"/>
              <a:gd name="T55" fmla="*/ 2147483647 h 410"/>
              <a:gd name="T56" fmla="*/ 2147483647 w 526"/>
              <a:gd name="T57" fmla="*/ 2147483647 h 410"/>
              <a:gd name="T58" fmla="*/ 2147483647 w 526"/>
              <a:gd name="T59" fmla="*/ 2147483647 h 410"/>
              <a:gd name="T60" fmla="*/ 2147483647 w 526"/>
              <a:gd name="T61" fmla="*/ 2147483647 h 410"/>
              <a:gd name="T62" fmla="*/ 2147483647 w 526"/>
              <a:gd name="T63" fmla="*/ 2147483647 h 410"/>
              <a:gd name="T64" fmla="*/ 2147483647 w 526"/>
              <a:gd name="T65" fmla="*/ 2147483647 h 410"/>
              <a:gd name="T66" fmla="*/ 2147483647 w 526"/>
              <a:gd name="T67" fmla="*/ 2147483647 h 410"/>
              <a:gd name="T68" fmla="*/ 2147483647 w 526"/>
              <a:gd name="T69" fmla="*/ 2147483647 h 410"/>
              <a:gd name="T70" fmla="*/ 2147483647 w 526"/>
              <a:gd name="T71" fmla="*/ 2147483647 h 410"/>
              <a:gd name="T72" fmla="*/ 2147483647 w 526"/>
              <a:gd name="T73" fmla="*/ 2147483647 h 410"/>
              <a:gd name="T74" fmla="*/ 2147483647 w 526"/>
              <a:gd name="T75" fmla="*/ 2147483647 h 410"/>
              <a:gd name="T76" fmla="*/ 2147483647 w 526"/>
              <a:gd name="T77" fmla="*/ 2147483647 h 410"/>
              <a:gd name="T78" fmla="*/ 2147483647 w 526"/>
              <a:gd name="T79" fmla="*/ 2147483647 h 410"/>
              <a:gd name="T80" fmla="*/ 2147483647 w 526"/>
              <a:gd name="T81" fmla="*/ 2147483647 h 410"/>
              <a:gd name="T82" fmla="*/ 2147483647 w 526"/>
              <a:gd name="T83" fmla="*/ 2147483647 h 410"/>
              <a:gd name="T84" fmla="*/ 2147483647 w 526"/>
              <a:gd name="T85" fmla="*/ 2147483647 h 410"/>
              <a:gd name="T86" fmla="*/ 2147483647 w 526"/>
              <a:gd name="T87" fmla="*/ 2147483647 h 410"/>
              <a:gd name="T88" fmla="*/ 2147483647 w 526"/>
              <a:gd name="T89" fmla="*/ 2147483647 h 410"/>
              <a:gd name="T90" fmla="*/ 2147483647 w 526"/>
              <a:gd name="T91" fmla="*/ 2147483647 h 410"/>
              <a:gd name="T92" fmla="*/ 2147483647 w 526"/>
              <a:gd name="T93" fmla="*/ 2147483647 h 41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26"/>
              <a:gd name="T142" fmla="*/ 0 h 410"/>
              <a:gd name="T143" fmla="*/ 526 w 526"/>
              <a:gd name="T144" fmla="*/ 410 h 41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26" h="410">
                <a:moveTo>
                  <a:pt x="130" y="372"/>
                </a:moveTo>
                <a:cubicBezTo>
                  <a:pt x="136" y="350"/>
                  <a:pt x="140" y="322"/>
                  <a:pt x="120" y="308"/>
                </a:cubicBezTo>
                <a:cubicBezTo>
                  <a:pt x="113" y="298"/>
                  <a:pt x="108" y="283"/>
                  <a:pt x="104" y="272"/>
                </a:cubicBezTo>
                <a:cubicBezTo>
                  <a:pt x="102" y="267"/>
                  <a:pt x="97" y="264"/>
                  <a:pt x="94" y="260"/>
                </a:cubicBezTo>
                <a:cubicBezTo>
                  <a:pt x="90" y="256"/>
                  <a:pt x="82" y="248"/>
                  <a:pt x="82" y="248"/>
                </a:cubicBezTo>
                <a:cubicBezTo>
                  <a:pt x="77" y="233"/>
                  <a:pt x="75" y="213"/>
                  <a:pt x="64" y="202"/>
                </a:cubicBezTo>
                <a:cubicBezTo>
                  <a:pt x="59" y="187"/>
                  <a:pt x="59" y="171"/>
                  <a:pt x="54" y="156"/>
                </a:cubicBezTo>
                <a:cubicBezTo>
                  <a:pt x="52" y="149"/>
                  <a:pt x="43" y="146"/>
                  <a:pt x="38" y="142"/>
                </a:cubicBezTo>
                <a:cubicBezTo>
                  <a:pt x="36" y="141"/>
                  <a:pt x="32" y="138"/>
                  <a:pt x="32" y="138"/>
                </a:cubicBezTo>
                <a:cubicBezTo>
                  <a:pt x="20" y="120"/>
                  <a:pt x="31" y="92"/>
                  <a:pt x="18" y="76"/>
                </a:cubicBezTo>
                <a:cubicBezTo>
                  <a:pt x="10" y="66"/>
                  <a:pt x="11" y="75"/>
                  <a:pt x="6" y="64"/>
                </a:cubicBezTo>
                <a:cubicBezTo>
                  <a:pt x="3" y="58"/>
                  <a:pt x="0" y="46"/>
                  <a:pt x="0" y="46"/>
                </a:cubicBezTo>
                <a:cubicBezTo>
                  <a:pt x="3" y="31"/>
                  <a:pt x="16" y="29"/>
                  <a:pt x="30" y="26"/>
                </a:cubicBezTo>
                <a:cubicBezTo>
                  <a:pt x="35" y="25"/>
                  <a:pt x="46" y="22"/>
                  <a:pt x="46" y="22"/>
                </a:cubicBezTo>
                <a:cubicBezTo>
                  <a:pt x="85" y="24"/>
                  <a:pt x="80" y="25"/>
                  <a:pt x="106" y="32"/>
                </a:cubicBezTo>
                <a:cubicBezTo>
                  <a:pt x="117" y="39"/>
                  <a:pt x="117" y="44"/>
                  <a:pt x="126" y="50"/>
                </a:cubicBezTo>
                <a:cubicBezTo>
                  <a:pt x="135" y="63"/>
                  <a:pt x="138" y="60"/>
                  <a:pt x="156" y="58"/>
                </a:cubicBezTo>
                <a:cubicBezTo>
                  <a:pt x="165" y="44"/>
                  <a:pt x="172" y="37"/>
                  <a:pt x="188" y="32"/>
                </a:cubicBezTo>
                <a:cubicBezTo>
                  <a:pt x="194" y="30"/>
                  <a:pt x="206" y="24"/>
                  <a:pt x="206" y="24"/>
                </a:cubicBezTo>
                <a:cubicBezTo>
                  <a:pt x="223" y="26"/>
                  <a:pt x="244" y="30"/>
                  <a:pt x="260" y="22"/>
                </a:cubicBezTo>
                <a:cubicBezTo>
                  <a:pt x="279" y="12"/>
                  <a:pt x="247" y="24"/>
                  <a:pt x="278" y="14"/>
                </a:cubicBezTo>
                <a:cubicBezTo>
                  <a:pt x="280" y="13"/>
                  <a:pt x="284" y="12"/>
                  <a:pt x="284" y="12"/>
                </a:cubicBezTo>
                <a:cubicBezTo>
                  <a:pt x="292" y="4"/>
                  <a:pt x="300" y="3"/>
                  <a:pt x="310" y="0"/>
                </a:cubicBezTo>
                <a:cubicBezTo>
                  <a:pt x="326" y="1"/>
                  <a:pt x="336" y="0"/>
                  <a:pt x="348" y="8"/>
                </a:cubicBezTo>
                <a:cubicBezTo>
                  <a:pt x="360" y="26"/>
                  <a:pt x="370" y="19"/>
                  <a:pt x="396" y="20"/>
                </a:cubicBezTo>
                <a:cubicBezTo>
                  <a:pt x="402" y="24"/>
                  <a:pt x="408" y="26"/>
                  <a:pt x="414" y="30"/>
                </a:cubicBezTo>
                <a:cubicBezTo>
                  <a:pt x="425" y="47"/>
                  <a:pt x="416" y="31"/>
                  <a:pt x="420" y="72"/>
                </a:cubicBezTo>
                <a:cubicBezTo>
                  <a:pt x="423" y="99"/>
                  <a:pt x="475" y="97"/>
                  <a:pt x="490" y="98"/>
                </a:cubicBezTo>
                <a:cubicBezTo>
                  <a:pt x="497" y="100"/>
                  <a:pt x="510" y="104"/>
                  <a:pt x="510" y="104"/>
                </a:cubicBezTo>
                <a:cubicBezTo>
                  <a:pt x="513" y="112"/>
                  <a:pt x="518" y="113"/>
                  <a:pt x="522" y="120"/>
                </a:cubicBezTo>
                <a:cubicBezTo>
                  <a:pt x="526" y="137"/>
                  <a:pt x="525" y="130"/>
                  <a:pt x="522" y="160"/>
                </a:cubicBezTo>
                <a:cubicBezTo>
                  <a:pt x="521" y="167"/>
                  <a:pt x="518" y="180"/>
                  <a:pt x="518" y="180"/>
                </a:cubicBezTo>
                <a:cubicBezTo>
                  <a:pt x="516" y="198"/>
                  <a:pt x="515" y="231"/>
                  <a:pt x="494" y="238"/>
                </a:cubicBezTo>
                <a:cubicBezTo>
                  <a:pt x="491" y="242"/>
                  <a:pt x="489" y="246"/>
                  <a:pt x="486" y="250"/>
                </a:cubicBezTo>
                <a:cubicBezTo>
                  <a:pt x="484" y="254"/>
                  <a:pt x="482" y="262"/>
                  <a:pt x="482" y="262"/>
                </a:cubicBezTo>
                <a:cubicBezTo>
                  <a:pt x="481" y="288"/>
                  <a:pt x="486" y="315"/>
                  <a:pt x="478" y="340"/>
                </a:cubicBezTo>
                <a:cubicBezTo>
                  <a:pt x="475" y="351"/>
                  <a:pt x="439" y="350"/>
                  <a:pt x="432" y="352"/>
                </a:cubicBezTo>
                <a:cubicBezTo>
                  <a:pt x="422" y="355"/>
                  <a:pt x="430" y="357"/>
                  <a:pt x="422" y="362"/>
                </a:cubicBezTo>
                <a:cubicBezTo>
                  <a:pt x="414" y="367"/>
                  <a:pt x="396" y="379"/>
                  <a:pt x="382" y="384"/>
                </a:cubicBezTo>
                <a:cubicBezTo>
                  <a:pt x="369" y="390"/>
                  <a:pt x="350" y="389"/>
                  <a:pt x="338" y="390"/>
                </a:cubicBezTo>
                <a:cubicBezTo>
                  <a:pt x="330" y="393"/>
                  <a:pt x="322" y="394"/>
                  <a:pt x="314" y="396"/>
                </a:cubicBezTo>
                <a:cubicBezTo>
                  <a:pt x="306" y="402"/>
                  <a:pt x="299" y="407"/>
                  <a:pt x="290" y="410"/>
                </a:cubicBezTo>
                <a:cubicBezTo>
                  <a:pt x="272" y="407"/>
                  <a:pt x="258" y="404"/>
                  <a:pt x="240" y="402"/>
                </a:cubicBezTo>
                <a:cubicBezTo>
                  <a:pt x="226" y="393"/>
                  <a:pt x="215" y="390"/>
                  <a:pt x="198" y="388"/>
                </a:cubicBezTo>
                <a:cubicBezTo>
                  <a:pt x="186" y="385"/>
                  <a:pt x="175" y="387"/>
                  <a:pt x="166" y="386"/>
                </a:cubicBezTo>
                <a:cubicBezTo>
                  <a:pt x="157" y="385"/>
                  <a:pt x="150" y="382"/>
                  <a:pt x="144" y="380"/>
                </a:cubicBezTo>
                <a:cubicBezTo>
                  <a:pt x="140" y="374"/>
                  <a:pt x="137" y="365"/>
                  <a:pt x="130" y="372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510" name="Rectangle 55"/>
          <p:cNvSpPr>
            <a:spLocks noChangeArrowheads="1"/>
          </p:cNvSpPr>
          <p:nvPr/>
        </p:nvSpPr>
        <p:spPr bwMode="auto">
          <a:xfrm>
            <a:off x="6324600" y="15240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800" b="1">
                <a:latin typeface="Garamond" pitchFamily="18" charset="0"/>
              </a:rPr>
              <a:t>CHIOPRIS</a:t>
            </a:r>
          </a:p>
          <a:p>
            <a:pPr algn="ctr"/>
            <a:r>
              <a:rPr lang="it-IT" sz="800" b="1">
                <a:latin typeface="Garamond" pitchFamily="18" charset="0"/>
              </a:rPr>
              <a:t>VISCONE</a:t>
            </a:r>
            <a:endParaRPr lang="it-IT" sz="600" b="1">
              <a:latin typeface="Garamond" pitchFamily="18" charset="0"/>
            </a:endParaRPr>
          </a:p>
        </p:txBody>
      </p:sp>
      <p:sp>
        <p:nvSpPr>
          <p:cNvPr id="19511" name="Text Box 56"/>
          <p:cNvSpPr txBox="1">
            <a:spLocks noChangeArrowheads="1"/>
          </p:cNvSpPr>
          <p:nvPr/>
        </p:nvSpPr>
        <p:spPr bwMode="auto">
          <a:xfrm>
            <a:off x="6096000" y="1752600"/>
            <a:ext cx="8001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 b="1" i="1">
                <a:latin typeface="Garamond" pitchFamily="18" charset="0"/>
                <a:ea typeface="ＭＳ Ｐゴシック"/>
                <a:cs typeface="ＭＳ Ｐゴシック"/>
              </a:rPr>
              <a:t>S. VITO</a:t>
            </a:r>
          </a:p>
          <a:p>
            <a:pPr>
              <a:spcBef>
                <a:spcPct val="50000"/>
              </a:spcBef>
            </a:pPr>
            <a:r>
              <a:rPr lang="it-IT" sz="800" b="1" i="1">
                <a:latin typeface="Garamond" pitchFamily="18" charset="0"/>
                <a:ea typeface="ＭＳ Ｐゴシック"/>
                <a:cs typeface="ＭＳ Ｐゴシック"/>
              </a:rPr>
              <a:t>AL TORRE</a:t>
            </a:r>
            <a:endParaRPr lang="it-IT" sz="600" b="1" i="1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12" name="Freeform 57"/>
          <p:cNvSpPr>
            <a:spLocks/>
          </p:cNvSpPr>
          <p:nvPr/>
        </p:nvSpPr>
        <p:spPr bwMode="auto">
          <a:xfrm>
            <a:off x="5280025" y="2495550"/>
            <a:ext cx="996950" cy="1428750"/>
          </a:xfrm>
          <a:custGeom>
            <a:avLst/>
            <a:gdLst>
              <a:gd name="T0" fmla="*/ 2147483647 w 628"/>
              <a:gd name="T1" fmla="*/ 2147483647 h 900"/>
              <a:gd name="T2" fmla="*/ 2147483647 w 628"/>
              <a:gd name="T3" fmla="*/ 2147483647 h 900"/>
              <a:gd name="T4" fmla="*/ 2147483647 w 628"/>
              <a:gd name="T5" fmla="*/ 2147483647 h 900"/>
              <a:gd name="T6" fmla="*/ 2147483647 w 628"/>
              <a:gd name="T7" fmla="*/ 2147483647 h 900"/>
              <a:gd name="T8" fmla="*/ 2147483647 w 628"/>
              <a:gd name="T9" fmla="*/ 2147483647 h 900"/>
              <a:gd name="T10" fmla="*/ 2147483647 w 628"/>
              <a:gd name="T11" fmla="*/ 2147483647 h 900"/>
              <a:gd name="T12" fmla="*/ 2147483647 w 628"/>
              <a:gd name="T13" fmla="*/ 2147483647 h 900"/>
              <a:gd name="T14" fmla="*/ 2147483647 w 628"/>
              <a:gd name="T15" fmla="*/ 2147483647 h 900"/>
              <a:gd name="T16" fmla="*/ 2147483647 w 628"/>
              <a:gd name="T17" fmla="*/ 2147483647 h 900"/>
              <a:gd name="T18" fmla="*/ 2147483647 w 628"/>
              <a:gd name="T19" fmla="*/ 0 h 900"/>
              <a:gd name="T20" fmla="*/ 2147483647 w 628"/>
              <a:gd name="T21" fmla="*/ 2147483647 h 900"/>
              <a:gd name="T22" fmla="*/ 2147483647 w 628"/>
              <a:gd name="T23" fmla="*/ 2147483647 h 900"/>
              <a:gd name="T24" fmla="*/ 2147483647 w 628"/>
              <a:gd name="T25" fmla="*/ 2147483647 h 900"/>
              <a:gd name="T26" fmla="*/ 2147483647 w 628"/>
              <a:gd name="T27" fmla="*/ 2147483647 h 900"/>
              <a:gd name="T28" fmla="*/ 2147483647 w 628"/>
              <a:gd name="T29" fmla="*/ 2147483647 h 900"/>
              <a:gd name="T30" fmla="*/ 2147483647 w 628"/>
              <a:gd name="T31" fmla="*/ 2147483647 h 900"/>
              <a:gd name="T32" fmla="*/ 2147483647 w 628"/>
              <a:gd name="T33" fmla="*/ 2147483647 h 900"/>
              <a:gd name="T34" fmla="*/ 2147483647 w 628"/>
              <a:gd name="T35" fmla="*/ 2147483647 h 900"/>
              <a:gd name="T36" fmla="*/ 2147483647 w 628"/>
              <a:gd name="T37" fmla="*/ 2147483647 h 900"/>
              <a:gd name="T38" fmla="*/ 2147483647 w 628"/>
              <a:gd name="T39" fmla="*/ 2147483647 h 900"/>
              <a:gd name="T40" fmla="*/ 2147483647 w 628"/>
              <a:gd name="T41" fmla="*/ 2147483647 h 900"/>
              <a:gd name="T42" fmla="*/ 2147483647 w 628"/>
              <a:gd name="T43" fmla="*/ 2147483647 h 900"/>
              <a:gd name="T44" fmla="*/ 2147483647 w 628"/>
              <a:gd name="T45" fmla="*/ 2147483647 h 900"/>
              <a:gd name="T46" fmla="*/ 2147483647 w 628"/>
              <a:gd name="T47" fmla="*/ 2147483647 h 900"/>
              <a:gd name="T48" fmla="*/ 2147483647 w 628"/>
              <a:gd name="T49" fmla="*/ 2147483647 h 900"/>
              <a:gd name="T50" fmla="*/ 2147483647 w 628"/>
              <a:gd name="T51" fmla="*/ 2147483647 h 900"/>
              <a:gd name="T52" fmla="*/ 2147483647 w 628"/>
              <a:gd name="T53" fmla="*/ 2147483647 h 900"/>
              <a:gd name="T54" fmla="*/ 2147483647 w 628"/>
              <a:gd name="T55" fmla="*/ 2147483647 h 900"/>
              <a:gd name="T56" fmla="*/ 2147483647 w 628"/>
              <a:gd name="T57" fmla="*/ 2147483647 h 900"/>
              <a:gd name="T58" fmla="*/ 2147483647 w 628"/>
              <a:gd name="T59" fmla="*/ 2147483647 h 900"/>
              <a:gd name="T60" fmla="*/ 2147483647 w 628"/>
              <a:gd name="T61" fmla="*/ 2147483647 h 900"/>
              <a:gd name="T62" fmla="*/ 2147483647 w 628"/>
              <a:gd name="T63" fmla="*/ 2147483647 h 900"/>
              <a:gd name="T64" fmla="*/ 2147483647 w 628"/>
              <a:gd name="T65" fmla="*/ 2147483647 h 900"/>
              <a:gd name="T66" fmla="*/ 2147483647 w 628"/>
              <a:gd name="T67" fmla="*/ 2147483647 h 900"/>
              <a:gd name="T68" fmla="*/ 0 w 628"/>
              <a:gd name="T69" fmla="*/ 2147483647 h 900"/>
              <a:gd name="T70" fmla="*/ 2147483647 w 628"/>
              <a:gd name="T71" fmla="*/ 2147483647 h 900"/>
              <a:gd name="T72" fmla="*/ 2147483647 w 628"/>
              <a:gd name="T73" fmla="*/ 2147483647 h 9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28"/>
              <a:gd name="T112" fmla="*/ 0 h 900"/>
              <a:gd name="T113" fmla="*/ 628 w 628"/>
              <a:gd name="T114" fmla="*/ 900 h 9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28" h="900">
                <a:moveTo>
                  <a:pt x="60" y="566"/>
                </a:moveTo>
                <a:cubicBezTo>
                  <a:pt x="62" y="561"/>
                  <a:pt x="62" y="555"/>
                  <a:pt x="65" y="550"/>
                </a:cubicBezTo>
                <a:cubicBezTo>
                  <a:pt x="70" y="543"/>
                  <a:pt x="81" y="543"/>
                  <a:pt x="87" y="538"/>
                </a:cubicBezTo>
                <a:cubicBezTo>
                  <a:pt x="91" y="534"/>
                  <a:pt x="96" y="528"/>
                  <a:pt x="99" y="523"/>
                </a:cubicBezTo>
                <a:cubicBezTo>
                  <a:pt x="102" y="513"/>
                  <a:pt x="104" y="504"/>
                  <a:pt x="106" y="494"/>
                </a:cubicBezTo>
                <a:cubicBezTo>
                  <a:pt x="108" y="475"/>
                  <a:pt x="114" y="450"/>
                  <a:pt x="96" y="439"/>
                </a:cubicBezTo>
                <a:cubicBezTo>
                  <a:pt x="89" y="416"/>
                  <a:pt x="81" y="397"/>
                  <a:pt x="60" y="384"/>
                </a:cubicBezTo>
                <a:cubicBezTo>
                  <a:pt x="59" y="382"/>
                  <a:pt x="53" y="372"/>
                  <a:pt x="53" y="370"/>
                </a:cubicBezTo>
                <a:cubicBezTo>
                  <a:pt x="53" y="361"/>
                  <a:pt x="70" y="334"/>
                  <a:pt x="75" y="326"/>
                </a:cubicBezTo>
                <a:cubicBezTo>
                  <a:pt x="69" y="312"/>
                  <a:pt x="73" y="255"/>
                  <a:pt x="72" y="250"/>
                </a:cubicBezTo>
                <a:cubicBezTo>
                  <a:pt x="71" y="243"/>
                  <a:pt x="62" y="224"/>
                  <a:pt x="60" y="218"/>
                </a:cubicBezTo>
                <a:cubicBezTo>
                  <a:pt x="59" y="216"/>
                  <a:pt x="58" y="211"/>
                  <a:pt x="58" y="211"/>
                </a:cubicBezTo>
                <a:cubicBezTo>
                  <a:pt x="39" y="214"/>
                  <a:pt x="36" y="214"/>
                  <a:pt x="24" y="226"/>
                </a:cubicBezTo>
                <a:cubicBezTo>
                  <a:pt x="15" y="222"/>
                  <a:pt x="13" y="218"/>
                  <a:pt x="10" y="209"/>
                </a:cubicBezTo>
                <a:cubicBezTo>
                  <a:pt x="11" y="188"/>
                  <a:pt x="14" y="157"/>
                  <a:pt x="27" y="139"/>
                </a:cubicBezTo>
                <a:cubicBezTo>
                  <a:pt x="30" y="128"/>
                  <a:pt x="37" y="128"/>
                  <a:pt x="44" y="120"/>
                </a:cubicBezTo>
                <a:cubicBezTo>
                  <a:pt x="49" y="114"/>
                  <a:pt x="54" y="105"/>
                  <a:pt x="58" y="98"/>
                </a:cubicBezTo>
                <a:cubicBezTo>
                  <a:pt x="62" y="85"/>
                  <a:pt x="86" y="75"/>
                  <a:pt x="94" y="62"/>
                </a:cubicBezTo>
                <a:cubicBezTo>
                  <a:pt x="100" y="43"/>
                  <a:pt x="136" y="39"/>
                  <a:pt x="154" y="36"/>
                </a:cubicBezTo>
                <a:cubicBezTo>
                  <a:pt x="157" y="20"/>
                  <a:pt x="159" y="3"/>
                  <a:pt x="176" y="0"/>
                </a:cubicBezTo>
                <a:cubicBezTo>
                  <a:pt x="186" y="2"/>
                  <a:pt x="194" y="5"/>
                  <a:pt x="204" y="7"/>
                </a:cubicBezTo>
                <a:cubicBezTo>
                  <a:pt x="219" y="28"/>
                  <a:pt x="216" y="28"/>
                  <a:pt x="245" y="31"/>
                </a:cubicBezTo>
                <a:cubicBezTo>
                  <a:pt x="258" y="49"/>
                  <a:pt x="247" y="71"/>
                  <a:pt x="260" y="89"/>
                </a:cubicBezTo>
                <a:cubicBezTo>
                  <a:pt x="253" y="105"/>
                  <a:pt x="252" y="103"/>
                  <a:pt x="250" y="125"/>
                </a:cubicBezTo>
                <a:cubicBezTo>
                  <a:pt x="252" y="137"/>
                  <a:pt x="253" y="142"/>
                  <a:pt x="260" y="151"/>
                </a:cubicBezTo>
                <a:cubicBezTo>
                  <a:pt x="263" y="161"/>
                  <a:pt x="266" y="165"/>
                  <a:pt x="276" y="168"/>
                </a:cubicBezTo>
                <a:cubicBezTo>
                  <a:pt x="285" y="173"/>
                  <a:pt x="290" y="174"/>
                  <a:pt x="296" y="182"/>
                </a:cubicBezTo>
                <a:cubicBezTo>
                  <a:pt x="299" y="196"/>
                  <a:pt x="307" y="214"/>
                  <a:pt x="315" y="226"/>
                </a:cubicBezTo>
                <a:cubicBezTo>
                  <a:pt x="311" y="239"/>
                  <a:pt x="307" y="251"/>
                  <a:pt x="303" y="264"/>
                </a:cubicBezTo>
                <a:cubicBezTo>
                  <a:pt x="307" y="289"/>
                  <a:pt x="303" y="297"/>
                  <a:pt x="327" y="302"/>
                </a:cubicBezTo>
                <a:cubicBezTo>
                  <a:pt x="331" y="309"/>
                  <a:pt x="336" y="324"/>
                  <a:pt x="336" y="324"/>
                </a:cubicBezTo>
                <a:cubicBezTo>
                  <a:pt x="339" y="351"/>
                  <a:pt x="334" y="367"/>
                  <a:pt x="358" y="377"/>
                </a:cubicBezTo>
                <a:cubicBezTo>
                  <a:pt x="378" y="368"/>
                  <a:pt x="413" y="383"/>
                  <a:pt x="435" y="386"/>
                </a:cubicBezTo>
                <a:cubicBezTo>
                  <a:pt x="443" y="396"/>
                  <a:pt x="453" y="397"/>
                  <a:pt x="461" y="408"/>
                </a:cubicBezTo>
                <a:cubicBezTo>
                  <a:pt x="459" y="429"/>
                  <a:pt x="462" y="433"/>
                  <a:pt x="449" y="446"/>
                </a:cubicBezTo>
                <a:cubicBezTo>
                  <a:pt x="444" y="465"/>
                  <a:pt x="450" y="475"/>
                  <a:pt x="468" y="480"/>
                </a:cubicBezTo>
                <a:cubicBezTo>
                  <a:pt x="485" y="476"/>
                  <a:pt x="477" y="457"/>
                  <a:pt x="492" y="451"/>
                </a:cubicBezTo>
                <a:cubicBezTo>
                  <a:pt x="500" y="440"/>
                  <a:pt x="511" y="439"/>
                  <a:pt x="524" y="437"/>
                </a:cubicBezTo>
                <a:cubicBezTo>
                  <a:pt x="538" y="414"/>
                  <a:pt x="546" y="420"/>
                  <a:pt x="569" y="410"/>
                </a:cubicBezTo>
                <a:cubicBezTo>
                  <a:pt x="586" y="413"/>
                  <a:pt x="585" y="413"/>
                  <a:pt x="591" y="427"/>
                </a:cubicBezTo>
                <a:cubicBezTo>
                  <a:pt x="594" y="440"/>
                  <a:pt x="596" y="452"/>
                  <a:pt x="605" y="461"/>
                </a:cubicBezTo>
                <a:cubicBezTo>
                  <a:pt x="603" y="474"/>
                  <a:pt x="598" y="482"/>
                  <a:pt x="593" y="494"/>
                </a:cubicBezTo>
                <a:cubicBezTo>
                  <a:pt x="596" y="543"/>
                  <a:pt x="586" y="539"/>
                  <a:pt x="620" y="547"/>
                </a:cubicBezTo>
                <a:cubicBezTo>
                  <a:pt x="622" y="549"/>
                  <a:pt x="626" y="551"/>
                  <a:pt x="627" y="554"/>
                </a:cubicBezTo>
                <a:cubicBezTo>
                  <a:pt x="628" y="557"/>
                  <a:pt x="617" y="607"/>
                  <a:pt x="615" y="610"/>
                </a:cubicBezTo>
                <a:cubicBezTo>
                  <a:pt x="610" y="617"/>
                  <a:pt x="603" y="624"/>
                  <a:pt x="598" y="631"/>
                </a:cubicBezTo>
                <a:cubicBezTo>
                  <a:pt x="593" y="649"/>
                  <a:pt x="601" y="623"/>
                  <a:pt x="586" y="648"/>
                </a:cubicBezTo>
                <a:cubicBezTo>
                  <a:pt x="579" y="660"/>
                  <a:pt x="575" y="674"/>
                  <a:pt x="567" y="686"/>
                </a:cubicBezTo>
                <a:cubicBezTo>
                  <a:pt x="563" y="699"/>
                  <a:pt x="564" y="724"/>
                  <a:pt x="552" y="727"/>
                </a:cubicBezTo>
                <a:cubicBezTo>
                  <a:pt x="537" y="712"/>
                  <a:pt x="530" y="734"/>
                  <a:pt x="516" y="742"/>
                </a:cubicBezTo>
                <a:cubicBezTo>
                  <a:pt x="514" y="743"/>
                  <a:pt x="495" y="746"/>
                  <a:pt x="495" y="746"/>
                </a:cubicBezTo>
                <a:cubicBezTo>
                  <a:pt x="473" y="755"/>
                  <a:pt x="453" y="756"/>
                  <a:pt x="430" y="758"/>
                </a:cubicBezTo>
                <a:cubicBezTo>
                  <a:pt x="418" y="767"/>
                  <a:pt x="407" y="775"/>
                  <a:pt x="394" y="782"/>
                </a:cubicBezTo>
                <a:cubicBezTo>
                  <a:pt x="377" y="777"/>
                  <a:pt x="384" y="781"/>
                  <a:pt x="372" y="773"/>
                </a:cubicBezTo>
                <a:cubicBezTo>
                  <a:pt x="362" y="756"/>
                  <a:pt x="366" y="763"/>
                  <a:pt x="358" y="751"/>
                </a:cubicBezTo>
                <a:cubicBezTo>
                  <a:pt x="351" y="701"/>
                  <a:pt x="335" y="697"/>
                  <a:pt x="288" y="694"/>
                </a:cubicBezTo>
                <a:cubicBezTo>
                  <a:pt x="256" y="683"/>
                  <a:pt x="236" y="666"/>
                  <a:pt x="202" y="662"/>
                </a:cubicBezTo>
                <a:cubicBezTo>
                  <a:pt x="183" y="656"/>
                  <a:pt x="193" y="657"/>
                  <a:pt x="171" y="660"/>
                </a:cubicBezTo>
                <a:cubicBezTo>
                  <a:pt x="155" y="665"/>
                  <a:pt x="174" y="658"/>
                  <a:pt x="159" y="670"/>
                </a:cubicBezTo>
                <a:cubicBezTo>
                  <a:pt x="147" y="680"/>
                  <a:pt x="135" y="684"/>
                  <a:pt x="120" y="686"/>
                </a:cubicBezTo>
                <a:cubicBezTo>
                  <a:pt x="115" y="696"/>
                  <a:pt x="109" y="696"/>
                  <a:pt x="104" y="706"/>
                </a:cubicBezTo>
                <a:cubicBezTo>
                  <a:pt x="108" y="713"/>
                  <a:pt x="111" y="720"/>
                  <a:pt x="116" y="727"/>
                </a:cubicBezTo>
                <a:cubicBezTo>
                  <a:pt x="123" y="751"/>
                  <a:pt x="126" y="787"/>
                  <a:pt x="140" y="806"/>
                </a:cubicBezTo>
                <a:cubicBezTo>
                  <a:pt x="142" y="814"/>
                  <a:pt x="144" y="821"/>
                  <a:pt x="147" y="828"/>
                </a:cubicBezTo>
                <a:cubicBezTo>
                  <a:pt x="151" y="866"/>
                  <a:pt x="131" y="884"/>
                  <a:pt x="94" y="888"/>
                </a:cubicBezTo>
                <a:cubicBezTo>
                  <a:pt x="85" y="895"/>
                  <a:pt x="74" y="898"/>
                  <a:pt x="63" y="900"/>
                </a:cubicBezTo>
                <a:cubicBezTo>
                  <a:pt x="55" y="894"/>
                  <a:pt x="49" y="892"/>
                  <a:pt x="44" y="883"/>
                </a:cubicBezTo>
                <a:cubicBezTo>
                  <a:pt x="39" y="864"/>
                  <a:pt x="42" y="841"/>
                  <a:pt x="32" y="823"/>
                </a:cubicBezTo>
                <a:cubicBezTo>
                  <a:pt x="28" y="816"/>
                  <a:pt x="17" y="802"/>
                  <a:pt x="17" y="802"/>
                </a:cubicBezTo>
                <a:cubicBezTo>
                  <a:pt x="14" y="788"/>
                  <a:pt x="5" y="779"/>
                  <a:pt x="0" y="766"/>
                </a:cubicBezTo>
                <a:cubicBezTo>
                  <a:pt x="5" y="754"/>
                  <a:pt x="12" y="741"/>
                  <a:pt x="20" y="730"/>
                </a:cubicBezTo>
                <a:cubicBezTo>
                  <a:pt x="23" y="717"/>
                  <a:pt x="34" y="680"/>
                  <a:pt x="44" y="674"/>
                </a:cubicBezTo>
                <a:cubicBezTo>
                  <a:pt x="48" y="661"/>
                  <a:pt x="45" y="669"/>
                  <a:pt x="56" y="653"/>
                </a:cubicBezTo>
                <a:cubicBezTo>
                  <a:pt x="59" y="648"/>
                  <a:pt x="65" y="638"/>
                  <a:pt x="65" y="638"/>
                </a:cubicBezTo>
                <a:cubicBezTo>
                  <a:pt x="70" y="618"/>
                  <a:pt x="76" y="582"/>
                  <a:pt x="60" y="566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9513" name="Text Box 58"/>
          <p:cNvSpPr txBox="1">
            <a:spLocks noChangeArrowheads="1"/>
          </p:cNvSpPr>
          <p:nvPr/>
        </p:nvSpPr>
        <p:spPr bwMode="auto">
          <a:xfrm>
            <a:off x="6019800" y="3429000"/>
            <a:ext cx="6858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 b="1" i="1">
                <a:latin typeface="Garamond" pitchFamily="18" charset="0"/>
                <a:ea typeface="ＭＳ Ｐゴシック"/>
                <a:cs typeface="ＭＳ Ｐゴシック"/>
              </a:rPr>
              <a:t>VILLA V.</a:t>
            </a:r>
            <a:endParaRPr lang="it-IT" sz="1000" b="1" i="1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14" name="Rectangle 59"/>
          <p:cNvSpPr>
            <a:spLocks noChangeArrowheads="1"/>
          </p:cNvSpPr>
          <p:nvPr/>
        </p:nvSpPr>
        <p:spPr bwMode="auto">
          <a:xfrm>
            <a:off x="4724400" y="28956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1600" b="1">
                <a:latin typeface="Gill Sans MT" pitchFamily="34" charset="0"/>
              </a:rPr>
              <a:t>CERVIGNANO</a:t>
            </a:r>
          </a:p>
          <a:p>
            <a:pPr algn="ctr"/>
            <a:r>
              <a:rPr lang="it-IT" sz="1600" b="1">
                <a:latin typeface="Gill Sans MT" pitchFamily="34" charset="0"/>
              </a:rPr>
              <a:t>DEL FRIULI</a:t>
            </a:r>
          </a:p>
          <a:p>
            <a:pPr algn="ctr"/>
            <a:r>
              <a:rPr lang="it-IT" sz="2800" b="1" i="1">
                <a:latin typeface="Garamond" pitchFamily="18" charset="0"/>
              </a:rPr>
              <a:t>    </a:t>
            </a:r>
            <a:r>
              <a:rPr lang="it-IT" sz="2800" b="1" i="1">
                <a:latin typeface="Gill Sans MT" pitchFamily="34" charset="0"/>
                <a:ea typeface="Calibri" pitchFamily="34" charset="0"/>
                <a:cs typeface="Calibri" pitchFamily="34" charset="0"/>
              </a:rPr>
              <a:t>●</a:t>
            </a:r>
            <a:endParaRPr lang="it-IT" sz="2800" b="1" i="1">
              <a:latin typeface="Garamond" pitchFamily="18" charset="0"/>
            </a:endParaRPr>
          </a:p>
        </p:txBody>
      </p:sp>
      <p:sp>
        <p:nvSpPr>
          <p:cNvPr id="19515" name="Text Box 60"/>
          <p:cNvSpPr txBox="1">
            <a:spLocks noChangeArrowheads="1"/>
          </p:cNvSpPr>
          <p:nvPr/>
        </p:nvSpPr>
        <p:spPr bwMode="auto">
          <a:xfrm>
            <a:off x="6324600" y="2344738"/>
            <a:ext cx="9144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 b="1" i="1">
                <a:latin typeface="Garamond" pitchFamily="18" charset="0"/>
                <a:ea typeface="ＭＳ Ｐゴシック"/>
                <a:cs typeface="ＭＳ Ｐゴシック"/>
              </a:rPr>
              <a:t>TAPOGLIANO</a:t>
            </a:r>
            <a:endParaRPr lang="it-IT" sz="600" b="1" i="1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29757" name="Rectangle 61"/>
          <p:cNvSpPr>
            <a:spLocks noChangeArrowheads="1"/>
          </p:cNvSpPr>
          <p:nvPr/>
        </p:nvSpPr>
        <p:spPr bwMode="auto">
          <a:xfrm>
            <a:off x="3500438" y="3286125"/>
            <a:ext cx="1447800" cy="381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latin typeface="+mj-lt"/>
              </a:rPr>
              <a:t>S. GIORGIO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latin typeface="+mj-lt"/>
              </a:rPr>
              <a:t>DI N.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i="1" dirty="0">
                <a:latin typeface="+mj-lt"/>
              </a:rPr>
              <a:t>      ●</a:t>
            </a:r>
          </a:p>
        </p:txBody>
      </p:sp>
      <p:sp>
        <p:nvSpPr>
          <p:cNvPr id="29758" name="Text Box 62"/>
          <p:cNvSpPr txBox="1">
            <a:spLocks noChangeArrowheads="1"/>
          </p:cNvSpPr>
          <p:nvPr/>
        </p:nvSpPr>
        <p:spPr bwMode="auto">
          <a:xfrm>
            <a:off x="5133975" y="1638300"/>
            <a:ext cx="1495425" cy="4556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1400" b="1" dirty="0">
                <a:latin typeface="+mj-lt"/>
                <a:ea typeface="+mn-ea"/>
              </a:rPr>
              <a:t>PALMANOVA</a:t>
            </a:r>
          </a:p>
          <a:p>
            <a:pPr fontAlgn="auto">
              <a:lnSpc>
                <a:spcPct val="1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1000" b="1" dirty="0">
                <a:latin typeface="Garamond" pitchFamily="18" charset="0"/>
                <a:cs typeface="Arial" pitchFamily="34" charset="0"/>
              </a:rPr>
              <a:t>       </a:t>
            </a:r>
            <a:r>
              <a:rPr lang="it-IT" sz="1000" b="1" dirty="0">
                <a:cs typeface="Calibri" pitchFamily="34" charset="0"/>
              </a:rPr>
              <a:t>●</a:t>
            </a:r>
          </a:p>
          <a:p>
            <a:pPr algn="ctr" fontAlgn="auto">
              <a:lnSpc>
                <a:spcPct val="1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600" b="1" i="1" dirty="0">
                <a:latin typeface="Garamond" pitchFamily="18" charset="0"/>
              </a:rPr>
              <a:t>	</a:t>
            </a:r>
          </a:p>
        </p:txBody>
      </p:sp>
      <p:sp>
        <p:nvSpPr>
          <p:cNvPr id="19518" name="Text Box 63"/>
          <p:cNvSpPr txBox="1">
            <a:spLocks noChangeArrowheads="1"/>
          </p:cNvSpPr>
          <p:nvPr/>
        </p:nvSpPr>
        <p:spPr bwMode="auto">
          <a:xfrm>
            <a:off x="6172200" y="2590800"/>
            <a:ext cx="9906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 b="1" i="1">
                <a:latin typeface="Garamond" pitchFamily="18" charset="0"/>
                <a:ea typeface="ＭＳ Ｐゴシック"/>
                <a:cs typeface="ＭＳ Ｐゴシック"/>
              </a:rPr>
              <a:t>CAMPOLONGO </a:t>
            </a:r>
          </a:p>
          <a:p>
            <a:pPr>
              <a:spcBef>
                <a:spcPct val="50000"/>
              </a:spcBef>
            </a:pPr>
            <a:r>
              <a:rPr lang="it-IT" sz="800" b="1" i="1">
                <a:latin typeface="Garamond" pitchFamily="18" charset="0"/>
                <a:ea typeface="ＭＳ Ｐゴシック"/>
                <a:cs typeface="ＭＳ Ｐゴシック"/>
              </a:rPr>
              <a:t>AL TORRE</a:t>
            </a:r>
            <a:endParaRPr lang="it-IT" sz="800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19" name="Text Box 64"/>
          <p:cNvSpPr txBox="1">
            <a:spLocks noChangeArrowheads="1"/>
          </p:cNvSpPr>
          <p:nvPr/>
        </p:nvSpPr>
        <p:spPr bwMode="auto">
          <a:xfrm>
            <a:off x="4724400" y="2147888"/>
            <a:ext cx="10668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 b="1" i="1">
                <a:latin typeface="Garamond" pitchFamily="18" charset="0"/>
                <a:ea typeface="ＭＳ Ｐゴシック"/>
                <a:cs typeface="ＭＳ Ｐゴシック"/>
              </a:rPr>
              <a:t>BAGNARIA ARSA</a:t>
            </a:r>
            <a:endParaRPr lang="it-IT" sz="1000" b="1" i="1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20" name="Text Box 65"/>
          <p:cNvSpPr txBox="1">
            <a:spLocks noChangeArrowheads="1"/>
          </p:cNvSpPr>
          <p:nvPr/>
        </p:nvSpPr>
        <p:spPr bwMode="auto">
          <a:xfrm>
            <a:off x="5638800" y="2192338"/>
            <a:ext cx="9906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 b="1" i="1">
                <a:latin typeface="Garamond" pitchFamily="18" charset="0"/>
                <a:ea typeface="ＭＳ Ｐゴシック"/>
                <a:cs typeface="ＭＳ Ｐゴシック"/>
              </a:rPr>
              <a:t>AIELLO DEL</a:t>
            </a:r>
          </a:p>
          <a:p>
            <a:pPr>
              <a:spcBef>
                <a:spcPct val="50000"/>
              </a:spcBef>
            </a:pPr>
            <a:r>
              <a:rPr lang="it-IT" sz="800" b="1" i="1">
                <a:latin typeface="Garamond" pitchFamily="18" charset="0"/>
                <a:ea typeface="ＭＳ Ｐゴシック"/>
                <a:cs typeface="ＭＳ Ｐゴシック"/>
              </a:rPr>
              <a:t>FRIULI</a:t>
            </a:r>
            <a:endParaRPr lang="it-IT" sz="600" b="1" i="1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21" name="Text Box 66"/>
          <p:cNvSpPr txBox="1">
            <a:spLocks noChangeArrowheads="1"/>
          </p:cNvSpPr>
          <p:nvPr/>
        </p:nvSpPr>
        <p:spPr bwMode="auto">
          <a:xfrm>
            <a:off x="5715000" y="1981200"/>
            <a:ext cx="5334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 b="1" i="1">
                <a:latin typeface="Garamond" pitchFamily="18" charset="0"/>
                <a:ea typeface="ＭＳ Ｐゴシック"/>
                <a:cs typeface="ＭＳ Ｐゴシック"/>
              </a:rPr>
              <a:t>VISCO</a:t>
            </a:r>
            <a:endParaRPr lang="it-IT" sz="600" b="1" i="1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22" name="Rectangle 67"/>
          <p:cNvSpPr>
            <a:spLocks noChangeArrowheads="1"/>
          </p:cNvSpPr>
          <p:nvPr/>
        </p:nvSpPr>
        <p:spPr bwMode="auto">
          <a:xfrm>
            <a:off x="5562600" y="1295400"/>
            <a:ext cx="762000" cy="152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800" b="1" i="1">
                <a:latin typeface="Garamond" pitchFamily="18" charset="0"/>
              </a:rPr>
              <a:t>TRIVIGNANO U</a:t>
            </a:r>
            <a:r>
              <a:rPr lang="it-IT" sz="600" b="1" i="1">
                <a:latin typeface="Garamond" pitchFamily="18" charset="0"/>
              </a:rPr>
              <a:t>.</a:t>
            </a:r>
          </a:p>
        </p:txBody>
      </p:sp>
      <p:sp>
        <p:nvSpPr>
          <p:cNvPr id="19523" name="Text Box 68"/>
          <p:cNvSpPr txBox="1">
            <a:spLocks noChangeArrowheads="1"/>
          </p:cNvSpPr>
          <p:nvPr/>
        </p:nvSpPr>
        <p:spPr bwMode="auto">
          <a:xfrm>
            <a:off x="5105400" y="4038600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 b="1" i="1">
                <a:latin typeface="Garamond" pitchFamily="18" charset="0"/>
                <a:ea typeface="ＭＳ Ｐゴシック"/>
                <a:cs typeface="ＭＳ Ｐゴシック"/>
              </a:rPr>
              <a:t>TERZO D’AQUILEIA</a:t>
            </a:r>
          </a:p>
        </p:txBody>
      </p:sp>
      <p:sp>
        <p:nvSpPr>
          <p:cNvPr id="19524" name="Text Box 69"/>
          <p:cNvSpPr txBox="1">
            <a:spLocks noChangeArrowheads="1"/>
          </p:cNvSpPr>
          <p:nvPr/>
        </p:nvSpPr>
        <p:spPr bwMode="auto">
          <a:xfrm>
            <a:off x="0" y="0"/>
            <a:ext cx="7264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>
                <a:ea typeface="ＭＳ Ｐゴシック"/>
                <a:cs typeface="Arial" pitchFamily="34" charset="0"/>
              </a:rPr>
              <a:t>L’infermiere di comunità  nel territorio  </a:t>
            </a:r>
            <a:r>
              <a:rPr lang="it-IT" b="1" dirty="0" smtClean="0">
                <a:ea typeface="ＭＳ Ｐゴシック"/>
                <a:cs typeface="Arial" pitchFamily="34" charset="0"/>
              </a:rPr>
              <a:t>della Bassa Friulana</a:t>
            </a:r>
            <a:endParaRPr lang="it-IT" b="1" dirty="0">
              <a:ea typeface="ＭＳ Ｐゴシック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it-IT" b="1" dirty="0">
                <a:ea typeface="ＭＳ Ｐゴシック"/>
                <a:cs typeface="Arial" pitchFamily="34" charset="0"/>
              </a:rPr>
              <a:t>	Comuni non serviti </a:t>
            </a:r>
          </a:p>
          <a:p>
            <a:pPr>
              <a:spcBef>
                <a:spcPct val="50000"/>
              </a:spcBef>
            </a:pPr>
            <a:r>
              <a:rPr lang="it-IT" sz="1400" b="1" dirty="0">
                <a:ea typeface="ＭＳ Ｐゴシック"/>
                <a:cs typeface="Arial" pitchFamily="34" charset="0"/>
              </a:rPr>
              <a:t>           	</a:t>
            </a:r>
            <a:r>
              <a:rPr lang="it-IT" b="1" dirty="0">
                <a:ea typeface="ＭＳ Ｐゴシック"/>
                <a:cs typeface="Arial" pitchFamily="34" charset="0"/>
              </a:rPr>
              <a:t>Comuni serviti</a:t>
            </a:r>
          </a:p>
        </p:txBody>
      </p:sp>
      <p:sp>
        <p:nvSpPr>
          <p:cNvPr id="19525" name="Oval 70"/>
          <p:cNvSpPr>
            <a:spLocks noChangeArrowheads="1"/>
          </p:cNvSpPr>
          <p:nvPr/>
        </p:nvSpPr>
        <p:spPr bwMode="auto">
          <a:xfrm>
            <a:off x="285750" y="457200"/>
            <a:ext cx="228600" cy="22860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Garamond" pitchFamily="18" charset="0"/>
            </a:endParaRPr>
          </a:p>
        </p:txBody>
      </p:sp>
      <p:sp>
        <p:nvSpPr>
          <p:cNvPr id="19526" name="Oval 71"/>
          <p:cNvSpPr>
            <a:spLocks noChangeArrowheads="1"/>
          </p:cNvSpPr>
          <p:nvPr/>
        </p:nvSpPr>
        <p:spPr bwMode="auto">
          <a:xfrm>
            <a:off x="285750" y="777875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Garamond" pitchFamily="18" charset="0"/>
            </a:endParaRPr>
          </a:p>
        </p:txBody>
      </p:sp>
      <p:sp>
        <p:nvSpPr>
          <p:cNvPr id="19527" name="Text Box 72"/>
          <p:cNvSpPr txBox="1">
            <a:spLocks noChangeArrowheads="1"/>
          </p:cNvSpPr>
          <p:nvPr/>
        </p:nvSpPr>
        <p:spPr bwMode="auto">
          <a:xfrm>
            <a:off x="6786563" y="0"/>
            <a:ext cx="2514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 b="1">
                <a:ea typeface="ＭＳ Ｐゴシック"/>
                <a:cs typeface="Arial" pitchFamily="34" charset="0"/>
              </a:rPr>
              <a:t>DATA </a:t>
            </a:r>
          </a:p>
          <a:p>
            <a:pPr algn="ctr"/>
            <a:r>
              <a:rPr lang="it-IT" sz="1200" b="1">
                <a:ea typeface="ＭＳ Ｐゴシック"/>
                <a:cs typeface="Arial" pitchFamily="34" charset="0"/>
              </a:rPr>
              <a:t> ATTIVAZIONE SERVIZIO</a:t>
            </a:r>
          </a:p>
        </p:txBody>
      </p:sp>
      <p:sp>
        <p:nvSpPr>
          <p:cNvPr id="19528" name="Text Box 73"/>
          <p:cNvSpPr txBox="1">
            <a:spLocks noChangeArrowheads="1"/>
          </p:cNvSpPr>
          <p:nvPr/>
        </p:nvSpPr>
        <p:spPr bwMode="auto">
          <a:xfrm>
            <a:off x="7162800" y="571500"/>
            <a:ext cx="1981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GONARS                   29/10/2001 </a:t>
            </a:r>
            <a:endParaRPr lang="it-IT" sz="2400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29" name="Text Box 74"/>
          <p:cNvSpPr txBox="1">
            <a:spLocks noChangeArrowheads="1"/>
          </p:cNvSpPr>
          <p:nvPr/>
        </p:nvSpPr>
        <p:spPr bwMode="auto">
          <a:xfrm>
            <a:off x="7162800" y="822325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AIELLO  CAMPOLONGO /TAPOGLIANO    17/12/2001</a:t>
            </a:r>
            <a:endParaRPr lang="it-IT" sz="2400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30" name="Text Box 75"/>
          <p:cNvSpPr txBox="1">
            <a:spLocks noChangeArrowheads="1"/>
          </p:cNvSpPr>
          <p:nvPr/>
        </p:nvSpPr>
        <p:spPr bwMode="auto">
          <a:xfrm>
            <a:off x="7162800" y="1266825"/>
            <a:ext cx="19050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RIVIGNANO	      21/01/2002</a:t>
            </a:r>
            <a:endParaRPr lang="it-IT" sz="2400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31" name="Text Box 76"/>
          <p:cNvSpPr txBox="1">
            <a:spLocks noChangeArrowheads="1"/>
          </p:cNvSpPr>
          <p:nvPr/>
        </p:nvSpPr>
        <p:spPr bwMode="auto">
          <a:xfrm>
            <a:off x="7162800" y="1508125"/>
            <a:ext cx="1981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BAGNARIA ARSA   24/06/2002</a:t>
            </a:r>
            <a:endParaRPr lang="it-IT" sz="2400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32" name="Text Box 77"/>
          <p:cNvSpPr txBox="1">
            <a:spLocks noChangeArrowheads="1"/>
          </p:cNvSpPr>
          <p:nvPr/>
        </p:nvSpPr>
        <p:spPr bwMode="auto">
          <a:xfrm>
            <a:off x="7162800" y="1736725"/>
            <a:ext cx="1981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LIGNANO S.	       18/11/2002</a:t>
            </a:r>
            <a:endParaRPr lang="it-IT" sz="2400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33" name="Text Box 78"/>
          <p:cNvSpPr txBox="1">
            <a:spLocks noChangeArrowheads="1"/>
          </p:cNvSpPr>
          <p:nvPr/>
        </p:nvSpPr>
        <p:spPr bwMode="auto">
          <a:xfrm>
            <a:off x="7162800" y="1965325"/>
            <a:ext cx="1981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CARLINO </a:t>
            </a:r>
          </a:p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MARANO L.    	       16/12/2002</a:t>
            </a:r>
            <a:endParaRPr lang="it-IT" sz="2400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34" name="Text Box 79"/>
          <p:cNvSpPr txBox="1">
            <a:spLocks noChangeArrowheads="1"/>
          </p:cNvSpPr>
          <p:nvPr/>
        </p:nvSpPr>
        <p:spPr bwMode="auto">
          <a:xfrm>
            <a:off x="7162800" y="2422525"/>
            <a:ext cx="1981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AQUILEIA	       28/04/2003</a:t>
            </a:r>
            <a:endParaRPr lang="it-IT" sz="2400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35" name="Text Box 80"/>
          <p:cNvSpPr txBox="1">
            <a:spLocks noChangeArrowheads="1"/>
          </p:cNvSpPr>
          <p:nvPr/>
        </p:nvSpPr>
        <p:spPr bwMode="auto">
          <a:xfrm>
            <a:off x="7162800" y="2676525"/>
            <a:ext cx="1981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S.VITO AL T.</a:t>
            </a:r>
          </a:p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CHIOPRIS-VISCONE </a:t>
            </a:r>
          </a:p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VISCO	       27/10/2003</a:t>
            </a:r>
            <a:endParaRPr lang="it-IT" sz="2400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36" name="Text Box 81"/>
          <p:cNvSpPr txBox="1">
            <a:spLocks noChangeArrowheads="1"/>
          </p:cNvSpPr>
          <p:nvPr/>
        </p:nvSpPr>
        <p:spPr bwMode="auto">
          <a:xfrm>
            <a:off x="7162800" y="3352800"/>
            <a:ext cx="1981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POCENIA	       15/12/2003</a:t>
            </a:r>
            <a:endParaRPr lang="it-IT" sz="2400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37" name="Text Box 82"/>
          <p:cNvSpPr txBox="1">
            <a:spLocks noChangeArrowheads="1"/>
          </p:cNvSpPr>
          <p:nvPr/>
        </p:nvSpPr>
        <p:spPr bwMode="auto">
          <a:xfrm>
            <a:off x="7162800" y="3654425"/>
            <a:ext cx="1981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RUDA VILLA V.     12/01/2004 </a:t>
            </a:r>
            <a:endParaRPr lang="it-IT" sz="2400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38" name="Text Box 83"/>
          <p:cNvSpPr txBox="1">
            <a:spLocks noChangeArrowheads="1"/>
          </p:cNvSpPr>
          <p:nvPr/>
        </p:nvSpPr>
        <p:spPr bwMode="auto">
          <a:xfrm>
            <a:off x="7215188" y="3929063"/>
            <a:ext cx="19288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MUZZANA DEL T. 5/03/2004</a:t>
            </a:r>
            <a:endParaRPr lang="it-IT" sz="2400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39" name="Text Box 84"/>
          <p:cNvSpPr txBox="1">
            <a:spLocks noChangeArrowheads="1"/>
          </p:cNvSpPr>
          <p:nvPr/>
        </p:nvSpPr>
        <p:spPr bwMode="auto">
          <a:xfrm>
            <a:off x="7162800" y="4214813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S. MARIA LL BICINICCO	       17/05/2004</a:t>
            </a:r>
            <a:endParaRPr lang="it-IT" sz="2400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40" name="Text Box 85"/>
          <p:cNvSpPr txBox="1">
            <a:spLocks noChangeArrowheads="1"/>
          </p:cNvSpPr>
          <p:nvPr/>
        </p:nvSpPr>
        <p:spPr bwMode="auto">
          <a:xfrm>
            <a:off x="7162800" y="4572000"/>
            <a:ext cx="1981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PALAZZOLO DELLO S./</a:t>
            </a:r>
          </a:p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PRECENICCO	       01/08/2004</a:t>
            </a:r>
            <a:endParaRPr lang="it-IT" sz="2400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41" name="Text Box 86"/>
          <p:cNvSpPr txBox="1">
            <a:spLocks noChangeArrowheads="1"/>
          </p:cNvSpPr>
          <p:nvPr/>
        </p:nvSpPr>
        <p:spPr bwMode="auto">
          <a:xfrm>
            <a:off x="7215188" y="5929313"/>
            <a:ext cx="1981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PALMANOVA         31/03/2010              </a:t>
            </a:r>
          </a:p>
        </p:txBody>
      </p:sp>
      <p:sp>
        <p:nvSpPr>
          <p:cNvPr id="19542" name="Text Box 88"/>
          <p:cNvSpPr txBox="1">
            <a:spLocks noChangeArrowheads="1"/>
          </p:cNvSpPr>
          <p:nvPr/>
        </p:nvSpPr>
        <p:spPr bwMode="auto">
          <a:xfrm>
            <a:off x="7127875" y="5534025"/>
            <a:ext cx="2016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TORVISCOSA	       20/12/2004</a:t>
            </a:r>
          </a:p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TEOR- RONCHIS   28/12/2007 </a:t>
            </a:r>
          </a:p>
          <a:p>
            <a:pPr>
              <a:spcBef>
                <a:spcPct val="50000"/>
              </a:spcBef>
            </a:pPr>
            <a:endParaRPr lang="it-IT" sz="1000" b="1">
              <a:latin typeface="Garamond" pitchFamily="18" charset="0"/>
              <a:ea typeface="ＭＳ Ｐゴシック"/>
              <a:cs typeface="ＭＳ Ｐゴシック"/>
            </a:endParaRPr>
          </a:p>
          <a:p>
            <a:pPr>
              <a:spcBef>
                <a:spcPct val="50000"/>
              </a:spcBef>
            </a:pPr>
            <a:endParaRPr lang="it-IT" sz="1000" b="1">
              <a:latin typeface="Garamond" pitchFamily="18" charset="0"/>
              <a:ea typeface="ＭＳ Ｐゴシック"/>
              <a:cs typeface="ＭＳ Ｐゴシック"/>
            </a:endParaRPr>
          </a:p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CERVIGNANO D.F. 26/12/21011		</a:t>
            </a:r>
            <a:endParaRPr lang="it-IT" sz="2400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43" name="Rectangle 89"/>
          <p:cNvSpPr>
            <a:spLocks noChangeArrowheads="1"/>
          </p:cNvSpPr>
          <p:nvPr/>
        </p:nvSpPr>
        <p:spPr bwMode="auto">
          <a:xfrm>
            <a:off x="4648200" y="3505200"/>
            <a:ext cx="838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800" b="1" i="1">
                <a:latin typeface="Garamond" pitchFamily="18" charset="0"/>
              </a:rPr>
              <a:t>TORVISCOSA</a:t>
            </a:r>
            <a:endParaRPr lang="it-IT" sz="600" b="1" i="1">
              <a:latin typeface="Garamond" pitchFamily="18" charset="0"/>
            </a:endParaRPr>
          </a:p>
        </p:txBody>
      </p:sp>
      <p:sp>
        <p:nvSpPr>
          <p:cNvPr id="19544" name="Text Box 86"/>
          <p:cNvSpPr txBox="1">
            <a:spLocks noChangeArrowheads="1"/>
          </p:cNvSpPr>
          <p:nvPr/>
        </p:nvSpPr>
        <p:spPr bwMode="auto">
          <a:xfrm>
            <a:off x="7185025" y="5005388"/>
            <a:ext cx="1981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FIUMICELLO	       22/11/2004</a:t>
            </a:r>
            <a:endParaRPr lang="it-IT" sz="2400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45" name="Text Box 87"/>
          <p:cNvSpPr txBox="1">
            <a:spLocks noChangeArrowheads="1"/>
          </p:cNvSpPr>
          <p:nvPr/>
        </p:nvSpPr>
        <p:spPr bwMode="auto">
          <a:xfrm>
            <a:off x="7154863" y="5737225"/>
            <a:ext cx="1981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  TERZO D’ A.	       13/12/2004</a:t>
            </a:r>
            <a:endParaRPr lang="it-IT" sz="2400">
              <a:latin typeface="Garamond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9546" name="Text Box 86"/>
          <p:cNvSpPr txBox="1">
            <a:spLocks noChangeArrowheads="1"/>
          </p:cNvSpPr>
          <p:nvPr/>
        </p:nvSpPr>
        <p:spPr bwMode="auto">
          <a:xfrm>
            <a:off x="7162800" y="5214938"/>
            <a:ext cx="1981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 b="1">
                <a:latin typeface="Garamond" pitchFamily="18" charset="0"/>
                <a:ea typeface="ＭＳ Ｐゴシック"/>
                <a:cs typeface="ＭＳ Ｐゴシック"/>
              </a:rPr>
              <a:t>TRIVIGNANO        10/11/2007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990600" y="357188"/>
            <a:ext cx="7881938" cy="752475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2000" b="1">
                <a:solidFill>
                  <a:srgbClr val="CC0000"/>
                </a:solidFill>
                <a:cs typeface="Arial" pitchFamily="34" charset="0"/>
              </a:rPr>
              <a:t>COMPETENZE DISTINTIVE DELL’ INFERMIERE DI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2000" b="1">
                <a:solidFill>
                  <a:srgbClr val="CC0000"/>
                </a:solidFill>
                <a:cs typeface="Arial" pitchFamily="34" charset="0"/>
              </a:rPr>
              <a:t> COMUNITA’</a:t>
            </a:r>
          </a:p>
        </p:txBody>
      </p:sp>
      <p:sp>
        <p:nvSpPr>
          <p:cNvPr id="766979" name="AutoShape 3"/>
          <p:cNvSpPr>
            <a:spLocks noChangeArrowheads="1"/>
          </p:cNvSpPr>
          <p:nvPr/>
        </p:nvSpPr>
        <p:spPr bwMode="auto">
          <a:xfrm>
            <a:off x="2100263" y="2852738"/>
            <a:ext cx="1985962" cy="1943100"/>
          </a:xfrm>
          <a:prstGeom prst="sun">
            <a:avLst>
              <a:gd name="adj" fmla="val 125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48" charset="-128"/>
                <a:cs typeface="Arial" pitchFamily="34" charset="0"/>
              </a:rPr>
              <a:t>Presa in carico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48" charset="-128"/>
                <a:cs typeface="Arial" pitchFamily="34" charset="0"/>
              </a:rPr>
              <a:t>globale della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48" charset="-128"/>
                <a:cs typeface="Arial" pitchFamily="34" charset="0"/>
              </a:rPr>
              <a:t>situazione di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48" charset="-128"/>
                <a:cs typeface="Arial" pitchFamily="34" charset="0"/>
              </a:rPr>
              <a:t>bisogno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95513" y="1268413"/>
            <a:ext cx="1773237" cy="1570037"/>
            <a:chOff x="2887" y="527"/>
            <a:chExt cx="1133" cy="989"/>
          </a:xfrm>
        </p:grpSpPr>
        <p:sp>
          <p:nvSpPr>
            <p:cNvPr id="34846" name="AutoShape 5"/>
            <p:cNvSpPr>
              <a:spLocks noChangeArrowheads="1"/>
            </p:cNvSpPr>
            <p:nvPr/>
          </p:nvSpPr>
          <p:spPr bwMode="auto">
            <a:xfrm>
              <a:off x="2971" y="527"/>
              <a:ext cx="1030" cy="9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9 w 21600"/>
                <a:gd name="T13" fmla="*/ 4506 h 21600"/>
                <a:gd name="T14" fmla="*/ 17091 w 21600"/>
                <a:gd name="T15" fmla="*/ 1709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4847" name="Text Box 6"/>
            <p:cNvSpPr txBox="1">
              <a:spLocks noChangeArrowheads="1"/>
            </p:cNvSpPr>
            <p:nvPr/>
          </p:nvSpPr>
          <p:spPr bwMode="auto">
            <a:xfrm>
              <a:off x="2887" y="527"/>
              <a:ext cx="1133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200">
                  <a:latin typeface="Gill Sans MT" pitchFamily="34" charset="0"/>
                </a:rPr>
                <a:t>   </a:t>
              </a:r>
              <a:r>
                <a:rPr lang="it-IT" sz="1200" b="1">
                  <a:cs typeface="Arial" pitchFamily="34" charset="0"/>
                </a:rPr>
                <a:t>Gestione dell’assistenza infermieristica</a:t>
              </a:r>
            </a:p>
            <a:p>
              <a:pPr algn="ctr"/>
              <a:r>
                <a:rPr lang="it-IT" sz="1200" b="1">
                  <a:cs typeface="Arial" pitchFamily="34" charset="0"/>
                </a:rPr>
                <a:t>generale</a:t>
              </a:r>
            </a:p>
            <a:p>
              <a:pPr algn="ctr"/>
              <a:r>
                <a:rPr lang="it-IT" sz="1200" b="1">
                  <a:cs typeface="Arial" pitchFamily="34" charset="0"/>
                </a:rPr>
                <a:t>nell’ottica</a:t>
              </a:r>
            </a:p>
            <a:p>
              <a:pPr algn="ctr"/>
              <a:r>
                <a:rPr lang="it-IT" sz="1200" b="1">
                  <a:cs typeface="Arial" pitchFamily="34" charset="0"/>
                </a:rPr>
                <a:t>del</a:t>
              </a:r>
            </a:p>
            <a:p>
              <a:pPr algn="ctr"/>
              <a:r>
                <a:rPr lang="it-IT" sz="1200" b="1">
                  <a:cs typeface="Arial" pitchFamily="34" charset="0"/>
                </a:rPr>
                <a:t>self-care </a:t>
              </a:r>
            </a:p>
            <a:p>
              <a:pPr algn="ctr"/>
              <a:endParaRPr lang="it-IT" sz="1200" b="1">
                <a:latin typeface="Gill Sans MT" pitchFamily="34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733800" y="1771650"/>
            <a:ext cx="1773238" cy="1633538"/>
            <a:chOff x="3742" y="806"/>
            <a:chExt cx="1134" cy="1029"/>
          </a:xfrm>
        </p:grpSpPr>
        <p:sp>
          <p:nvSpPr>
            <p:cNvPr id="34844" name="AutoShape 8"/>
            <p:cNvSpPr>
              <a:spLocks noChangeArrowheads="1"/>
            </p:cNvSpPr>
            <p:nvPr/>
          </p:nvSpPr>
          <p:spPr bwMode="auto">
            <a:xfrm rot="2728929">
              <a:off x="3711" y="844"/>
              <a:ext cx="1029" cy="9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2 w 21600"/>
                <a:gd name="T13" fmla="*/ 4506 h 21600"/>
                <a:gd name="T14" fmla="*/ 17108 w 21600"/>
                <a:gd name="T15" fmla="*/ 1709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vert="eaVert"/>
            <a:lstStyle/>
            <a:p>
              <a:endParaRPr lang="it-IT"/>
            </a:p>
          </p:txBody>
        </p:sp>
        <p:sp>
          <p:nvSpPr>
            <p:cNvPr id="34845" name="Text Box 9"/>
            <p:cNvSpPr txBox="1">
              <a:spLocks noChangeArrowheads="1"/>
            </p:cNvSpPr>
            <p:nvPr/>
          </p:nvSpPr>
          <p:spPr bwMode="auto">
            <a:xfrm>
              <a:off x="3742" y="890"/>
              <a:ext cx="113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200">
                  <a:solidFill>
                    <a:srgbClr val="C00000"/>
                  </a:solidFill>
                  <a:latin typeface="Times New Roman" pitchFamily="18" charset="0"/>
                </a:rPr>
                <a:t>           </a:t>
              </a:r>
            </a:p>
            <a:p>
              <a:endParaRPr lang="it-IT" sz="1200">
                <a:solidFill>
                  <a:srgbClr val="C00000"/>
                </a:solidFill>
                <a:latin typeface="Times New Roman" pitchFamily="18" charset="0"/>
              </a:endParaRPr>
            </a:p>
            <a:p>
              <a:r>
                <a:rPr lang="it-IT" sz="1200">
                  <a:solidFill>
                    <a:srgbClr val="C00000"/>
                  </a:solidFill>
                  <a:latin typeface="Gill Sans MT" pitchFamily="34" charset="0"/>
                </a:rPr>
                <a:t>      </a:t>
              </a:r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Case- manager</a:t>
              </a:r>
            </a:p>
            <a:p>
              <a:endParaRPr lang="it-IT" sz="1200" b="1">
                <a:solidFill>
                  <a:srgbClr val="C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338388" y="4868863"/>
            <a:ext cx="1539875" cy="1514475"/>
            <a:chOff x="2949" y="2750"/>
            <a:chExt cx="984" cy="954"/>
          </a:xfrm>
        </p:grpSpPr>
        <p:sp>
          <p:nvSpPr>
            <p:cNvPr id="34842" name="AutoShape 11"/>
            <p:cNvSpPr>
              <a:spLocks noChangeArrowheads="1"/>
            </p:cNvSpPr>
            <p:nvPr/>
          </p:nvSpPr>
          <p:spPr bwMode="auto">
            <a:xfrm rot="10800000">
              <a:off x="2949" y="2750"/>
              <a:ext cx="984" cy="9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6 h 21600"/>
                <a:gd name="T14" fmla="*/ 17100 w 21600"/>
                <a:gd name="T15" fmla="*/ 1709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endParaRPr lang="it-IT"/>
            </a:p>
          </p:txBody>
        </p:sp>
        <p:sp>
          <p:nvSpPr>
            <p:cNvPr id="34843" name="Text Box 12"/>
            <p:cNvSpPr txBox="1">
              <a:spLocks noChangeArrowheads="1"/>
            </p:cNvSpPr>
            <p:nvPr/>
          </p:nvSpPr>
          <p:spPr bwMode="auto">
            <a:xfrm>
              <a:off x="3056" y="2886"/>
              <a:ext cx="802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Garantire</a:t>
              </a:r>
            </a:p>
            <a:p>
              <a:pPr algn="ctr"/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orientamento</a:t>
              </a:r>
            </a:p>
            <a:p>
              <a:pPr algn="ctr"/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e informazione</a:t>
              </a:r>
            </a:p>
            <a:p>
              <a:pPr algn="ctr"/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sull’offerta </a:t>
              </a:r>
            </a:p>
            <a:p>
              <a:pPr algn="ctr"/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dei servizi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827088" y="4364038"/>
            <a:ext cx="1789112" cy="1514475"/>
            <a:chOff x="2018" y="2478"/>
            <a:chExt cx="1144" cy="954"/>
          </a:xfrm>
        </p:grpSpPr>
        <p:sp>
          <p:nvSpPr>
            <p:cNvPr id="34840" name="AutoShape 14"/>
            <p:cNvSpPr>
              <a:spLocks noChangeArrowheads="1"/>
            </p:cNvSpPr>
            <p:nvPr/>
          </p:nvSpPr>
          <p:spPr bwMode="auto">
            <a:xfrm rot="-8215128">
              <a:off x="2178" y="2478"/>
              <a:ext cx="984" cy="9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6 h 21600"/>
                <a:gd name="T14" fmla="*/ 17100 w 21600"/>
                <a:gd name="T15" fmla="*/ 1709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endParaRPr lang="it-IT"/>
            </a:p>
          </p:txBody>
        </p:sp>
        <p:sp>
          <p:nvSpPr>
            <p:cNvPr id="34841" name="Text Box 15"/>
            <p:cNvSpPr txBox="1">
              <a:spLocks noChangeArrowheads="1"/>
            </p:cNvSpPr>
            <p:nvPr/>
          </p:nvSpPr>
          <p:spPr bwMode="auto">
            <a:xfrm>
              <a:off x="2018" y="2614"/>
              <a:ext cx="1134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200">
                  <a:cs typeface="Arial" pitchFamily="34" charset="0"/>
                </a:rPr>
                <a:t>                </a:t>
              </a:r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Garantire</a:t>
              </a:r>
            </a:p>
            <a:p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             continuità e </a:t>
              </a:r>
            </a:p>
            <a:p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            integrazione</a:t>
              </a:r>
            </a:p>
            <a:p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           assistenziale </a:t>
              </a:r>
            </a:p>
            <a:p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         tra  ospedale</a:t>
              </a:r>
            </a:p>
            <a:p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           e territorio </a:t>
              </a:r>
              <a:r>
                <a:rPr lang="it-IT" sz="1200" b="1">
                  <a:cs typeface="Arial" pitchFamily="34" charset="0"/>
                </a:rPr>
                <a:t> 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3562350" y="4364038"/>
            <a:ext cx="1630363" cy="1514475"/>
            <a:chOff x="3742" y="2478"/>
            <a:chExt cx="1043" cy="954"/>
          </a:xfrm>
        </p:grpSpPr>
        <p:sp>
          <p:nvSpPr>
            <p:cNvPr id="34838" name="AutoShape 17"/>
            <p:cNvSpPr>
              <a:spLocks noChangeArrowheads="1"/>
            </p:cNvSpPr>
            <p:nvPr/>
          </p:nvSpPr>
          <p:spPr bwMode="auto">
            <a:xfrm rot="8306535">
              <a:off x="3742" y="2478"/>
              <a:ext cx="984" cy="9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6 h 21600"/>
                <a:gd name="T14" fmla="*/ 17100 w 21600"/>
                <a:gd name="T15" fmla="*/ 1709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endParaRPr lang="it-IT"/>
            </a:p>
          </p:txBody>
        </p:sp>
        <p:sp>
          <p:nvSpPr>
            <p:cNvPr id="34839" name="Text Box 18"/>
            <p:cNvSpPr txBox="1">
              <a:spLocks noChangeArrowheads="1"/>
            </p:cNvSpPr>
            <p:nvPr/>
          </p:nvSpPr>
          <p:spPr bwMode="auto">
            <a:xfrm>
              <a:off x="3742" y="2659"/>
              <a:ext cx="1043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200" b="1">
                  <a:cs typeface="Arial" pitchFamily="34" charset="0"/>
                </a:rPr>
                <a:t>Sostenere,</a:t>
              </a:r>
            </a:p>
            <a:p>
              <a:pPr algn="ctr"/>
              <a:r>
                <a:rPr lang="it-IT" sz="1200" b="1">
                  <a:cs typeface="Arial" pitchFamily="34" charset="0"/>
                </a:rPr>
                <a:t>valorizzare e </a:t>
              </a:r>
            </a:p>
            <a:p>
              <a:pPr algn="ctr"/>
              <a:r>
                <a:rPr lang="it-IT" sz="1200" b="1">
                  <a:cs typeface="Arial" pitchFamily="34" charset="0"/>
                </a:rPr>
                <a:t>supportare </a:t>
              </a:r>
            </a:p>
            <a:p>
              <a:pPr algn="ctr"/>
              <a:r>
                <a:rPr lang="it-IT" sz="1200" b="1">
                  <a:cs typeface="Arial" pitchFamily="34" charset="0"/>
                </a:rPr>
                <a:t>le famiglie </a:t>
              </a: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4138613" y="3068638"/>
            <a:ext cx="1492250" cy="1562100"/>
            <a:chOff x="4129" y="1661"/>
            <a:chExt cx="954" cy="984"/>
          </a:xfrm>
        </p:grpSpPr>
        <p:sp>
          <p:nvSpPr>
            <p:cNvPr id="34836" name="AutoShape 20"/>
            <p:cNvSpPr>
              <a:spLocks noChangeArrowheads="1"/>
            </p:cNvSpPr>
            <p:nvPr/>
          </p:nvSpPr>
          <p:spPr bwMode="auto">
            <a:xfrm rot="5400000">
              <a:off x="4114" y="1676"/>
              <a:ext cx="984" cy="9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6 h 21600"/>
                <a:gd name="T14" fmla="*/ 17100 w 21600"/>
                <a:gd name="T15" fmla="*/ 1709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vert="eaVert"/>
            <a:lstStyle/>
            <a:p>
              <a:endParaRPr lang="it-IT"/>
            </a:p>
          </p:txBody>
        </p:sp>
        <p:sp>
          <p:nvSpPr>
            <p:cNvPr id="34837" name="Text Box 21"/>
            <p:cNvSpPr txBox="1">
              <a:spLocks noChangeArrowheads="1"/>
            </p:cNvSpPr>
            <p:nvPr/>
          </p:nvSpPr>
          <p:spPr bwMode="auto">
            <a:xfrm>
              <a:off x="4241" y="1888"/>
              <a:ext cx="80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Promuovere</a:t>
              </a:r>
            </a:p>
            <a:p>
              <a:pPr algn="ctr"/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e attivare</a:t>
              </a:r>
            </a:p>
            <a:p>
              <a:pPr algn="ctr"/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reti informali</a:t>
              </a:r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1042988" y="1771650"/>
            <a:ext cx="1633537" cy="1514475"/>
            <a:chOff x="2154" y="845"/>
            <a:chExt cx="1044" cy="954"/>
          </a:xfrm>
        </p:grpSpPr>
        <p:sp>
          <p:nvSpPr>
            <p:cNvPr id="34834" name="AutoShape 23"/>
            <p:cNvSpPr>
              <a:spLocks noChangeArrowheads="1"/>
            </p:cNvSpPr>
            <p:nvPr/>
          </p:nvSpPr>
          <p:spPr bwMode="auto">
            <a:xfrm rot="-2630327">
              <a:off x="2154" y="845"/>
              <a:ext cx="984" cy="9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6 h 21600"/>
                <a:gd name="T14" fmla="*/ 17100 w 21600"/>
                <a:gd name="T15" fmla="*/ 1709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4835" name="Text Box 24"/>
            <p:cNvSpPr txBox="1">
              <a:spLocks noChangeArrowheads="1"/>
            </p:cNvSpPr>
            <p:nvPr/>
          </p:nvSpPr>
          <p:spPr bwMode="auto">
            <a:xfrm>
              <a:off x="2200" y="935"/>
              <a:ext cx="998" cy="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200">
                  <a:solidFill>
                    <a:srgbClr val="C00000"/>
                  </a:solidFill>
                  <a:latin typeface="Times New Roman" pitchFamily="18" charset="0"/>
                </a:rPr>
                <a:t>  </a:t>
              </a:r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Garantire</a:t>
              </a:r>
            </a:p>
            <a:p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una presa in </a:t>
              </a:r>
            </a:p>
            <a:p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carico anticipata</a:t>
              </a:r>
            </a:p>
            <a:p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  dei bisogni della</a:t>
              </a:r>
            </a:p>
            <a:p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       comunità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500063" y="3068638"/>
            <a:ext cx="1565275" cy="1562100"/>
            <a:chOff x="1745" y="1661"/>
            <a:chExt cx="999" cy="984"/>
          </a:xfrm>
        </p:grpSpPr>
        <p:sp>
          <p:nvSpPr>
            <p:cNvPr id="34832" name="AutoShape 26"/>
            <p:cNvSpPr>
              <a:spLocks noChangeArrowheads="1"/>
            </p:cNvSpPr>
            <p:nvPr/>
          </p:nvSpPr>
          <p:spPr bwMode="auto">
            <a:xfrm rot="-5400000">
              <a:off x="1787" y="1688"/>
              <a:ext cx="984" cy="93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6 h 21600"/>
                <a:gd name="T14" fmla="*/ 17100 w 21600"/>
                <a:gd name="T15" fmla="*/ 1709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endParaRPr lang="it-IT"/>
            </a:p>
          </p:txBody>
        </p:sp>
        <p:sp>
          <p:nvSpPr>
            <p:cNvPr id="34833" name="Text Box 27"/>
            <p:cNvSpPr txBox="1">
              <a:spLocks noChangeArrowheads="1"/>
            </p:cNvSpPr>
            <p:nvPr/>
          </p:nvSpPr>
          <p:spPr bwMode="auto">
            <a:xfrm>
              <a:off x="1745" y="1798"/>
              <a:ext cx="976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Attivatore di</a:t>
              </a:r>
            </a:p>
            <a:p>
              <a:pPr algn="ctr"/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interventi</a:t>
              </a:r>
            </a:p>
            <a:p>
              <a:pPr algn="ctr"/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di empowerment </a:t>
              </a:r>
            </a:p>
            <a:p>
              <a:pPr algn="ctr"/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e promozione alla </a:t>
              </a:r>
            </a:p>
            <a:p>
              <a:pPr algn="ctr"/>
              <a:r>
                <a:rPr lang="it-IT" sz="1200" b="1">
                  <a:solidFill>
                    <a:srgbClr val="C00000"/>
                  </a:solidFill>
                  <a:cs typeface="Arial" pitchFamily="34" charset="0"/>
                </a:rPr>
                <a:t>Salute (ET</a:t>
              </a:r>
              <a:r>
                <a:rPr lang="it-IT" sz="1200" b="1">
                  <a:cs typeface="Arial" pitchFamily="34" charset="0"/>
                </a:rPr>
                <a:t>)</a:t>
              </a:r>
            </a:p>
          </p:txBody>
        </p:sp>
      </p:grpSp>
      <p:sp>
        <p:nvSpPr>
          <p:cNvPr id="34828" name="AutoShape 28"/>
          <p:cNvSpPr>
            <a:spLocks noChangeArrowheads="1"/>
          </p:cNvSpPr>
          <p:nvPr/>
        </p:nvSpPr>
        <p:spPr bwMode="auto">
          <a:xfrm>
            <a:off x="5715000" y="1295400"/>
            <a:ext cx="3178175" cy="4953000"/>
          </a:xfrm>
          <a:prstGeom prst="leftArrow">
            <a:avLst>
              <a:gd name="adj1" fmla="val 59889"/>
              <a:gd name="adj2" fmla="val 24435"/>
            </a:avLst>
          </a:prstGeom>
          <a:solidFill>
            <a:srgbClr val="CC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320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34829" name="Text Box 29"/>
          <p:cNvSpPr txBox="1">
            <a:spLocks noChangeArrowheads="1"/>
          </p:cNvSpPr>
          <p:nvPr/>
        </p:nvSpPr>
        <p:spPr bwMode="auto">
          <a:xfrm>
            <a:off x="6345238" y="2308225"/>
            <a:ext cx="24399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600" b="1">
                <a:solidFill>
                  <a:schemeClr val="bg1"/>
                </a:solidFill>
                <a:cs typeface="Arial" pitchFamily="34" charset="0"/>
              </a:rPr>
              <a:t>FUNZIONI GARANTITE </a:t>
            </a:r>
          </a:p>
          <a:p>
            <a:pPr algn="ctr"/>
            <a:r>
              <a:rPr lang="it-IT" sz="1600" b="1">
                <a:solidFill>
                  <a:schemeClr val="bg1"/>
                </a:solidFill>
                <a:cs typeface="Arial" pitchFamily="34" charset="0"/>
              </a:rPr>
              <a:t>ATTRAVERSO</a:t>
            </a:r>
          </a:p>
        </p:txBody>
      </p:sp>
      <p:sp>
        <p:nvSpPr>
          <p:cNvPr id="34830" name="Text Box 30"/>
          <p:cNvSpPr txBox="1">
            <a:spLocks noChangeArrowheads="1"/>
          </p:cNvSpPr>
          <p:nvPr/>
        </p:nvSpPr>
        <p:spPr bwMode="auto">
          <a:xfrm>
            <a:off x="5867400" y="2895600"/>
            <a:ext cx="30305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Tx/>
              <a:buAutoNum type="arabicPeriod"/>
            </a:pPr>
            <a:endParaRPr lang="it-IT" sz="15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4831" name="Text Box 31"/>
          <p:cNvSpPr txBox="1">
            <a:spLocks noChangeArrowheads="1"/>
          </p:cNvSpPr>
          <p:nvPr/>
        </p:nvSpPr>
        <p:spPr bwMode="auto">
          <a:xfrm>
            <a:off x="1752600" y="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it-IT">
              <a:latin typeface="Gill Sans MT" pitchFamily="34" charset="0"/>
            </a:endParaRPr>
          </a:p>
        </p:txBody>
      </p:sp>
      <p:sp>
        <p:nvSpPr>
          <p:cNvPr id="32" name="CasellaDiTesto 7"/>
          <p:cNvSpPr txBox="1">
            <a:spLocks noChangeArrowheads="1"/>
          </p:cNvSpPr>
          <p:nvPr/>
        </p:nvSpPr>
        <p:spPr bwMode="auto">
          <a:xfrm>
            <a:off x="6072198" y="2857496"/>
            <a:ext cx="27146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it-IT" sz="1600" b="1" dirty="0">
                <a:solidFill>
                  <a:schemeClr val="bg1"/>
                </a:solidFill>
                <a:ea typeface="ＭＳ Ｐゴシック"/>
                <a:cs typeface="ＭＳ Ｐゴシック"/>
              </a:rPr>
              <a:t>Lo </a:t>
            </a:r>
            <a:r>
              <a:rPr lang="it-IT" sz="16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sviluppo di </a:t>
            </a:r>
            <a:r>
              <a:rPr lang="it-IT" sz="1600" b="1" dirty="0">
                <a:solidFill>
                  <a:schemeClr val="bg1"/>
                </a:solidFill>
                <a:ea typeface="ＭＳ Ｐゴシック"/>
                <a:cs typeface="ＭＳ Ｐゴシック"/>
              </a:rPr>
              <a:t>comunità</a:t>
            </a:r>
          </a:p>
        </p:txBody>
      </p:sp>
      <p:sp>
        <p:nvSpPr>
          <p:cNvPr id="33" name="CasellaDiTesto 3"/>
          <p:cNvSpPr txBox="1">
            <a:spLocks noChangeArrowheads="1"/>
          </p:cNvSpPr>
          <p:nvPr/>
        </p:nvSpPr>
        <p:spPr bwMode="auto">
          <a:xfrm>
            <a:off x="6000760" y="3286124"/>
            <a:ext cx="27146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it-IT" sz="16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Continuità  </a:t>
            </a:r>
            <a:r>
              <a:rPr lang="it-IT" sz="1600" b="1" dirty="0">
                <a:solidFill>
                  <a:schemeClr val="bg1"/>
                </a:solidFill>
                <a:ea typeface="ＭＳ Ｐゴシック"/>
                <a:cs typeface="ＭＳ Ｐゴシック"/>
              </a:rPr>
              <a:t>delle cure</a:t>
            </a:r>
          </a:p>
        </p:txBody>
      </p:sp>
      <p:sp>
        <p:nvSpPr>
          <p:cNvPr id="34" name="CasellaDiTesto 5"/>
          <p:cNvSpPr txBox="1">
            <a:spLocks noChangeArrowheads="1"/>
          </p:cNvSpPr>
          <p:nvPr/>
        </p:nvSpPr>
        <p:spPr bwMode="auto">
          <a:xfrm>
            <a:off x="5929322" y="3714752"/>
            <a:ext cx="28575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it-IT" sz="1600" b="1" dirty="0">
                <a:solidFill>
                  <a:schemeClr val="bg1"/>
                </a:solidFill>
                <a:ea typeface="ＭＳ Ｐゴシック"/>
                <a:cs typeface="ＭＳ Ｐゴシック"/>
              </a:rPr>
              <a:t>La </a:t>
            </a:r>
            <a:r>
              <a:rPr lang="it-IT" sz="16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presa in </a:t>
            </a:r>
            <a:r>
              <a:rPr lang="it-IT" sz="1600" b="1" dirty="0">
                <a:solidFill>
                  <a:schemeClr val="bg1"/>
                </a:solidFill>
                <a:ea typeface="ＭＳ Ｐゴシック"/>
                <a:cs typeface="ＭＳ Ｐゴシック"/>
              </a:rPr>
              <a:t>carico integrata</a:t>
            </a:r>
          </a:p>
        </p:txBody>
      </p:sp>
      <p:sp>
        <p:nvSpPr>
          <p:cNvPr id="35" name="CasellaDiTesto 4"/>
          <p:cNvSpPr txBox="1">
            <a:spLocks noChangeArrowheads="1"/>
          </p:cNvSpPr>
          <p:nvPr/>
        </p:nvSpPr>
        <p:spPr bwMode="auto">
          <a:xfrm>
            <a:off x="5929322" y="4286256"/>
            <a:ext cx="282418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it-IT" sz="1600" b="1" dirty="0">
                <a:solidFill>
                  <a:schemeClr val="bg1"/>
                </a:solidFill>
                <a:ea typeface="ＭＳ Ｐゴシック"/>
                <a:cs typeface="ＭＳ Ｐゴシック"/>
              </a:rPr>
              <a:t>La </a:t>
            </a:r>
            <a:r>
              <a:rPr lang="it-IT" sz="16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prestazione</a:t>
            </a:r>
          </a:p>
          <a:p>
            <a:pPr algn="ctr">
              <a:buFont typeface="Arial" pitchFamily="34" charset="0"/>
              <a:buChar char="•"/>
            </a:pPr>
            <a:endParaRPr lang="it-IT" sz="1600" b="1" dirty="0" smtClean="0">
              <a:solidFill>
                <a:schemeClr val="bg1"/>
              </a:solidFill>
              <a:ea typeface="ＭＳ Ｐゴシック"/>
              <a:cs typeface="ＭＳ Ｐゴシック"/>
            </a:endParaRPr>
          </a:p>
          <a:p>
            <a:pPr algn="ctr">
              <a:buFont typeface="Arial" pitchFamily="34" charset="0"/>
              <a:buChar char="•"/>
            </a:pPr>
            <a:r>
              <a:rPr lang="it-IT" sz="16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La </a:t>
            </a:r>
            <a:r>
              <a:rPr lang="it-IT" sz="1600" b="1" dirty="0" err="1" smtClean="0">
                <a:solidFill>
                  <a:schemeClr val="bg1"/>
                </a:solidFill>
                <a:ea typeface="ＭＳ Ｐゴシック"/>
                <a:cs typeface="ＭＳ Ｐゴシック"/>
              </a:rPr>
              <a:t>proattivita</a:t>
            </a:r>
            <a:r>
              <a:rPr lang="it-IT" sz="16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’</a:t>
            </a:r>
            <a:r>
              <a:rPr lang="it-IT" sz="1600" b="1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 </a:t>
            </a:r>
            <a:endParaRPr lang="it-IT" sz="1600" b="1" dirty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ase foto Settanni chia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0"/>
            <a:ext cx="48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228600" y="0"/>
            <a:ext cx="89154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it-IT" sz="1200">
              <a:latin typeface="Gill Sans MT" pitchFamily="34" charset="0"/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285852" y="357166"/>
            <a:ext cx="7343775" cy="38735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400" b="1" dirty="0" smtClean="0">
                <a:solidFill>
                  <a:srgbClr val="C00000"/>
                </a:solidFill>
                <a:cs typeface="Arial" pitchFamily="34" charset="0"/>
              </a:rPr>
              <a:t>AGENDA</a:t>
            </a:r>
            <a:endParaRPr lang="it-IT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190500" y="18288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</a:pPr>
            <a:endParaRPr lang="it-IT" sz="2000">
              <a:latin typeface="Gill Sans MT" pitchFamily="34" charset="0"/>
            </a:endParaRP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1071563" y="1571612"/>
            <a:ext cx="7491412" cy="38164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it-IT" sz="2000" b="1" dirty="0">
                <a:cs typeface="Arial" pitchFamily="34" charset="0"/>
              </a:rPr>
              <a:t> </a:t>
            </a:r>
          </a:p>
          <a:p>
            <a:pPr algn="just">
              <a:lnSpc>
                <a:spcPct val="110000"/>
              </a:lnSpc>
              <a:buBlip>
                <a:blip r:embed="rId3"/>
              </a:buBlip>
            </a:pPr>
            <a:r>
              <a:rPr lang="it-IT" sz="2000" b="1" dirty="0">
                <a:cs typeface="Arial" pitchFamily="34" charset="0"/>
              </a:rPr>
              <a:t> </a:t>
            </a:r>
            <a:r>
              <a:rPr lang="it-IT" sz="2000" b="1" dirty="0" smtClean="0">
                <a:cs typeface="Arial" pitchFamily="34" charset="0"/>
              </a:rPr>
              <a:t> IL CONTESTO SANITARIO DELLA REGIONE FVG</a:t>
            </a:r>
          </a:p>
          <a:p>
            <a:pPr algn="just">
              <a:lnSpc>
                <a:spcPct val="110000"/>
              </a:lnSpc>
              <a:buBlip>
                <a:blip r:embed="rId3"/>
              </a:buBlip>
            </a:pPr>
            <a:endParaRPr lang="it-IT" sz="2000" b="1" dirty="0" smtClean="0">
              <a:cs typeface="Arial" pitchFamily="34" charset="0"/>
            </a:endParaRPr>
          </a:p>
          <a:p>
            <a:pPr algn="just">
              <a:lnSpc>
                <a:spcPct val="110000"/>
              </a:lnSpc>
              <a:buBlip>
                <a:blip r:embed="rId3"/>
              </a:buBlip>
            </a:pPr>
            <a:r>
              <a:rPr lang="it-IT" sz="2000" b="1" dirty="0" smtClean="0">
                <a:cs typeface="Arial" pitchFamily="34" charset="0"/>
              </a:rPr>
              <a:t> </a:t>
            </a:r>
            <a:r>
              <a:rPr lang="it-IT" sz="2000" b="1" dirty="0" smtClean="0">
                <a:cs typeface="Arial" pitchFamily="34" charset="0"/>
              </a:rPr>
              <a:t>DAL </a:t>
            </a:r>
            <a:r>
              <a:rPr lang="it-IT" sz="2000" b="1" dirty="0" smtClean="0">
                <a:cs typeface="Arial" pitchFamily="34" charset="0"/>
              </a:rPr>
              <a:t>WELFARE STATE AL WELFARE COMUNITARIO E  GENERATIVO  </a:t>
            </a:r>
          </a:p>
          <a:p>
            <a:pPr algn="just">
              <a:lnSpc>
                <a:spcPct val="110000"/>
              </a:lnSpc>
              <a:buBlip>
                <a:blip r:embed="rId3"/>
              </a:buBlip>
            </a:pPr>
            <a:endParaRPr lang="it-IT" sz="2000" b="1" dirty="0" smtClean="0">
              <a:cs typeface="Arial" pitchFamily="34" charset="0"/>
            </a:endParaRPr>
          </a:p>
          <a:p>
            <a:pPr algn="just">
              <a:lnSpc>
                <a:spcPct val="110000"/>
              </a:lnSpc>
              <a:buBlip>
                <a:blip r:embed="rId3"/>
              </a:buBlip>
            </a:pPr>
            <a:r>
              <a:rPr lang="it-IT" sz="2000" b="1" dirty="0" smtClean="0">
                <a:cs typeface="Arial" pitchFamily="34" charset="0"/>
              </a:rPr>
              <a:t> IL </a:t>
            </a:r>
            <a:r>
              <a:rPr lang="it-IT" sz="2000" b="1" dirty="0">
                <a:cs typeface="Arial" pitchFamily="34" charset="0"/>
              </a:rPr>
              <a:t>PROGETTO “INFERMIERE DI </a:t>
            </a:r>
            <a:r>
              <a:rPr lang="it-IT" sz="2000" b="1" dirty="0" smtClean="0">
                <a:cs typeface="Arial" pitchFamily="34" charset="0"/>
              </a:rPr>
              <a:t>COMUNITA’</a:t>
            </a:r>
            <a:endParaRPr lang="it-IT" sz="2000" b="1" dirty="0">
              <a:cs typeface="Arial" pitchFamily="34" charset="0"/>
            </a:endParaRPr>
          </a:p>
          <a:p>
            <a:pPr algn="just">
              <a:lnSpc>
                <a:spcPct val="110000"/>
              </a:lnSpc>
              <a:buBlip>
                <a:blip r:embed="rId3"/>
              </a:buBlip>
            </a:pPr>
            <a:endParaRPr lang="it-IT" sz="2000" b="1" dirty="0">
              <a:cs typeface="Arial" pitchFamily="34" charset="0"/>
            </a:endParaRPr>
          </a:p>
          <a:p>
            <a:pPr algn="just">
              <a:lnSpc>
                <a:spcPct val="110000"/>
              </a:lnSpc>
              <a:buBlip>
                <a:blip r:embed="rId3"/>
              </a:buBlip>
            </a:pPr>
            <a:r>
              <a:rPr lang="it-IT" sz="2000" b="1" dirty="0">
                <a:cs typeface="Arial" pitchFamily="34" charset="0"/>
              </a:rPr>
              <a:t> </a:t>
            </a:r>
            <a:r>
              <a:rPr lang="it-IT" sz="2000" b="1" dirty="0" smtClean="0">
                <a:cs typeface="Arial" pitchFamily="34" charset="0"/>
              </a:rPr>
              <a:t> ESITI DI SALUTE DEL </a:t>
            </a:r>
            <a:r>
              <a:rPr lang="it-IT" sz="2000" b="1" dirty="0">
                <a:cs typeface="Arial" pitchFamily="34" charset="0"/>
              </a:rPr>
              <a:t>MODELLO IC  </a:t>
            </a:r>
            <a:r>
              <a:rPr lang="it-IT" sz="2000" b="1" dirty="0" smtClean="0">
                <a:cs typeface="Arial" pitchFamily="34" charset="0"/>
              </a:rPr>
              <a:t> </a:t>
            </a:r>
            <a:endParaRPr lang="it-IT" sz="2000" b="1" dirty="0">
              <a:cs typeface="Arial" pitchFamily="34" charset="0"/>
            </a:endParaRPr>
          </a:p>
          <a:p>
            <a:pPr algn="just">
              <a:lnSpc>
                <a:spcPct val="110000"/>
              </a:lnSpc>
              <a:buBlip>
                <a:blip r:embed="rId3"/>
              </a:buBlip>
            </a:pPr>
            <a:endParaRPr lang="it-IT" sz="2000" b="1" dirty="0">
              <a:cs typeface="Arial" pitchFamily="34" charset="0"/>
            </a:endParaRPr>
          </a:p>
          <a:p>
            <a:pPr algn="just">
              <a:lnSpc>
                <a:spcPct val="110000"/>
              </a:lnSpc>
              <a:buBlip>
                <a:blip r:embed="rId3"/>
              </a:buBlip>
            </a:pPr>
            <a:r>
              <a:rPr lang="it-IT" sz="2000" b="1" dirty="0">
                <a:cs typeface="Arial" pitchFamily="34" charset="0"/>
              </a:rPr>
              <a:t> PROSPETTIVE </a:t>
            </a:r>
            <a:r>
              <a:rPr lang="it-IT" sz="2000" b="1" dirty="0" smtClean="0">
                <a:cs typeface="Arial" pitchFamily="34" charset="0"/>
              </a:rPr>
              <a:t>FUTURE E WORK IN PROGRESS</a:t>
            </a:r>
            <a:endParaRPr lang="it-IT" sz="2000" b="1" dirty="0">
              <a:cs typeface="Arial" pitchFamily="34" charset="0"/>
            </a:endParaRPr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4143372" y="857232"/>
            <a:ext cx="785812" cy="571504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89154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it-IT" sz="1200">
              <a:latin typeface="Gill Sans MT" pitchFamily="34" charset="0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190500" y="18288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</a:pPr>
            <a:endParaRPr lang="it-IT" sz="2000">
              <a:latin typeface="Gill Sans MT" pitchFamily="34" charset="0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3733800" y="0"/>
            <a:ext cx="26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it-IT" sz="1200" b="1">
                <a:latin typeface="Gill Sans MT" pitchFamily="34" charset="0"/>
              </a:rPr>
              <a:t>  </a:t>
            </a:r>
          </a:p>
          <a:p>
            <a:pPr algn="just"/>
            <a:endParaRPr lang="it-IT" sz="1200" b="1">
              <a:latin typeface="Gill Sans MT" pitchFamily="34" charset="0"/>
            </a:endParaRP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914400" y="1066800"/>
          <a:ext cx="6324600" cy="4219575"/>
        </p:xfrm>
        <a:graphic>
          <a:graphicData uri="http://schemas.openxmlformats.org/presentationml/2006/ole">
            <p:oleObj spid="_x0000_s93186" name="Grafico" r:id="rId3" imgW="6096000" imgH="4067243" progId="MSGraph.Chart.8">
              <p:embed followColorScheme="full"/>
            </p:oleObj>
          </a:graphicData>
        </a:graphic>
      </p:graphicFrame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838200" y="1524000"/>
            <a:ext cx="2347913" cy="704850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/>
              <a:t>DOMICILIO</a:t>
            </a:r>
          </a:p>
          <a:p>
            <a:pPr algn="ctr"/>
            <a:endParaRPr lang="it-IT" sz="2000" b="1"/>
          </a:p>
        </p:txBody>
      </p:sp>
      <p:sp>
        <p:nvSpPr>
          <p:cNvPr id="1031" name="Text Box 8"/>
          <p:cNvSpPr txBox="1">
            <a:spLocks noChangeArrowheads="1"/>
          </p:cNvSpPr>
          <p:nvPr/>
        </p:nvSpPr>
        <p:spPr bwMode="auto">
          <a:xfrm>
            <a:off x="914400" y="3276600"/>
            <a:ext cx="2362200" cy="704850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/>
              <a:t>AMBULATORIO</a:t>
            </a:r>
          </a:p>
          <a:p>
            <a:pPr algn="ctr"/>
            <a:endParaRPr lang="it-IT" sz="2000" b="1"/>
          </a:p>
        </p:txBody>
      </p:sp>
      <p:sp>
        <p:nvSpPr>
          <p:cNvPr id="1032" name="Text Box 9"/>
          <p:cNvSpPr txBox="1">
            <a:spLocks noChangeArrowheads="1"/>
          </p:cNvSpPr>
          <p:nvPr/>
        </p:nvSpPr>
        <p:spPr bwMode="auto">
          <a:xfrm>
            <a:off x="838200" y="4953000"/>
            <a:ext cx="2438400" cy="704850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/>
              <a:t>RETE</a:t>
            </a:r>
          </a:p>
          <a:p>
            <a:pPr algn="ctr"/>
            <a:endParaRPr lang="it-IT" sz="2000" b="1"/>
          </a:p>
        </p:txBody>
      </p:sp>
      <p:sp>
        <p:nvSpPr>
          <p:cNvPr id="1033" name="Text Box 10"/>
          <p:cNvSpPr txBox="1">
            <a:spLocks noChangeArrowheads="1"/>
          </p:cNvSpPr>
          <p:nvPr/>
        </p:nvSpPr>
        <p:spPr bwMode="auto">
          <a:xfrm>
            <a:off x="2422525" y="24018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1034" name="Text Box 11"/>
          <p:cNvSpPr txBox="1">
            <a:spLocks noChangeArrowheads="1"/>
          </p:cNvSpPr>
          <p:nvPr/>
        </p:nvSpPr>
        <p:spPr bwMode="auto">
          <a:xfrm>
            <a:off x="2651125" y="25542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1035" name="AutoShape 12"/>
          <p:cNvSpPr>
            <a:spLocks noChangeArrowheads="1"/>
          </p:cNvSpPr>
          <p:nvPr/>
        </p:nvSpPr>
        <p:spPr bwMode="auto">
          <a:xfrm rot="5400000">
            <a:off x="2362200" y="1066800"/>
            <a:ext cx="609600" cy="2590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7988 h 21600"/>
              <a:gd name="T20" fmla="*/ 16946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529" y="0"/>
                </a:moveTo>
                <a:lnTo>
                  <a:pt x="9458" y="8132"/>
                </a:lnTo>
                <a:lnTo>
                  <a:pt x="14112" y="8132"/>
                </a:lnTo>
                <a:lnTo>
                  <a:pt x="14112" y="17988"/>
                </a:lnTo>
                <a:lnTo>
                  <a:pt x="0" y="17988"/>
                </a:lnTo>
                <a:lnTo>
                  <a:pt x="0" y="21600"/>
                </a:lnTo>
                <a:lnTo>
                  <a:pt x="16946" y="21600"/>
                </a:lnTo>
                <a:lnTo>
                  <a:pt x="16946" y="8132"/>
                </a:lnTo>
                <a:lnTo>
                  <a:pt x="21600" y="8132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it-IT"/>
          </a:p>
        </p:txBody>
      </p:sp>
      <p:sp>
        <p:nvSpPr>
          <p:cNvPr id="1036" name="Text Box 13"/>
          <p:cNvSpPr txBox="1">
            <a:spLocks noChangeArrowheads="1"/>
          </p:cNvSpPr>
          <p:nvPr/>
        </p:nvSpPr>
        <p:spPr bwMode="auto">
          <a:xfrm>
            <a:off x="1736725" y="40782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1037" name="AutoShape 14"/>
          <p:cNvSpPr>
            <a:spLocks noChangeArrowheads="1"/>
          </p:cNvSpPr>
          <p:nvPr/>
        </p:nvSpPr>
        <p:spPr bwMode="auto">
          <a:xfrm rot="5400000">
            <a:off x="2324100" y="2857500"/>
            <a:ext cx="609600" cy="2514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7988 h 21600"/>
              <a:gd name="T20" fmla="*/ 16946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529" y="0"/>
                </a:moveTo>
                <a:lnTo>
                  <a:pt x="9458" y="8132"/>
                </a:lnTo>
                <a:lnTo>
                  <a:pt x="14112" y="8132"/>
                </a:lnTo>
                <a:lnTo>
                  <a:pt x="14112" y="17988"/>
                </a:lnTo>
                <a:lnTo>
                  <a:pt x="0" y="17988"/>
                </a:lnTo>
                <a:lnTo>
                  <a:pt x="0" y="21600"/>
                </a:lnTo>
                <a:lnTo>
                  <a:pt x="16946" y="21600"/>
                </a:lnTo>
                <a:lnTo>
                  <a:pt x="16946" y="8132"/>
                </a:lnTo>
                <a:lnTo>
                  <a:pt x="21600" y="8132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38" name="Text Box 15"/>
          <p:cNvSpPr txBox="1">
            <a:spLocks noChangeArrowheads="1"/>
          </p:cNvSpPr>
          <p:nvPr/>
        </p:nvSpPr>
        <p:spPr bwMode="auto">
          <a:xfrm>
            <a:off x="1812925" y="59070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1039" name="AutoShape 16"/>
          <p:cNvSpPr>
            <a:spLocks noChangeArrowheads="1"/>
          </p:cNvSpPr>
          <p:nvPr/>
        </p:nvSpPr>
        <p:spPr bwMode="auto">
          <a:xfrm rot="5400000">
            <a:off x="2400300" y="4457700"/>
            <a:ext cx="609600" cy="2667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7988 h 21600"/>
              <a:gd name="T20" fmla="*/ 16946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529" y="0"/>
                </a:moveTo>
                <a:lnTo>
                  <a:pt x="9458" y="8132"/>
                </a:lnTo>
                <a:lnTo>
                  <a:pt x="14112" y="8132"/>
                </a:lnTo>
                <a:lnTo>
                  <a:pt x="14112" y="17988"/>
                </a:lnTo>
                <a:lnTo>
                  <a:pt x="0" y="17988"/>
                </a:lnTo>
                <a:lnTo>
                  <a:pt x="0" y="21600"/>
                </a:lnTo>
                <a:lnTo>
                  <a:pt x="16946" y="21600"/>
                </a:lnTo>
                <a:lnTo>
                  <a:pt x="16946" y="8132"/>
                </a:lnTo>
                <a:lnTo>
                  <a:pt x="21600" y="8132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40" name="Text Box 17"/>
          <p:cNvSpPr txBox="1">
            <a:spLocks noChangeArrowheads="1"/>
          </p:cNvSpPr>
          <p:nvPr/>
        </p:nvSpPr>
        <p:spPr bwMode="auto">
          <a:xfrm>
            <a:off x="3657600" y="1905000"/>
            <a:ext cx="5257800" cy="1019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/>
              <a:t>Pazienti non autosufficienti,allettati ad alta complessità</a:t>
            </a:r>
          </a:p>
          <a:p>
            <a:pPr algn="ctr"/>
            <a:r>
              <a:rPr lang="it-IT" sz="2000" b="1"/>
              <a:t>assistenziale</a:t>
            </a:r>
          </a:p>
        </p:txBody>
      </p:sp>
      <p:sp>
        <p:nvSpPr>
          <p:cNvPr id="1041" name="Text Box 18"/>
          <p:cNvSpPr txBox="1">
            <a:spLocks noChangeArrowheads="1"/>
          </p:cNvSpPr>
          <p:nvPr/>
        </p:nvSpPr>
        <p:spPr bwMode="auto">
          <a:xfrm>
            <a:off x="3657600" y="3810000"/>
            <a:ext cx="5257800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/>
              <a:t>Pazienti deambulanti a media e bassa</a:t>
            </a:r>
          </a:p>
          <a:p>
            <a:pPr algn="ctr"/>
            <a:r>
              <a:rPr lang="it-IT" sz="2000" b="1"/>
              <a:t> complessità assistenziale</a:t>
            </a:r>
          </a:p>
        </p:txBody>
      </p:sp>
      <p:sp>
        <p:nvSpPr>
          <p:cNvPr id="1042" name="Text Box 19"/>
          <p:cNvSpPr txBox="1">
            <a:spLocks noChangeArrowheads="1"/>
          </p:cNvSpPr>
          <p:nvPr/>
        </p:nvSpPr>
        <p:spPr bwMode="auto">
          <a:xfrm>
            <a:off x="3733800" y="5257800"/>
            <a:ext cx="5257800" cy="1019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 b="1"/>
              <a:t>Attivazione delle risorse della comunità</a:t>
            </a:r>
          </a:p>
          <a:p>
            <a:pPr algn="just"/>
            <a:r>
              <a:rPr lang="it-IT" sz="2000" b="1"/>
              <a:t>e messa in rete con i servizi sanitari e</a:t>
            </a:r>
          </a:p>
          <a:p>
            <a:pPr algn="just"/>
            <a:r>
              <a:rPr lang="it-IT" sz="2000" b="1"/>
              <a:t>sociali</a:t>
            </a:r>
          </a:p>
        </p:txBody>
      </p:sp>
      <p:sp>
        <p:nvSpPr>
          <p:cNvPr id="1043" name="Rectangle 20"/>
          <p:cNvSpPr>
            <a:spLocks noChangeArrowheads="1"/>
          </p:cNvSpPr>
          <p:nvPr/>
        </p:nvSpPr>
        <p:spPr bwMode="auto">
          <a:xfrm>
            <a:off x="3048000" y="152400"/>
            <a:ext cx="227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latin typeface="Gill Sans MT" pitchFamily="34" charset="0"/>
              </a:rPr>
              <a:t> </a:t>
            </a:r>
          </a:p>
        </p:txBody>
      </p:sp>
      <p:sp>
        <p:nvSpPr>
          <p:cNvPr id="1044" name="Text Box 21"/>
          <p:cNvSpPr txBox="1">
            <a:spLocks noChangeArrowheads="1"/>
          </p:cNvSpPr>
          <p:nvPr/>
        </p:nvSpPr>
        <p:spPr bwMode="auto">
          <a:xfrm>
            <a:off x="1066800" y="533400"/>
            <a:ext cx="7696200" cy="355600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2000" b="1">
                <a:solidFill>
                  <a:srgbClr val="CC0000"/>
                </a:solidFill>
              </a:rPr>
              <a:t>L’INFERMIERE DI COMUNITA’ : AMBITI DI LAVORO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52400" y="-152400"/>
            <a:ext cx="89154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it-IT" sz="1200">
              <a:latin typeface="Gill Sans MT" pitchFamily="34" charset="0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90500" y="11430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</a:pPr>
            <a:endParaRPr lang="it-IT" sz="2000">
              <a:latin typeface="Gill Sans MT" pitchFamily="34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2422525" y="17160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651125" y="18684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736725" y="33924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812925" y="52212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1143000" y="152400"/>
            <a:ext cx="7467600" cy="461665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it-IT" sz="2000" b="1" dirty="0" smtClean="0">
                <a:solidFill>
                  <a:srgbClr val="CC0000"/>
                </a:solidFill>
              </a:rPr>
              <a:t>IC:QUANDO </a:t>
            </a:r>
            <a:r>
              <a:rPr lang="it-IT" sz="2000" b="1" dirty="0">
                <a:solidFill>
                  <a:srgbClr val="CC0000"/>
                </a:solidFill>
              </a:rPr>
              <a:t>INTERVIENE?</a:t>
            </a:r>
          </a:p>
        </p:txBody>
      </p:sp>
      <p:sp>
        <p:nvSpPr>
          <p:cNvPr id="35849" name="AutoShape 9"/>
          <p:cNvSpPr>
            <a:spLocks noChangeArrowheads="1"/>
          </p:cNvSpPr>
          <p:nvPr/>
        </p:nvSpPr>
        <p:spPr bwMode="auto">
          <a:xfrm>
            <a:off x="4343400" y="762000"/>
            <a:ext cx="838200" cy="50676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259632" y="1268760"/>
            <a:ext cx="7272808" cy="267765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Tx/>
              <a:buBlip>
                <a:blip r:embed="rId2"/>
              </a:buBlip>
            </a:pPr>
            <a:r>
              <a:rPr lang="it-IT" sz="1400" b="1" dirty="0"/>
              <a:t> SU RICHIESTA DEL MMG</a:t>
            </a:r>
          </a:p>
          <a:p>
            <a:pPr algn="ctr">
              <a:lnSpc>
                <a:spcPct val="150000"/>
              </a:lnSpc>
              <a:buFontTx/>
              <a:buBlip>
                <a:blip r:embed="rId2"/>
              </a:buBlip>
            </a:pPr>
            <a:r>
              <a:rPr lang="it-IT" sz="1400" b="1" dirty="0"/>
              <a:t> SU RICHIESTA DELL’UTENTE E DEI FAMIGLIARI</a:t>
            </a:r>
          </a:p>
          <a:p>
            <a:pPr algn="ctr">
              <a:lnSpc>
                <a:spcPct val="150000"/>
              </a:lnSpc>
              <a:buFontTx/>
              <a:buBlip>
                <a:blip r:embed="rId2"/>
              </a:buBlip>
            </a:pPr>
            <a:r>
              <a:rPr lang="it-IT" sz="1400" b="1" dirty="0"/>
              <a:t> SU RICHIESTA DELL’ASSISTENTE SOCIALE </a:t>
            </a:r>
          </a:p>
          <a:p>
            <a:pPr algn="ctr">
              <a:lnSpc>
                <a:spcPct val="150000"/>
              </a:lnSpc>
              <a:buFontTx/>
              <a:buBlip>
                <a:blip r:embed="rId2"/>
              </a:buBlip>
            </a:pPr>
            <a:r>
              <a:rPr lang="it-IT" sz="1400" b="1" dirty="0"/>
              <a:t> SU RICHIESTA DELLA CASA </a:t>
            </a:r>
            <a:r>
              <a:rPr lang="it-IT" sz="1400" b="1" dirty="0" err="1"/>
              <a:t>DI</a:t>
            </a:r>
            <a:r>
              <a:rPr lang="it-IT" sz="1400" b="1" dirty="0"/>
              <a:t> RIPOSO</a:t>
            </a:r>
          </a:p>
          <a:p>
            <a:pPr algn="ctr">
              <a:lnSpc>
                <a:spcPct val="150000"/>
              </a:lnSpc>
              <a:buFontTx/>
              <a:buBlip>
                <a:blip r:embed="rId2"/>
              </a:buBlip>
            </a:pPr>
            <a:r>
              <a:rPr lang="it-IT" sz="1400" b="1" dirty="0"/>
              <a:t> SU RICHIESTA DELL’RSA </a:t>
            </a:r>
          </a:p>
          <a:p>
            <a:pPr algn="ctr">
              <a:lnSpc>
                <a:spcPct val="150000"/>
              </a:lnSpc>
              <a:buFontTx/>
              <a:buBlip>
                <a:blip r:embed="rId2"/>
              </a:buBlip>
            </a:pPr>
            <a:r>
              <a:rPr lang="it-IT" sz="1400" b="1" dirty="0"/>
              <a:t> SU RICHIESTA DELL’OSPEDALE</a:t>
            </a:r>
          </a:p>
          <a:p>
            <a:pPr algn="ctr">
              <a:lnSpc>
                <a:spcPct val="150000"/>
              </a:lnSpc>
              <a:buFontTx/>
              <a:buBlip>
                <a:blip r:embed="rId2"/>
              </a:buBlip>
            </a:pPr>
            <a:r>
              <a:rPr lang="it-IT" sz="1400" b="1" dirty="0"/>
              <a:t> SU RICHIESTA DELL’UVD</a:t>
            </a:r>
          </a:p>
          <a:p>
            <a:pPr algn="ctr">
              <a:lnSpc>
                <a:spcPct val="150000"/>
              </a:lnSpc>
              <a:buFontTx/>
              <a:buBlip>
                <a:blip r:embed="rId2"/>
              </a:buBlip>
            </a:pPr>
            <a:r>
              <a:rPr lang="it-IT" sz="1400" b="1" dirty="0"/>
              <a:t> SU RICHIESTA </a:t>
            </a:r>
            <a:r>
              <a:rPr lang="it-IT" sz="1400" b="1" dirty="0" smtClean="0"/>
              <a:t>PUA</a:t>
            </a:r>
            <a:endParaRPr lang="it-IT" sz="1400" b="1" dirty="0"/>
          </a:p>
        </p:txBody>
      </p:sp>
      <p:pic>
        <p:nvPicPr>
          <p:cNvPr id="11" name="Picture 6" descr="PH02211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149080"/>
            <a:ext cx="3456384" cy="252028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292080" y="4221088"/>
            <a:ext cx="3240360" cy="24468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dirty="0">
                <a:solidFill>
                  <a:srgbClr val="CC0000"/>
                </a:solidFill>
                <a:latin typeface="Arial Unicode MS" pitchFamily="34" charset="-128"/>
              </a:rPr>
              <a:t>L’INFERMIERE  </a:t>
            </a:r>
          </a:p>
          <a:p>
            <a:pPr algn="ctr">
              <a:spcBef>
                <a:spcPct val="50000"/>
              </a:spcBef>
            </a:pPr>
            <a:r>
              <a:rPr lang="it-IT" b="1" dirty="0" err="1">
                <a:solidFill>
                  <a:srgbClr val="CC0000"/>
                </a:solidFill>
                <a:latin typeface="Arial Unicode MS" pitchFamily="34" charset="-128"/>
              </a:rPr>
              <a:t>DI</a:t>
            </a:r>
            <a:r>
              <a:rPr lang="it-IT" b="1" dirty="0">
                <a:solidFill>
                  <a:srgbClr val="CC0000"/>
                </a:solidFill>
                <a:latin typeface="Arial Unicode MS" pitchFamily="34" charset="-128"/>
              </a:rPr>
              <a:t> COMUNITA’</a:t>
            </a:r>
          </a:p>
          <a:p>
            <a:pPr algn="ctr">
              <a:spcBef>
                <a:spcPct val="50000"/>
              </a:spcBef>
            </a:pPr>
            <a:r>
              <a:rPr lang="it-IT" b="1" dirty="0">
                <a:solidFill>
                  <a:srgbClr val="CC0000"/>
                </a:solidFill>
                <a:latin typeface="Arial Unicode MS" pitchFamily="34" charset="-128"/>
              </a:rPr>
              <a:t>RAPPRESENTA</a:t>
            </a:r>
          </a:p>
          <a:p>
            <a:pPr algn="ctr">
              <a:spcBef>
                <a:spcPct val="50000"/>
              </a:spcBef>
            </a:pPr>
            <a:r>
              <a:rPr lang="it-IT" b="1" dirty="0">
                <a:solidFill>
                  <a:srgbClr val="CC0000"/>
                </a:solidFill>
                <a:latin typeface="Arial Unicode MS" pitchFamily="34" charset="-128"/>
              </a:rPr>
              <a:t>UN  NODO</a:t>
            </a:r>
          </a:p>
          <a:p>
            <a:pPr algn="ctr">
              <a:spcBef>
                <a:spcPct val="50000"/>
              </a:spcBef>
            </a:pPr>
            <a:r>
              <a:rPr lang="it-IT" b="1" dirty="0">
                <a:solidFill>
                  <a:srgbClr val="CC0000"/>
                </a:solidFill>
                <a:latin typeface="Arial Unicode MS" pitchFamily="34" charset="-128"/>
              </a:rPr>
              <a:t>DELLA RETE</a:t>
            </a:r>
          </a:p>
          <a:p>
            <a:pPr algn="ctr">
              <a:spcBef>
                <a:spcPct val="50000"/>
              </a:spcBef>
            </a:pPr>
            <a:endParaRPr lang="it-IT" b="1" dirty="0">
              <a:solidFill>
                <a:srgbClr val="CC0000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428596" y="857232"/>
          <a:ext cx="8215370" cy="5500708"/>
        </p:xfrm>
        <a:graphic>
          <a:graphicData uri="http://schemas.openxmlformats.org/presentationml/2006/ole">
            <p:oleObj spid="_x0000_s91138" name="Visio" r:id="rId4" imgW="6433280" imgH="5929274" progId="">
              <p:embed/>
            </p:oleObj>
          </a:graphicData>
        </a:graphic>
      </p:graphicFrame>
      <p:sp>
        <p:nvSpPr>
          <p:cNvPr id="78854" name="AutoShape 6"/>
          <p:cNvSpPr>
            <a:spLocks noChangeArrowheads="1"/>
          </p:cNvSpPr>
          <p:nvPr/>
        </p:nvSpPr>
        <p:spPr bwMode="auto">
          <a:xfrm>
            <a:off x="4859338" y="2708275"/>
            <a:ext cx="215900" cy="2667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78855" name="AutoShape 7"/>
          <p:cNvSpPr>
            <a:spLocks noChangeArrowheads="1"/>
          </p:cNvSpPr>
          <p:nvPr/>
        </p:nvSpPr>
        <p:spPr bwMode="auto">
          <a:xfrm>
            <a:off x="5362575" y="2060575"/>
            <a:ext cx="215900" cy="2667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78856" name="AutoShape 8"/>
          <p:cNvSpPr>
            <a:spLocks noChangeArrowheads="1"/>
          </p:cNvSpPr>
          <p:nvPr/>
        </p:nvSpPr>
        <p:spPr bwMode="auto">
          <a:xfrm>
            <a:off x="6731000" y="1268413"/>
            <a:ext cx="215900" cy="2667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78857" name="AutoShape 9"/>
          <p:cNvSpPr>
            <a:spLocks noChangeArrowheads="1"/>
          </p:cNvSpPr>
          <p:nvPr/>
        </p:nvSpPr>
        <p:spPr bwMode="auto">
          <a:xfrm>
            <a:off x="6659563" y="2276475"/>
            <a:ext cx="215900" cy="2667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78858" name="AutoShape 10"/>
          <p:cNvSpPr>
            <a:spLocks noChangeArrowheads="1"/>
          </p:cNvSpPr>
          <p:nvPr/>
        </p:nvSpPr>
        <p:spPr bwMode="auto">
          <a:xfrm>
            <a:off x="3635375" y="1773238"/>
            <a:ext cx="215900" cy="2667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78859" name="AutoShape 11"/>
          <p:cNvSpPr>
            <a:spLocks noChangeArrowheads="1"/>
          </p:cNvSpPr>
          <p:nvPr/>
        </p:nvSpPr>
        <p:spPr bwMode="auto">
          <a:xfrm>
            <a:off x="5003800" y="5949950"/>
            <a:ext cx="215900" cy="2667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78860" name="AutoShape 12"/>
          <p:cNvSpPr>
            <a:spLocks noChangeArrowheads="1"/>
          </p:cNvSpPr>
          <p:nvPr/>
        </p:nvSpPr>
        <p:spPr bwMode="auto">
          <a:xfrm>
            <a:off x="5580063" y="3573463"/>
            <a:ext cx="215900" cy="2667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graphicFrame>
        <p:nvGraphicFramePr>
          <p:cNvPr id="1027" name="Object 13"/>
          <p:cNvGraphicFramePr>
            <a:graphicFrameLocks noChangeAspect="1"/>
          </p:cNvGraphicFramePr>
          <p:nvPr/>
        </p:nvGraphicFramePr>
        <p:xfrm>
          <a:off x="5715008" y="1643050"/>
          <a:ext cx="819150" cy="663575"/>
        </p:xfrm>
        <a:graphic>
          <a:graphicData uri="http://schemas.openxmlformats.org/presentationml/2006/ole">
            <p:oleObj spid="_x0000_s91139" name="Visio" r:id="rId5" imgW="818936" imgH="664159" progId="">
              <p:embed/>
            </p:oleObj>
          </a:graphicData>
        </a:graphic>
      </p:graphicFrame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57158" y="285728"/>
            <a:ext cx="8391524" cy="338554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2000" b="1" dirty="0" smtClean="0">
                <a:solidFill>
                  <a:srgbClr val="CC0000"/>
                </a:solidFill>
              </a:rPr>
              <a:t>IC: RETE TERRITORIALE</a:t>
            </a:r>
            <a:endParaRPr lang="it-IT" sz="2000" b="1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228600" y="0"/>
            <a:ext cx="89154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it-IT" sz="1200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42938" y="357188"/>
            <a:ext cx="7772400" cy="3139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it-IT" b="1" dirty="0" smtClean="0">
                <a:solidFill>
                  <a:srgbClr val="C00000"/>
                </a:solidFill>
              </a:rPr>
              <a:t>PUNTI </a:t>
            </a:r>
            <a:r>
              <a:rPr lang="it-IT" b="1" dirty="0" err="1" smtClean="0">
                <a:solidFill>
                  <a:srgbClr val="C00000"/>
                </a:solidFill>
              </a:rPr>
              <a:t>DI</a:t>
            </a:r>
            <a:r>
              <a:rPr lang="it-IT" b="1" dirty="0" smtClean="0">
                <a:solidFill>
                  <a:srgbClr val="C00000"/>
                </a:solidFill>
              </a:rPr>
              <a:t> FORZA DEL MODELLO  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90500" y="18288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</a:pPr>
            <a:endParaRPr lang="it-IT" sz="2000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571472" y="1500174"/>
            <a:ext cx="8072494" cy="51706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buFontTx/>
              <a:buBlip>
                <a:blip r:embed="rId2"/>
              </a:buBlip>
            </a:pPr>
            <a:r>
              <a:rPr lang="it-IT" sz="2000" b="1" dirty="0"/>
              <a:t> </a:t>
            </a:r>
            <a:r>
              <a:rPr lang="it-IT" sz="2000" b="1" dirty="0" smtClean="0"/>
              <a:t> I CITTADINI HANNO SEMPRE UN </a:t>
            </a:r>
            <a:r>
              <a:rPr lang="it-IT" sz="2000" b="1" dirty="0" smtClean="0">
                <a:solidFill>
                  <a:srgbClr val="C00000"/>
                </a:solidFill>
              </a:rPr>
              <a:t>PUNTO </a:t>
            </a:r>
            <a:r>
              <a:rPr lang="it-IT" sz="2000" b="1" dirty="0" err="1" smtClean="0">
                <a:solidFill>
                  <a:srgbClr val="C00000"/>
                </a:solidFill>
              </a:rPr>
              <a:t>DI</a:t>
            </a:r>
            <a:r>
              <a:rPr lang="it-IT" sz="2000" b="1" dirty="0" smtClean="0">
                <a:solidFill>
                  <a:srgbClr val="C00000"/>
                </a:solidFill>
              </a:rPr>
              <a:t> RIFERIMENTO PRECISO E COSTANTE</a:t>
            </a:r>
            <a:r>
              <a:rPr lang="it-IT" sz="2000" b="1" dirty="0" smtClean="0"/>
              <a:t>  NEL LORO TERRITORIO</a:t>
            </a:r>
          </a:p>
          <a:p>
            <a:pPr algn="just">
              <a:lnSpc>
                <a:spcPct val="110000"/>
              </a:lnSpc>
              <a:buFontTx/>
              <a:buBlip>
                <a:blip r:embed="rId2"/>
              </a:buBlip>
            </a:pPr>
            <a:endParaRPr lang="it-IT" sz="2000" b="1" dirty="0" smtClean="0"/>
          </a:p>
          <a:p>
            <a:pPr algn="just">
              <a:lnSpc>
                <a:spcPct val="110000"/>
              </a:lnSpc>
              <a:buFontTx/>
              <a:buBlip>
                <a:blip r:embed="rId2"/>
              </a:buBlip>
            </a:pPr>
            <a:r>
              <a:rPr lang="it-IT" sz="2000" b="1" dirty="0" smtClean="0"/>
              <a:t> LA PRESENZA COSTANTE E CONTINUA DEGLI INFERMIERI NELLA COMUNITA’ CREA LE PREMESSE PER REALIZZARE LA </a:t>
            </a:r>
            <a:r>
              <a:rPr lang="it-IT" sz="2000" b="1" dirty="0" smtClean="0">
                <a:solidFill>
                  <a:srgbClr val="C00000"/>
                </a:solidFill>
              </a:rPr>
              <a:t>MEDICINA/ASSISTENZA </a:t>
            </a:r>
            <a:r>
              <a:rPr lang="it-IT" sz="2000" b="1" dirty="0" err="1" smtClean="0">
                <a:solidFill>
                  <a:srgbClr val="C00000"/>
                </a:solidFill>
              </a:rPr>
              <a:t>D’INIZIATIVA</a:t>
            </a:r>
            <a:endParaRPr lang="it-IT" sz="2000" b="1" dirty="0" smtClean="0">
              <a:solidFill>
                <a:srgbClr val="C00000"/>
              </a:solidFill>
            </a:endParaRPr>
          </a:p>
          <a:p>
            <a:pPr algn="just">
              <a:lnSpc>
                <a:spcPct val="110000"/>
              </a:lnSpc>
              <a:buFontTx/>
              <a:buBlip>
                <a:blip r:embed="rId2"/>
              </a:buBlip>
            </a:pPr>
            <a:endParaRPr lang="it-IT" sz="2000" b="1" dirty="0" smtClean="0"/>
          </a:p>
          <a:p>
            <a:pPr algn="just">
              <a:lnSpc>
                <a:spcPct val="110000"/>
              </a:lnSpc>
              <a:buFontTx/>
              <a:buBlip>
                <a:blip r:embed="rId2"/>
              </a:buBlip>
            </a:pPr>
            <a:r>
              <a:rPr lang="it-IT" sz="2000" b="1" dirty="0" smtClean="0"/>
              <a:t>  L’INFERMIERE </a:t>
            </a:r>
            <a:r>
              <a:rPr lang="it-IT" sz="2000" b="1" dirty="0" err="1" smtClean="0"/>
              <a:t>DI</a:t>
            </a:r>
            <a:r>
              <a:rPr lang="it-IT" sz="2000" b="1" dirty="0" smtClean="0"/>
              <a:t> COMUNITA’ E’ IL </a:t>
            </a:r>
            <a:r>
              <a:rPr lang="it-IT" sz="2000" b="1" dirty="0" smtClean="0">
                <a:solidFill>
                  <a:srgbClr val="C00000"/>
                </a:solidFill>
              </a:rPr>
              <a:t>PROMOTORE PRIVILEGIATO DELL’INTEGRAZIONE SOCIO-SANITARIA E DELLA SUSSIDIARIETA’.</a:t>
            </a:r>
            <a:r>
              <a:rPr lang="it-IT" sz="2000" b="1" dirty="0" smtClean="0"/>
              <a:t> </a:t>
            </a:r>
          </a:p>
          <a:p>
            <a:pPr algn="just">
              <a:lnSpc>
                <a:spcPct val="110000"/>
              </a:lnSpc>
              <a:buFontTx/>
              <a:buBlip>
                <a:blip r:embed="rId2"/>
              </a:buBlip>
            </a:pPr>
            <a:endParaRPr lang="it-IT" sz="2000" b="1" dirty="0" smtClean="0"/>
          </a:p>
          <a:p>
            <a:pPr algn="just">
              <a:lnSpc>
                <a:spcPct val="110000"/>
              </a:lnSpc>
              <a:buFontTx/>
              <a:buBlip>
                <a:blip r:embed="rId2"/>
              </a:buBlip>
            </a:pPr>
            <a:r>
              <a:rPr lang="it-IT" sz="2000" b="1" dirty="0" smtClean="0"/>
              <a:t>INFERMIERE  NON SOLO EROGATORE </a:t>
            </a:r>
            <a:r>
              <a:rPr lang="it-IT" sz="2000" b="1" dirty="0" err="1" smtClean="0"/>
              <a:t>DI</a:t>
            </a:r>
            <a:r>
              <a:rPr lang="it-IT" sz="2000" b="1" dirty="0" smtClean="0"/>
              <a:t> CARE, MA FACILITATORE </a:t>
            </a:r>
            <a:r>
              <a:rPr lang="it-IT" sz="2000" b="1" dirty="0" err="1" smtClean="0"/>
              <a:t>DI</a:t>
            </a:r>
            <a:r>
              <a:rPr lang="it-IT" sz="2000" b="1" dirty="0" smtClean="0"/>
              <a:t> POTENZIALI </a:t>
            </a:r>
            <a:r>
              <a:rPr lang="it-IT" sz="2000" b="1" dirty="0" err="1" smtClean="0"/>
              <a:t>DI</a:t>
            </a:r>
            <a:r>
              <a:rPr lang="it-IT" sz="2000" b="1" dirty="0" smtClean="0"/>
              <a:t> CARE, </a:t>
            </a:r>
            <a:r>
              <a:rPr lang="it-IT" sz="2000" b="1" dirty="0" smtClean="0">
                <a:solidFill>
                  <a:srgbClr val="C00000"/>
                </a:solidFill>
              </a:rPr>
              <a:t>PROMOTORE </a:t>
            </a:r>
            <a:r>
              <a:rPr lang="it-IT" sz="2000" b="1" dirty="0" err="1" smtClean="0">
                <a:solidFill>
                  <a:srgbClr val="C00000"/>
                </a:solidFill>
              </a:rPr>
              <a:t>DI</a:t>
            </a:r>
            <a:r>
              <a:rPr lang="it-IT" sz="2000" b="1" dirty="0" smtClean="0">
                <a:solidFill>
                  <a:srgbClr val="C00000"/>
                </a:solidFill>
              </a:rPr>
              <a:t> EMPOWERMENT DEL PZ, CARE-GIVER, DELLA COMUNITA</a:t>
            </a:r>
            <a:r>
              <a:rPr lang="it-IT" sz="2000" b="1" dirty="0" smtClean="0"/>
              <a:t>’  </a:t>
            </a:r>
            <a:endParaRPr lang="it-IT" sz="2000" b="1" dirty="0"/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4000496" y="857232"/>
            <a:ext cx="785813" cy="571504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8001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it-IT" sz="1200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660525" y="11064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946525" y="4968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4800600" y="1524000"/>
            <a:ext cx="4114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</a:pPr>
            <a:endParaRPr lang="it-IT" sz="2000" b="1">
              <a:latin typeface="Times New Roman" pitchFamily="18" charset="0"/>
              <a:sym typeface="Symbol" pitchFamily="18" charset="2"/>
            </a:endParaRPr>
          </a:p>
          <a:p>
            <a:pPr algn="just">
              <a:lnSpc>
                <a:spcPct val="110000"/>
              </a:lnSpc>
            </a:pPr>
            <a:endParaRPr lang="it-IT" sz="2000" b="1">
              <a:latin typeface="Times New Roman" pitchFamily="18" charset="0"/>
              <a:sym typeface="Symbol" pitchFamily="18" charset="2"/>
            </a:endParaRPr>
          </a:p>
          <a:p>
            <a:pPr>
              <a:lnSpc>
                <a:spcPct val="120000"/>
              </a:lnSpc>
              <a:buFontTx/>
              <a:buChar char="•"/>
            </a:pPr>
            <a:endParaRPr lang="it-IT" b="1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6629400" y="1524000"/>
            <a:ext cx="47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4724400" y="10668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4800600" y="2249488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5715000" y="2362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4495800" y="2209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235868" y="1106488"/>
            <a:ext cx="8519864" cy="58785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</a:pPr>
            <a:endParaRPr lang="it-IT" sz="800" b="1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it-IT" sz="2400" b="1" dirty="0" smtClean="0">
                <a:latin typeface="Arial" pitchFamily="34" charset="0"/>
                <a:cs typeface="Arial" pitchFamily="34" charset="0"/>
              </a:rPr>
              <a:t>Filtro importante per i MMG per accessi impropri: </a:t>
            </a:r>
            <a:r>
              <a:rPr lang="it-IT" sz="24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appropriatezza utilizzo della risorsa clinica</a:t>
            </a:r>
          </a:p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endParaRPr lang="it-IT" sz="2400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it-IT" sz="24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Migliore capacita’ di presa in carico e di copertura assistenziale che integra la dimensione prestazionale  con quella sociale/relazionale</a:t>
            </a:r>
          </a:p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endParaRPr lang="it-IT" sz="2400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it-IT" sz="24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Promozione di un rapporto di maggior fiducia tra infermiere e cittadino e tra istituzioni e cittadino</a:t>
            </a:r>
          </a:p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endParaRPr lang="it-IT" sz="2400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it-IT" sz="24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Migliore  qualità percepita dai cittadini</a:t>
            </a:r>
            <a:endParaRPr lang="it-IT" sz="24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endParaRPr lang="it-IT" sz="24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342900" indent="-342900" algn="just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it-IT" sz="2400" b="1" dirty="0">
                <a:latin typeface="Arial" pitchFamily="34" charset="0"/>
                <a:cs typeface="Arial" pitchFamily="34" charset="0"/>
                <a:sym typeface="Symbol" pitchFamily="18" charset="2"/>
              </a:rPr>
              <a:t>Risposta immediata e tempestiva alle esigenze della </a:t>
            </a:r>
            <a:r>
              <a:rPr lang="it-IT" sz="2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popolazione e conseguente  riduzione degli accessi  inappropriati in Pronto Soccorso</a:t>
            </a:r>
          </a:p>
          <a:p>
            <a:pPr marL="171450" indent="-171450" algn="ctr"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endParaRPr lang="it-IT" sz="8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42938" y="357188"/>
            <a:ext cx="7772400" cy="3139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it-IT" b="1" dirty="0" smtClean="0">
                <a:solidFill>
                  <a:srgbClr val="C00000"/>
                </a:solidFill>
              </a:rPr>
              <a:t>PUNTI </a:t>
            </a:r>
            <a:r>
              <a:rPr lang="it-IT" b="1" dirty="0" err="1" smtClean="0">
                <a:solidFill>
                  <a:srgbClr val="C00000"/>
                </a:solidFill>
              </a:rPr>
              <a:t>DI</a:t>
            </a:r>
            <a:r>
              <a:rPr lang="it-IT" b="1" dirty="0" smtClean="0">
                <a:solidFill>
                  <a:srgbClr val="C00000"/>
                </a:solidFill>
              </a:rPr>
              <a:t> FORZA DEL MODELLO  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15" name="AutoShape 18"/>
          <p:cNvSpPr>
            <a:spLocks noChangeArrowheads="1"/>
          </p:cNvSpPr>
          <p:nvPr/>
        </p:nvSpPr>
        <p:spPr bwMode="auto">
          <a:xfrm>
            <a:off x="4000496" y="714356"/>
            <a:ext cx="785813" cy="571504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1055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071563" y="214313"/>
            <a:ext cx="7658100" cy="387798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2400" b="1" dirty="0" smtClean="0">
                <a:solidFill>
                  <a:srgbClr val="CC0000"/>
                </a:solidFill>
                <a:cs typeface="Arial" pitchFamily="34" charset="0"/>
              </a:rPr>
              <a:t>RISULTATI 2001 -2015</a:t>
            </a:r>
            <a:endParaRPr lang="it-IT" sz="2400" b="1" dirty="0">
              <a:solidFill>
                <a:srgbClr val="CC0000"/>
              </a:solidFill>
              <a:cs typeface="Arial" pitchFamily="34" charset="0"/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285851" y="785794"/>
            <a:ext cx="7500961" cy="5929354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110000"/>
              </a:lnSpc>
              <a:buBlip>
                <a:blip r:embed="rId3"/>
              </a:buBlip>
            </a:pPr>
            <a:r>
              <a:rPr lang="it-IT" sz="1700" b="1" dirty="0">
                <a:cs typeface="Arial" pitchFamily="34" charset="0"/>
                <a:sym typeface="Symbol" pitchFamily="18" charset="2"/>
              </a:rPr>
              <a:t>&gt; volumi di </a:t>
            </a:r>
            <a:r>
              <a:rPr lang="it-IT" sz="1700" b="1" dirty="0" err="1">
                <a:cs typeface="Arial" pitchFamily="34" charset="0"/>
                <a:sym typeface="Symbol" pitchFamily="18" charset="2"/>
              </a:rPr>
              <a:t>attivita’</a:t>
            </a:r>
            <a:r>
              <a:rPr lang="it-IT" sz="1700" b="1" dirty="0">
                <a:cs typeface="Arial" pitchFamily="34" charset="0"/>
                <a:sym typeface="Symbol" pitchFamily="18" charset="2"/>
              </a:rPr>
              <a:t> (n. utenti seguiti </a:t>
            </a:r>
            <a:r>
              <a:rPr lang="it-IT" sz="1700" b="1" dirty="0" smtClean="0">
                <a:cs typeface="Arial" pitchFamily="34" charset="0"/>
                <a:sym typeface="Symbol" pitchFamily="18" charset="2"/>
              </a:rPr>
              <a:t>+331% </a:t>
            </a:r>
            <a:r>
              <a:rPr lang="it-IT" sz="1700" b="1" dirty="0">
                <a:cs typeface="Arial" pitchFamily="34" charset="0"/>
                <a:sym typeface="Symbol" pitchFamily="18" charset="2"/>
              </a:rPr>
              <a:t>e n. accessi + </a:t>
            </a:r>
            <a:r>
              <a:rPr lang="it-IT" sz="1700" b="1" dirty="0" smtClean="0">
                <a:cs typeface="Arial" pitchFamily="34" charset="0"/>
                <a:sym typeface="Symbol" pitchFamily="18" charset="2"/>
              </a:rPr>
              <a:t>335%)</a:t>
            </a:r>
            <a:endParaRPr lang="it-IT" sz="1700" b="1" dirty="0">
              <a:cs typeface="Arial" pitchFamily="34" charset="0"/>
              <a:sym typeface="Symbol" pitchFamily="18" charset="2"/>
            </a:endParaRPr>
          </a:p>
          <a:p>
            <a:pPr marL="342900" indent="-342900" algn="just">
              <a:lnSpc>
                <a:spcPct val="110000"/>
              </a:lnSpc>
              <a:buBlip>
                <a:blip r:embed="rId3"/>
              </a:buBlip>
            </a:pPr>
            <a:r>
              <a:rPr lang="it-IT" sz="1700" b="1" dirty="0" smtClean="0">
                <a:cs typeface="Arial" pitchFamily="34" charset="0"/>
                <a:sym typeface="Symbol" pitchFamily="18" charset="2"/>
              </a:rPr>
              <a:t>&gt;</a:t>
            </a:r>
            <a:r>
              <a:rPr lang="it-IT" sz="1700" dirty="0" smtClean="0">
                <a:cs typeface="Arial" pitchFamily="34" charset="0"/>
                <a:sym typeface="Symbol" pitchFamily="18" charset="2"/>
              </a:rPr>
              <a:t> </a:t>
            </a:r>
            <a:r>
              <a:rPr lang="it-IT" sz="1700" b="1" dirty="0">
                <a:cs typeface="Arial" pitchFamily="34" charset="0"/>
                <a:sym typeface="Symbol" pitchFamily="18" charset="2"/>
              </a:rPr>
              <a:t>ore assistenziali (+ 50</a:t>
            </a:r>
            <a:r>
              <a:rPr lang="it-IT" sz="1700" b="1" dirty="0" smtClean="0">
                <a:cs typeface="Arial" pitchFamily="34" charset="0"/>
                <a:sym typeface="Symbol" pitchFamily="18" charset="2"/>
              </a:rPr>
              <a:t>%)</a:t>
            </a:r>
            <a:endParaRPr lang="it-IT" sz="1700" b="1" dirty="0">
              <a:cs typeface="Arial" pitchFamily="34" charset="0"/>
              <a:sym typeface="Symbol" pitchFamily="18" charset="2"/>
            </a:endParaRPr>
          </a:p>
          <a:p>
            <a:pPr marL="342900" indent="-342900" algn="just">
              <a:lnSpc>
                <a:spcPct val="110000"/>
              </a:lnSpc>
              <a:buBlip>
                <a:blip r:embed="rId3"/>
              </a:buBlip>
            </a:pPr>
            <a:r>
              <a:rPr lang="it-IT" sz="1700" b="1" dirty="0" smtClean="0">
                <a:cs typeface="Arial" pitchFamily="34" charset="0"/>
                <a:sym typeface="Symbol" pitchFamily="18" charset="2"/>
              </a:rPr>
              <a:t>&lt; </a:t>
            </a:r>
            <a:r>
              <a:rPr lang="it-IT" sz="1700" b="1" dirty="0">
                <a:cs typeface="Arial" pitchFamily="34" charset="0"/>
                <a:sym typeface="Symbol" pitchFamily="18" charset="2"/>
              </a:rPr>
              <a:t>tempi di percorrenza (-32,8</a:t>
            </a:r>
            <a:r>
              <a:rPr lang="it-IT" sz="1700" b="1" dirty="0" smtClean="0">
                <a:cs typeface="Arial" pitchFamily="34" charset="0"/>
                <a:sym typeface="Symbol" pitchFamily="18" charset="2"/>
              </a:rPr>
              <a:t>%)</a:t>
            </a:r>
            <a:endParaRPr lang="it-IT" sz="1700" b="1" dirty="0">
              <a:cs typeface="Arial" pitchFamily="34" charset="0"/>
              <a:sym typeface="Symbol" pitchFamily="18" charset="2"/>
            </a:endParaRPr>
          </a:p>
          <a:p>
            <a:pPr marL="342900" indent="-342900" algn="just">
              <a:lnSpc>
                <a:spcPct val="110000"/>
              </a:lnSpc>
              <a:buBlip>
                <a:blip r:embed="rId3"/>
              </a:buBlip>
            </a:pPr>
            <a:r>
              <a:rPr lang="it-IT" sz="1700" b="1" dirty="0" smtClean="0">
                <a:cs typeface="Arial" pitchFamily="34" charset="0"/>
                <a:sym typeface="Symbol" pitchFamily="18" charset="2"/>
              </a:rPr>
              <a:t>&gt; </a:t>
            </a:r>
            <a:r>
              <a:rPr lang="it-IT" sz="1700" b="1" dirty="0">
                <a:cs typeface="Arial" pitchFamily="34" charset="0"/>
                <a:sym typeface="Symbol" pitchFamily="18" charset="2"/>
              </a:rPr>
              <a:t>dell’efficienza data </a:t>
            </a:r>
            <a:r>
              <a:rPr lang="it-IT" sz="1700" b="1" dirty="0" smtClean="0">
                <a:cs typeface="Arial" pitchFamily="34" charset="0"/>
                <a:sym typeface="Symbol" pitchFamily="18" charset="2"/>
              </a:rPr>
              <a:t>dall’aumento </a:t>
            </a:r>
            <a:r>
              <a:rPr lang="it-IT" sz="1700" b="1" dirty="0">
                <a:cs typeface="Arial" pitchFamily="34" charset="0"/>
                <a:sym typeface="Symbol" pitchFamily="18" charset="2"/>
              </a:rPr>
              <a:t>degli accessi medi x infermiere, pari al </a:t>
            </a:r>
            <a:r>
              <a:rPr lang="it-IT" sz="1700" b="1" dirty="0" smtClean="0">
                <a:cs typeface="Arial" pitchFamily="34" charset="0"/>
                <a:sym typeface="Symbol" pitchFamily="18" charset="2"/>
              </a:rPr>
              <a:t>130% </a:t>
            </a:r>
            <a:r>
              <a:rPr lang="it-IT" sz="1700" b="1" dirty="0">
                <a:cs typeface="Arial" pitchFamily="34" charset="0"/>
                <a:sym typeface="Symbol" pitchFamily="18" charset="2"/>
              </a:rPr>
              <a:t>imputabile alla &lt; dei tempi di percorrenza e uso appropriato </a:t>
            </a:r>
            <a:r>
              <a:rPr lang="it-IT" sz="1700" b="1" dirty="0" smtClean="0">
                <a:cs typeface="Arial" pitchFamily="34" charset="0"/>
                <a:sym typeface="Symbol" pitchFamily="18" charset="2"/>
              </a:rPr>
              <a:t>ambulatorio</a:t>
            </a:r>
            <a:endParaRPr lang="it-IT" sz="1700" b="1" dirty="0">
              <a:cs typeface="Arial" pitchFamily="34" charset="0"/>
              <a:sym typeface="Symbol" pitchFamily="18" charset="2"/>
            </a:endParaRPr>
          </a:p>
          <a:p>
            <a:pPr marL="342900" indent="-342900" algn="just">
              <a:lnSpc>
                <a:spcPct val="110000"/>
              </a:lnSpc>
              <a:buBlip>
                <a:blip r:embed="rId3"/>
              </a:buBlip>
            </a:pPr>
            <a:r>
              <a:rPr lang="it-IT" sz="1700" b="1" dirty="0" smtClean="0">
                <a:cs typeface="Arial" pitchFamily="34" charset="0"/>
                <a:sym typeface="Symbol" pitchFamily="18" charset="2"/>
              </a:rPr>
              <a:t>&gt; </a:t>
            </a:r>
            <a:r>
              <a:rPr lang="it-IT" sz="1700" b="1" dirty="0">
                <a:cs typeface="Arial" pitchFamily="34" charset="0"/>
                <a:sym typeface="Symbol" pitchFamily="18" charset="2"/>
              </a:rPr>
              <a:t>attività ambulatoriale (da 147.667 accessi del 2008 a </a:t>
            </a:r>
            <a:r>
              <a:rPr lang="it-IT" sz="1700" b="1" dirty="0" smtClean="0">
                <a:cs typeface="Arial" pitchFamily="34" charset="0"/>
                <a:sym typeface="Symbol" pitchFamily="18" charset="2"/>
              </a:rPr>
              <a:t>187.979 </a:t>
            </a:r>
            <a:r>
              <a:rPr lang="it-IT" sz="1700" b="1" dirty="0">
                <a:cs typeface="Arial" pitchFamily="34" charset="0"/>
                <a:sym typeface="Symbol" pitchFamily="18" charset="2"/>
              </a:rPr>
              <a:t>accessi del </a:t>
            </a:r>
            <a:r>
              <a:rPr lang="it-IT" sz="1700" b="1" dirty="0" smtClean="0">
                <a:cs typeface="Arial" pitchFamily="34" charset="0"/>
                <a:sym typeface="Symbol" pitchFamily="18" charset="2"/>
              </a:rPr>
              <a:t>2015)</a:t>
            </a:r>
          </a:p>
          <a:p>
            <a:pPr marL="342900" indent="-342900" algn="just">
              <a:lnSpc>
                <a:spcPct val="110000"/>
              </a:lnSpc>
              <a:buBlip>
                <a:blip r:embed="rId3"/>
              </a:buBlip>
            </a:pPr>
            <a:r>
              <a:rPr lang="it-IT" sz="1700" b="1" dirty="0" smtClean="0">
                <a:sym typeface="Symbol" pitchFamily="18" charset="2"/>
              </a:rPr>
              <a:t>&gt; capacità di  presa in carico residenti  </a:t>
            </a:r>
            <a:r>
              <a:rPr lang="it-IT" sz="1700" b="1" dirty="0" err="1" smtClean="0">
                <a:sym typeface="Symbol" pitchFamily="18" charset="2"/>
              </a:rPr>
              <a:t>eta’</a:t>
            </a:r>
            <a:r>
              <a:rPr lang="it-IT" sz="1700" b="1" dirty="0" smtClean="0">
                <a:sym typeface="Symbol" pitchFamily="18" charset="2"/>
              </a:rPr>
              <a:t> &gt; 64 e &gt; 75 </a:t>
            </a:r>
          </a:p>
          <a:p>
            <a:pPr marL="342900" indent="-342900" algn="just">
              <a:lnSpc>
                <a:spcPct val="110000"/>
              </a:lnSpc>
              <a:buBlip>
                <a:blip r:embed="rId3"/>
              </a:buBlip>
            </a:pPr>
            <a:r>
              <a:rPr lang="it-IT" sz="1700" b="1" dirty="0" smtClean="0">
                <a:sym typeface="Symbol" pitchFamily="18" charset="2"/>
              </a:rPr>
              <a:t>&gt; capacità di presa in carico di pz complessi (</a:t>
            </a:r>
            <a:r>
              <a:rPr lang="it-IT" sz="1700" b="1" dirty="0" err="1" smtClean="0">
                <a:sym typeface="Symbol" pitchFamily="18" charset="2"/>
              </a:rPr>
              <a:t>pai</a:t>
            </a:r>
            <a:r>
              <a:rPr lang="it-IT" sz="1700" b="1" dirty="0" smtClean="0">
                <a:sym typeface="Symbol" pitchFamily="18" charset="2"/>
              </a:rPr>
              <a:t>) (Indicatore LEA 7,4 Bassa Friulana; 4,5 FVG)</a:t>
            </a:r>
          </a:p>
          <a:p>
            <a:pPr marL="342900" indent="-342900" algn="just">
              <a:lnSpc>
                <a:spcPct val="110000"/>
              </a:lnSpc>
              <a:buBlip>
                <a:blip r:embed="rId3"/>
              </a:buBlip>
            </a:pPr>
            <a:r>
              <a:rPr lang="it-IT" sz="1700" b="1" dirty="0" smtClean="0">
                <a:sym typeface="Symbol" pitchFamily="18" charset="2"/>
              </a:rPr>
              <a:t>&lt; dei ricoveri e conseguente &lt; dei costi (tasso ospedalizzazione)</a:t>
            </a:r>
          </a:p>
          <a:p>
            <a:pPr algn="just">
              <a:buBlip>
                <a:blip r:embed="rId3"/>
              </a:buBlip>
            </a:pPr>
            <a:r>
              <a:rPr lang="it-IT" sz="1700" b="1" dirty="0" smtClean="0"/>
              <a:t>    filtro importante per I MMG per accessi impropri</a:t>
            </a:r>
          </a:p>
          <a:p>
            <a:pPr algn="just">
              <a:buBlip>
                <a:blip r:embed="rId3"/>
              </a:buBlip>
            </a:pPr>
            <a:r>
              <a:rPr lang="it-IT" sz="1700" b="1" dirty="0" smtClean="0">
                <a:sym typeface="Wingdings" pitchFamily="2" charset="2"/>
              </a:rPr>
              <a:t>    migliore offerta assistenziale integrata  (prestazionale/relazionale)</a:t>
            </a:r>
          </a:p>
          <a:p>
            <a:pPr algn="just">
              <a:buBlip>
                <a:blip r:embed="rId3"/>
              </a:buBlip>
            </a:pPr>
            <a:r>
              <a:rPr lang="it-IT" sz="1700" b="1" dirty="0" smtClean="0">
                <a:sym typeface="Wingdings" pitchFamily="2" charset="2"/>
              </a:rPr>
              <a:t>   promozione di un rapporto di maggior fiducia tra inf. e cittadino</a:t>
            </a:r>
          </a:p>
          <a:p>
            <a:pPr algn="just">
              <a:buBlip>
                <a:blip r:embed="rId3"/>
              </a:buBlip>
            </a:pPr>
            <a:r>
              <a:rPr lang="it-IT" sz="1700" b="1" dirty="0" smtClean="0">
                <a:sym typeface="Wingdings" pitchFamily="2" charset="2"/>
              </a:rPr>
              <a:t>   &gt;</a:t>
            </a:r>
            <a:r>
              <a:rPr lang="it-IT" sz="1700" b="1" dirty="0" smtClean="0"/>
              <a:t>attività educative e di </a:t>
            </a:r>
            <a:r>
              <a:rPr lang="it-IT" sz="1700" b="1" dirty="0" err="1" smtClean="0"/>
              <a:t>autoaddestramento</a:t>
            </a:r>
            <a:r>
              <a:rPr lang="it-IT" sz="1700" b="1" dirty="0" smtClean="0"/>
              <a:t> dei </a:t>
            </a:r>
            <a:r>
              <a:rPr lang="it-IT" sz="1700" b="1" dirty="0" err="1" smtClean="0"/>
              <a:t>pz</a:t>
            </a:r>
            <a:r>
              <a:rPr lang="it-IT" sz="1700" b="1" dirty="0" smtClean="0"/>
              <a:t> e </a:t>
            </a:r>
            <a:r>
              <a:rPr lang="it-IT" sz="1700" b="1" dirty="0" err="1" smtClean="0"/>
              <a:t>caregiver</a:t>
            </a:r>
            <a:endParaRPr lang="it-IT" sz="1700" b="1" dirty="0" smtClean="0"/>
          </a:p>
          <a:p>
            <a:pPr algn="just">
              <a:buBlip>
                <a:blip r:embed="rId3"/>
              </a:buBlip>
            </a:pPr>
            <a:r>
              <a:rPr lang="it-IT" sz="1700" b="1" dirty="0" smtClean="0"/>
              <a:t>   &gt; attività di rete </a:t>
            </a:r>
            <a:r>
              <a:rPr lang="it-IT" sz="1700" b="1" dirty="0" smtClean="0">
                <a:sym typeface="Wingdings" pitchFamily="2" charset="2"/>
              </a:rPr>
              <a:t> &gt;</a:t>
            </a:r>
            <a:r>
              <a:rPr lang="it-IT" sz="1700" b="1" dirty="0" smtClean="0"/>
              <a:t> accessi con prestazioni educative 45,9%  su FVG 29,2%</a:t>
            </a:r>
          </a:p>
          <a:p>
            <a:pPr algn="just">
              <a:buBlip>
                <a:blip r:embed="rId3"/>
              </a:buBlip>
            </a:pPr>
            <a:r>
              <a:rPr lang="it-IT" sz="1700" b="1" dirty="0" smtClean="0"/>
              <a:t>   </a:t>
            </a:r>
            <a:r>
              <a:rPr lang="it-IT" sz="1700" b="1" dirty="0" smtClean="0">
                <a:sym typeface="Symbol" pitchFamily="18" charset="2"/>
              </a:rPr>
              <a:t>&gt; integrazione, lavoro di rete 25% del tempo assistenziale</a:t>
            </a:r>
          </a:p>
          <a:p>
            <a:pPr algn="just">
              <a:buBlip>
                <a:blip r:embed="rId3"/>
              </a:buBlip>
            </a:pPr>
            <a:r>
              <a:rPr lang="it-IT" sz="1700" b="1" dirty="0" smtClean="0">
                <a:sym typeface="Symbol" pitchFamily="18" charset="2"/>
              </a:rPr>
              <a:t>   migliore qualità percepita dei cittadini</a:t>
            </a:r>
          </a:p>
          <a:p>
            <a:pPr algn="just">
              <a:buBlip>
                <a:blip r:embed="rId3"/>
              </a:buBlip>
            </a:pPr>
            <a:endParaRPr lang="it-IT" sz="1700" b="1" dirty="0" smtClean="0">
              <a:sym typeface="Symbol" pitchFamily="18" charset="2"/>
            </a:endParaRPr>
          </a:p>
          <a:p>
            <a:pPr marL="342900" indent="-342900" algn="just">
              <a:lnSpc>
                <a:spcPct val="110000"/>
              </a:lnSpc>
              <a:buFont typeface="Wingdings" pitchFamily="2" charset="2"/>
              <a:buChar char="Ø"/>
            </a:pPr>
            <a:endParaRPr lang="it-IT" sz="1700" b="1" dirty="0">
              <a:cs typeface="Arial" pitchFamily="34" charset="0"/>
              <a:sym typeface="Symbol" pitchFamily="18" charset="2"/>
            </a:endParaRPr>
          </a:p>
          <a:p>
            <a:pPr marL="342900" indent="-342900" algn="just">
              <a:lnSpc>
                <a:spcPct val="110000"/>
              </a:lnSpc>
              <a:buFont typeface="Wingdings" pitchFamily="2" charset="2"/>
              <a:buChar char="Ø"/>
            </a:pPr>
            <a:endParaRPr lang="it-IT" sz="1700" b="1" dirty="0">
              <a:cs typeface="Arial" pitchFamily="34" charset="0"/>
              <a:sym typeface="Symbol" pitchFamily="18" charset="2"/>
            </a:endParaRPr>
          </a:p>
          <a:p>
            <a:pPr marL="342900" indent="-342900" algn="just">
              <a:lnSpc>
                <a:spcPct val="110000"/>
              </a:lnSpc>
              <a:buFont typeface="Wingdings" pitchFamily="2" charset="2"/>
              <a:buChar char="Ø"/>
            </a:pPr>
            <a:endParaRPr lang="it-IT" sz="1700" b="1" dirty="0">
              <a:cs typeface="Arial" pitchFamily="34" charset="0"/>
              <a:sym typeface="Symbol" pitchFamily="18" charset="2"/>
            </a:endParaRPr>
          </a:p>
          <a:p>
            <a:pPr marL="342900" indent="-342900" algn="just">
              <a:lnSpc>
                <a:spcPct val="110000"/>
              </a:lnSpc>
              <a:buFont typeface="Wingdings" pitchFamily="2" charset="2"/>
              <a:buChar char="Ø"/>
            </a:pPr>
            <a:endParaRPr lang="it-IT" sz="1700" b="1" dirty="0">
              <a:cs typeface="Arial" pitchFamily="34" charset="0"/>
              <a:sym typeface="Symbol" pitchFamily="18" charset="2"/>
            </a:endParaRPr>
          </a:p>
          <a:p>
            <a:pPr marL="342900" indent="-342900" algn="just">
              <a:lnSpc>
                <a:spcPct val="110000"/>
              </a:lnSpc>
              <a:buFont typeface="Wingdings" pitchFamily="2" charset="2"/>
              <a:buChar char="Ø"/>
            </a:pPr>
            <a:endParaRPr lang="it-IT" sz="1700" b="1" dirty="0"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6652" y="291004"/>
            <a:ext cx="7343800" cy="86793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it-IT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RAPPORTO ATTIVITA’/ NUMERO DIPENDENTI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it-IT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Anni 2001-2014</a:t>
            </a:r>
            <a:endParaRPr lang="it-IT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01964615"/>
              </p:ext>
            </p:extLst>
          </p:nvPr>
        </p:nvGraphicFramePr>
        <p:xfrm>
          <a:off x="323528" y="1484783"/>
          <a:ext cx="8179761" cy="4859878"/>
        </p:xfrm>
        <a:graphic>
          <a:graphicData uri="http://schemas.openxmlformats.org/drawingml/2006/table">
            <a:tbl>
              <a:tblPr firstRow="1" firstCol="1" bandRow="1"/>
              <a:tblGrid>
                <a:gridCol w="792088"/>
                <a:gridCol w="425305"/>
                <a:gridCol w="497312"/>
                <a:gridCol w="497312"/>
                <a:gridCol w="497312"/>
                <a:gridCol w="497312"/>
                <a:gridCol w="497312"/>
                <a:gridCol w="497312"/>
                <a:gridCol w="497312"/>
                <a:gridCol w="497312"/>
                <a:gridCol w="497312"/>
                <a:gridCol w="497312"/>
                <a:gridCol w="497312"/>
                <a:gridCol w="497312"/>
                <a:gridCol w="497312"/>
                <a:gridCol w="497312"/>
              </a:tblGrid>
              <a:tr h="665700">
                <a:tc>
                  <a:txBody>
                    <a:bodyPr/>
                    <a:lstStyle/>
                    <a:p>
                      <a:endParaRPr lang="it-IT" sz="700" dirty="0">
                        <a:effectLst/>
                        <a:latin typeface="Calibri"/>
                      </a:endParaRPr>
                    </a:p>
                  </a:txBody>
                  <a:tcPr marL="27136" marR="27136" marT="4599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2001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2002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2003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2004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2005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2006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2007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2008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2009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2010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2011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2012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2013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2014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Δ 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2014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vs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2001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709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Utenti n. 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(domicilio+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ambulatorio)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2.787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3.965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4.826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6.965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5.762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6.006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9.258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10.833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11.677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12.633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12.618</a:t>
                      </a:r>
                    </a:p>
                  </a:txBody>
                  <a:tcPr marL="6899" marR="6899" marT="68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11.929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12.041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12.025</a:t>
                      </a:r>
                    </a:p>
                  </a:txBody>
                  <a:tcPr marL="6899" marR="6899" marT="6899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9.238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(+331%)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9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Accessi n.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(domicilio+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ambulatorio)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35.136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45.649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63.753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95.661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95.661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115.786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93.999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98.319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103.325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112.149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116.705</a:t>
                      </a:r>
                    </a:p>
                  </a:txBody>
                  <a:tcPr marL="6899" marR="6899" marT="68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116.579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119.204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117.767</a:t>
                      </a:r>
                    </a:p>
                  </a:txBody>
                  <a:tcPr marL="6899" marR="6899" marT="68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82.631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(+235%)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3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Media accessi/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Paziente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12,6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11,5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13,2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13,7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20,1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21,6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10,7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9,1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8,8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8,9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9,1</a:t>
                      </a:r>
                    </a:p>
                  </a:txBody>
                  <a:tcPr marL="6899" marR="6899" marT="68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9,8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9,9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14,4</a:t>
                      </a:r>
                    </a:p>
                  </a:txBody>
                  <a:tcPr marL="6899" marR="6899" marT="68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1,8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(+14%)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Infermieri 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FTE n.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26,71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33,91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37,74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40,95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39,37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37,37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39,20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37,10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40,51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40,51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37,81</a:t>
                      </a:r>
                    </a:p>
                  </a:txBody>
                  <a:tcPr marL="6899" marR="6899" marT="68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38,84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38,84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38,84</a:t>
                      </a:r>
                    </a:p>
                  </a:txBody>
                  <a:tcPr marL="6899" marR="6899" marT="68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12,13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(+45%)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3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Media accessi/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Infermiere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1.315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1.346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1.689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2.336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2.430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3.098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2.398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2.650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2.551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2.768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3.087</a:t>
                      </a:r>
                    </a:p>
                  </a:txBody>
                  <a:tcPr marL="6899" marR="6899" marT="68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3.002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3.069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3.032</a:t>
                      </a:r>
                    </a:p>
                  </a:txBody>
                  <a:tcPr marL="6899" marR="6899" marT="68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1.717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(+130%)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3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Operatori supporto </a:t>
                      </a:r>
                      <a:endParaRPr lang="it-IT" sz="1000" b="1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FTE </a:t>
                      </a:r>
                      <a:r>
                        <a:rPr lang="it-IT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n.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0,83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3,83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3,83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3,83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6,66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11,66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11,66</a:t>
                      </a:r>
                    </a:p>
                  </a:txBody>
                  <a:tcPr marL="27136" marR="27136" marT="45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11,66</a:t>
                      </a:r>
                    </a:p>
                  </a:txBody>
                  <a:tcPr marL="6899" marR="6899" marT="68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11,83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11,83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10,83</a:t>
                      </a:r>
                    </a:p>
                  </a:txBody>
                  <a:tcPr marL="6899" marR="6899" marT="689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10,83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Rectangle 515"/>
          <p:cNvSpPr>
            <a:spLocks noChangeArrowheads="1"/>
          </p:cNvSpPr>
          <p:nvPr/>
        </p:nvSpPr>
        <p:spPr bwMode="auto">
          <a:xfrm flipV="1">
            <a:off x="8026157" y="1412775"/>
            <a:ext cx="506283" cy="4968551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accent6"/>
              </a:solidFill>
              <a:latin typeface="Garamond" pitchFamily="18" charset="0"/>
              <a:ea typeface="ＭＳ Ｐゴシック" pitchFamily="34" charset="-128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043608" y="6381328"/>
            <a:ext cx="41360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b="1" i="1" dirty="0"/>
              <a:t>(Fonte dati: SISSR </a:t>
            </a:r>
            <a:r>
              <a:rPr lang="it-IT" sz="1000" b="1" i="1" dirty="0" smtClean="0"/>
              <a:t>FVG, Database dotazioni organiche DSE/DSO )</a:t>
            </a:r>
            <a:endParaRPr lang="it-IT" sz="1000" dirty="0"/>
          </a:p>
        </p:txBody>
      </p:sp>
    </p:spTree>
    <p:extLst>
      <p:ext uri="{BB962C8B-B14F-4D97-AF65-F5344CB8AC3E}">
        <p14:creationId xmlns="" xmlns:p14="http://schemas.microsoft.com/office/powerpoint/2010/main" val="94681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piè di pagina 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chemeClr val="accent1"/>
                </a:solidFill>
                <a:latin typeface="Century Gothic" pitchFamily="34" charset="0"/>
              </a:rPr>
              <a:t>A.S.S. n°5 "Bassa Friulana"</a:t>
            </a:r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856698860"/>
              </p:ext>
            </p:extLst>
          </p:nvPr>
        </p:nvGraphicFramePr>
        <p:xfrm>
          <a:off x="642938" y="1143000"/>
          <a:ext cx="7889902" cy="54279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3909"/>
                <a:gridCol w="1084912"/>
                <a:gridCol w="228774"/>
                <a:gridCol w="1015849"/>
                <a:gridCol w="297838"/>
                <a:gridCol w="1071247"/>
                <a:gridCol w="1071247"/>
                <a:gridCol w="1556126"/>
              </a:tblGrid>
              <a:tr h="213959">
                <a:tc gridSpan="6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 dirty="0">
                          <a:effectLst/>
                        </a:rPr>
                        <a:t>La standardizzazione è calcolata sulla popolazione nazionale del censimento 2011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</a:tr>
              <a:tr h="213959">
                <a:tc gridSpan="6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 dirty="0">
                          <a:effectLst/>
                        </a:rPr>
                        <a:t>Sono escluse le dimissioni con DRG = 391 (nato sano) e i trasferiti ad altre strutture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</a:tr>
              <a:tr h="213959"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it-IT" dirty="0"/>
                    </a:p>
                  </a:txBody>
                  <a:tcPr marL="6102" marR="6102" marT="610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it-IT" dirty="0"/>
                    </a:p>
                  </a:txBody>
                  <a:tcPr marL="6102" marR="6102" marT="610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6102" marR="6102" marT="610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16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</a:rPr>
                        <a:t>Azienda di residenza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effectLst/>
                        </a:rPr>
                        <a:t>2012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effectLst/>
                        </a:rPr>
                        <a:t>stima</a:t>
                      </a:r>
                      <a:br>
                        <a:rPr lang="it-IT" sz="1400" b="1" u="none" strike="noStrike" dirty="0">
                          <a:effectLst/>
                        </a:rPr>
                      </a:br>
                      <a:r>
                        <a:rPr lang="it-IT" sz="1400" b="1" u="none" strike="noStrike" dirty="0">
                          <a:effectLst/>
                        </a:rPr>
                        <a:t> </a:t>
                      </a:r>
                      <a:r>
                        <a:rPr lang="it-IT" sz="1400" b="1" u="none" strike="noStrike" dirty="0" smtClean="0">
                          <a:effectLst/>
                        </a:rPr>
                        <a:t>2013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effectLst/>
                        </a:rPr>
                        <a:t>stima</a:t>
                      </a:r>
                      <a:br>
                        <a:rPr lang="it-IT" sz="1400" b="1" u="none" strike="noStrike" dirty="0">
                          <a:effectLst/>
                        </a:rPr>
                      </a:br>
                      <a:r>
                        <a:rPr lang="it-IT" sz="1400" b="1" u="none" strike="noStrike" dirty="0">
                          <a:effectLst/>
                        </a:rPr>
                        <a:t> 2014 (*)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u="none" strike="noStrike" dirty="0" smtClean="0">
                          <a:effectLst/>
                        </a:rPr>
                        <a:t>Azienda di residenza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u="none" strike="noStrike" dirty="0" smtClean="0">
                          <a:effectLst/>
                        </a:rPr>
                        <a:t>stima</a:t>
                      </a:r>
                      <a:br>
                        <a:rPr lang="it-IT" sz="1400" b="1" u="none" strike="noStrike" dirty="0" smtClean="0">
                          <a:effectLst/>
                        </a:rPr>
                      </a:br>
                      <a:r>
                        <a:rPr lang="it-IT" sz="1400" b="1" u="none" strike="noStrike" dirty="0" smtClean="0">
                          <a:effectLst/>
                        </a:rPr>
                        <a:t> 2015 (*)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1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u="none" strike="noStrike" dirty="0">
                          <a:effectLst/>
                        </a:rPr>
                        <a:t>A.S.S. N. 1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150,37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145,62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142,87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alibri" panose="020F0502020204030204" pitchFamily="34" charset="0"/>
                          <a:ea typeface="Calibri"/>
                        </a:rPr>
                        <a:t>AAS 1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1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u="none" strike="noStrike" dirty="0">
                          <a:effectLst/>
                        </a:rPr>
                        <a:t>A.S.S. N. 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144,99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141,6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138,53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alibri" panose="020F0502020204030204" pitchFamily="34" charset="0"/>
                          <a:ea typeface="Calibri"/>
                        </a:rPr>
                        <a:t>AAS 2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alibri" panose="020F0502020204030204" pitchFamily="34" charset="0"/>
                          <a:ea typeface="Calibri"/>
                        </a:rPr>
                        <a:t>Area </a:t>
                      </a:r>
                      <a:r>
                        <a:rPr lang="it-IT" sz="1400" b="1" dirty="0" err="1">
                          <a:effectLst/>
                          <a:latin typeface="Calibri" panose="020F0502020204030204" pitchFamily="34" charset="0"/>
                          <a:ea typeface="Calibri"/>
                        </a:rPr>
                        <a:t>Isontina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1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A.S.S. N. 5</a:t>
                      </a:r>
                      <a:endParaRPr lang="it-IT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134,79</a:t>
                      </a:r>
                      <a:endParaRPr lang="it-IT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134,51</a:t>
                      </a:r>
                      <a:endParaRPr lang="it-IT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125,14</a:t>
                      </a:r>
                      <a:endParaRPr lang="it-IT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</a:rPr>
                        <a:t>AAS 2</a:t>
                      </a:r>
                      <a:endParaRPr lang="it-IT" sz="14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/>
                        </a:rPr>
                        <a:t>Area Bassa Friulana</a:t>
                      </a:r>
                      <a:endParaRPr lang="it-IT" sz="14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127,92</a:t>
                      </a:r>
                      <a:endParaRPr lang="it-IT" sz="140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1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u="none" strike="noStrike" dirty="0">
                          <a:effectLst/>
                        </a:rPr>
                        <a:t>A.S.S. N. 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137,02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138,67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137,29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effectLst/>
                          <a:latin typeface="Calibri" panose="020F0502020204030204" pitchFamily="34" charset="0"/>
                          <a:ea typeface="Calibri"/>
                        </a:rPr>
                        <a:t>AAS 3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1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u="none" strike="noStrike" dirty="0">
                          <a:effectLst/>
                        </a:rPr>
                        <a:t>A.S.S. N. 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141,26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137,89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134,76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effectLst/>
                          <a:latin typeface="Calibri" panose="020F0502020204030204" pitchFamily="34" charset="0"/>
                          <a:ea typeface="Calibri"/>
                        </a:rPr>
                        <a:t>AAS 4</a:t>
                      </a:r>
                      <a:endParaRPr lang="it-IT" sz="1400" dirty="0" smtClean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1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u="none" strike="noStrike" dirty="0">
                          <a:effectLst/>
                        </a:rPr>
                        <a:t>A.S.S. N. 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144,17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140,17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400" u="none" strike="noStrike" dirty="0">
                          <a:effectLst/>
                        </a:rPr>
                        <a:t>137,88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alibri" panose="020F0502020204030204" pitchFamily="34" charset="0"/>
                          <a:ea typeface="Calibri"/>
                        </a:rPr>
                        <a:t>AAS 5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1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u="none" strike="noStrike" dirty="0">
                          <a:effectLst/>
                        </a:rPr>
                        <a:t>TOTALE FVG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effectLst/>
                        </a:rPr>
                        <a:t>143,44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effectLst/>
                        </a:rPr>
                        <a:t>140,16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effectLst/>
                        </a:rPr>
                        <a:t>137,18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alibri" panose="020F0502020204030204" pitchFamily="34" charset="0"/>
                          <a:ea typeface="Calibri"/>
                        </a:rPr>
                        <a:t>FVG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68577" marR="685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986">
                <a:tc>
                  <a:txBody>
                    <a:bodyPr/>
                    <a:lstStyle/>
                    <a:p>
                      <a:pPr algn="l" fontAlgn="t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it-IT"/>
                    </a:p>
                  </a:txBody>
                  <a:tcPr marL="6102" marR="6102" marT="610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it-IT"/>
                    </a:p>
                  </a:txBody>
                  <a:tcPr marL="6102" marR="6102" marT="610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6102" marR="6102" marT="610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213959">
                <a:tc gridSpan="6">
                  <a:txBody>
                    <a:bodyPr/>
                    <a:lstStyle/>
                    <a:p>
                      <a:pPr algn="l" fontAlgn="b"/>
                      <a:r>
                        <a:rPr lang="it-IT" sz="1000" u="none" strike="noStrike" dirty="0">
                          <a:effectLst/>
                        </a:rPr>
                        <a:t>(*) la fuga extraregionale è stimata costante rispetto al 2012 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</a:tr>
              <a:tr h="213959"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</a:tr>
              <a:tr h="213959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Fonte dati: Portale Direzionale</a:t>
                      </a:r>
                      <a:endParaRPr lang="it-IT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</a:tr>
              <a:tr h="213959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Aggiornamento: 17.09.2014</a:t>
                      </a:r>
                      <a:endParaRPr lang="it-IT" sz="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102" marR="6102" marT="6100" marB="0" anchor="b">
                    <a:noFill/>
                  </a:tcPr>
                </a:tc>
              </a:tr>
            </a:tbl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43000" y="285750"/>
            <a:ext cx="7343775" cy="38735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C00000"/>
                </a:solidFill>
                <a:cs typeface="Arial" pitchFamily="34" charset="0"/>
              </a:rPr>
              <a:t>TASSO DI OSPEDALIZZAZIONE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3" name="Group 1"/>
          <p:cNvGraphicFramePr>
            <a:graphicFrameLocks noGrp="1"/>
          </p:cNvGraphicFramePr>
          <p:nvPr/>
        </p:nvGraphicFramePr>
        <p:xfrm>
          <a:off x="381000" y="1303338"/>
          <a:ext cx="8231187" cy="4889499"/>
        </p:xfrm>
        <a:graphic>
          <a:graphicData uri="http://schemas.openxmlformats.org/drawingml/2006/table">
            <a:tbl>
              <a:tblPr/>
              <a:tblGrid>
                <a:gridCol w="950640"/>
                <a:gridCol w="816091"/>
                <a:gridCol w="816091"/>
                <a:gridCol w="816091"/>
                <a:gridCol w="888099"/>
                <a:gridCol w="888099"/>
                <a:gridCol w="888099"/>
                <a:gridCol w="722659"/>
                <a:gridCol w="722659"/>
                <a:gridCol w="722659"/>
              </a:tblGrid>
              <a:tr h="1086501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L="90000" marR="90000" marT="45727" marB="4572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Utenti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 Infermiere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 di comunità</a:t>
                      </a:r>
                    </a:p>
                  </a:txBody>
                  <a:tcPr marL="90000" marR="90000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Utenti con PAI 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età ≥ 65</a:t>
                      </a:r>
                    </a:p>
                  </a:txBody>
                  <a:tcPr marL="90000" marR="90000" marT="45727" marB="45727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Indicatore LEA copertura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utenti con PAI 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età ≥ 65 </a:t>
                      </a:r>
                    </a:p>
                  </a:txBody>
                  <a:tcPr marL="90000" marR="90000" marT="45727" marB="45727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71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                             </a:t>
                      </a:r>
                    </a:p>
                  </a:txBody>
                  <a:tcPr marL="90000" marR="90000" marT="45727" marB="4572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ANNO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2012</a:t>
                      </a:r>
                    </a:p>
                  </a:txBody>
                  <a:tcPr marL="90000" marR="90000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ANNO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2013</a:t>
                      </a:r>
                    </a:p>
                  </a:txBody>
                  <a:tcPr marL="90000" marR="90000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ANNO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2014</a:t>
                      </a:r>
                    </a:p>
                  </a:txBody>
                  <a:tcPr marL="90000" marR="9000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ANNO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2012</a:t>
                      </a:r>
                    </a:p>
                  </a:txBody>
                  <a:tcPr marL="90000" marR="90000" marT="45727" marB="45727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ANNO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2013</a:t>
                      </a:r>
                    </a:p>
                  </a:txBody>
                  <a:tcPr marL="90000" marR="90000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ANNO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2014</a:t>
                      </a:r>
                    </a:p>
                  </a:txBody>
                  <a:tcPr marL="90000" marR="9000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ANNO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2012</a:t>
                      </a:r>
                    </a:p>
                  </a:txBody>
                  <a:tcPr marL="90000" marR="90000" marT="45727" marB="45727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ANNO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2013</a:t>
                      </a:r>
                    </a:p>
                  </a:txBody>
                  <a:tcPr marL="90000" marR="90000" marT="45727" marB="45727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ANNO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2014</a:t>
                      </a:r>
                    </a:p>
                  </a:txBody>
                  <a:tcPr marL="90000" marR="90000" marT="45727" marB="45727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71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Distretto Est</a:t>
                      </a:r>
                    </a:p>
                  </a:txBody>
                  <a:tcPr marL="90000" marR="90000" marT="45727" marB="4572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2.377</a:t>
                      </a:r>
                    </a:p>
                  </a:txBody>
                  <a:tcPr marL="90000" marR="90000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2.344</a:t>
                      </a:r>
                    </a:p>
                  </a:txBody>
                  <a:tcPr marL="90000" marR="90000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2.254</a:t>
                      </a:r>
                    </a:p>
                  </a:txBody>
                  <a:tcPr marL="90000" marR="9000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1.133</a:t>
                      </a:r>
                    </a:p>
                  </a:txBody>
                  <a:tcPr marL="90000" marR="90000" marT="45727" marB="45727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1.287</a:t>
                      </a:r>
                    </a:p>
                  </a:txBody>
                  <a:tcPr marL="90000" marR="90000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1.073</a:t>
                      </a:r>
                    </a:p>
                  </a:txBody>
                  <a:tcPr marL="90000" marR="9000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7,7</a:t>
                      </a:r>
                    </a:p>
                  </a:txBody>
                  <a:tcPr marL="90000" marR="90000" marT="45727" marB="45727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8,9</a:t>
                      </a:r>
                    </a:p>
                  </a:txBody>
                  <a:tcPr marL="90000" marR="90000" marT="45727" marB="45727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8,7</a:t>
                      </a:r>
                    </a:p>
                  </a:txBody>
                  <a:tcPr marL="90000" marR="90000" marT="45727" marB="45727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71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Distretto Ovest</a:t>
                      </a:r>
                    </a:p>
                  </a:txBody>
                  <a:tcPr marL="90000" marR="90000" marT="45727" marB="4572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2.061</a:t>
                      </a:r>
                    </a:p>
                  </a:txBody>
                  <a:tcPr marL="90000" marR="90000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2.074</a:t>
                      </a:r>
                    </a:p>
                  </a:txBody>
                  <a:tcPr marL="90000" marR="90000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1.968</a:t>
                      </a:r>
                    </a:p>
                  </a:txBody>
                  <a:tcPr marL="90000" marR="9000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1.202</a:t>
                      </a:r>
                    </a:p>
                  </a:txBody>
                  <a:tcPr marL="90000" marR="90000" marT="45727" marB="45727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1.256</a:t>
                      </a:r>
                    </a:p>
                  </a:txBody>
                  <a:tcPr marL="90000" marR="90000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1.112</a:t>
                      </a:r>
                    </a:p>
                  </a:txBody>
                  <a:tcPr marL="90000" marR="90000" marT="45727" marB="4572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8,2</a:t>
                      </a:r>
                    </a:p>
                  </a:txBody>
                  <a:tcPr marL="90000" marR="90000" marT="45727" marB="45727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8,5</a:t>
                      </a:r>
                    </a:p>
                  </a:txBody>
                  <a:tcPr marL="90000" marR="90000" marT="45727" marB="45727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8,5</a:t>
                      </a:r>
                    </a:p>
                  </a:txBody>
                  <a:tcPr marL="90000" marR="90000" marT="45727" marB="45727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951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Totale</a:t>
                      </a:r>
                    </a:p>
                  </a:txBody>
                  <a:tcPr marL="90000" marR="90000" marT="45727" marB="4572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4.436</a:t>
                      </a:r>
                    </a:p>
                  </a:txBody>
                  <a:tcPr marL="90000" marR="90000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4.417</a:t>
                      </a:r>
                    </a:p>
                  </a:txBody>
                  <a:tcPr marL="90000" marR="90000" marT="45727" marB="45727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Arial" charset="0"/>
                        </a:rPr>
                        <a:t>4.221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2.335</a:t>
                      </a:r>
                    </a:p>
                  </a:txBody>
                  <a:tcPr marL="90000" marR="90000" marT="45727" marB="45727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2.534</a:t>
                      </a:r>
                    </a:p>
                  </a:txBody>
                  <a:tcPr marL="90000" marR="90000" marT="45727" marB="45727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it-IT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Arial" charset="0"/>
                        </a:rPr>
                        <a:t>2.184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8,0</a:t>
                      </a:r>
                    </a:p>
                  </a:txBody>
                  <a:tcPr marL="90000" marR="90000" marT="45727" marB="45727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8,7</a:t>
                      </a:r>
                    </a:p>
                  </a:txBody>
                  <a:tcPr marL="90000" marR="90000" marT="45727" marB="45727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it-IT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Arial" charset="0"/>
                        </a:rPr>
                        <a:t>8,6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71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FVG</a:t>
                      </a:r>
                    </a:p>
                  </a:txBody>
                  <a:tcPr marL="90000" marR="90000" marT="45727" marB="4572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35.328</a:t>
                      </a:r>
                    </a:p>
                  </a:txBody>
                  <a:tcPr marL="90000" marR="90000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36.728</a:t>
                      </a:r>
                    </a:p>
                  </a:txBody>
                  <a:tcPr marL="90000" marR="90000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Arial" charset="0"/>
                        </a:rPr>
                        <a:t>35.596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15.045</a:t>
                      </a:r>
                    </a:p>
                  </a:txBody>
                  <a:tcPr marL="90000" marR="90000" marT="45727" marB="45727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14.632</a:t>
                      </a:r>
                    </a:p>
                  </a:txBody>
                  <a:tcPr marL="90000" marR="90000" marT="45727" marB="45727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it-IT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Arial" charset="0"/>
                        </a:rPr>
                        <a:t>12.606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4,5</a:t>
                      </a:r>
                    </a:p>
                  </a:txBody>
                  <a:tcPr marL="90000" marR="90000" marT="45727" marB="45727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4,4</a:t>
                      </a:r>
                    </a:p>
                  </a:txBody>
                  <a:tcPr marL="90000" marR="90000" marT="45727" marB="45727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it-IT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Arial" charset="0"/>
                        </a:rPr>
                        <a:t>4,1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63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L="90000" marR="90000" marT="45727" marB="45727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L="90000" marR="90000" marT="45727" marB="45727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61730" marB="45727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61730" marB="45727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61730" marB="45727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61730" marB="45727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61730" marB="45727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61730" marB="45727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61730" marB="45727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61730" marB="45727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43000" y="285750"/>
            <a:ext cx="7343775" cy="38779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400" b="1" dirty="0" smtClean="0">
                <a:solidFill>
                  <a:srgbClr val="C00000"/>
                </a:solidFill>
                <a:cs typeface="Arial" pitchFamily="34" charset="0"/>
              </a:rPr>
              <a:t>IC: ATTIVITA’ DOMICILIARE (1)</a:t>
            </a:r>
            <a:endParaRPr lang="it-IT" sz="2400" b="1" dirty="0">
              <a:solidFill>
                <a:srgbClr val="C0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7" name="Group 1"/>
          <p:cNvGraphicFramePr>
            <a:graphicFrameLocks noGrp="1"/>
          </p:cNvGraphicFramePr>
          <p:nvPr/>
        </p:nvGraphicFramePr>
        <p:xfrm>
          <a:off x="228600" y="1600200"/>
          <a:ext cx="8688386" cy="4865688"/>
        </p:xfrm>
        <a:graphic>
          <a:graphicData uri="http://schemas.openxmlformats.org/drawingml/2006/table">
            <a:tbl>
              <a:tblPr/>
              <a:tblGrid>
                <a:gridCol w="959024"/>
                <a:gridCol w="886140"/>
                <a:gridCol w="886140"/>
                <a:gridCol w="820008"/>
                <a:gridCol w="867388"/>
                <a:gridCol w="867388"/>
                <a:gridCol w="1073536"/>
                <a:gridCol w="776254"/>
                <a:gridCol w="776254"/>
                <a:gridCol w="776254"/>
              </a:tblGrid>
              <a:tr h="83769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L="90000" marR="90000" marT="45724" marB="4572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N. accessi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 Infermiere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 di comunità</a:t>
                      </a:r>
                    </a:p>
                  </a:txBody>
                  <a:tcPr marL="90000" marR="90000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L="90000" marR="90000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N. accessi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 utenti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con PAI  </a:t>
                      </a:r>
                    </a:p>
                  </a:txBody>
                  <a:tcPr marL="90000" marR="90000" marT="45724" marB="45724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L="90000" marR="90000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N.medio</a:t>
                      </a: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 accessi/utente</a:t>
                      </a:r>
                    </a:p>
                  </a:txBody>
                  <a:tcPr marL="90000" marR="90000" marT="45724" marB="45724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L="90000" marR="90000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81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                             </a:t>
                      </a:r>
                    </a:p>
                  </a:txBody>
                  <a:tcPr marL="90000" marR="90000" marT="45724" marB="4572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ANNO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2012</a:t>
                      </a:r>
                    </a:p>
                  </a:txBody>
                  <a:tcPr marL="90000" marR="90000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ANNO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2013</a:t>
                      </a:r>
                    </a:p>
                  </a:txBody>
                  <a:tcPr marL="90000" marR="90000" marT="45724" marB="4572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ANNO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2014</a:t>
                      </a:r>
                    </a:p>
                  </a:txBody>
                  <a:tcPr marL="90000" marR="90000"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ANNO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2012</a:t>
                      </a:r>
                    </a:p>
                  </a:txBody>
                  <a:tcPr marL="90000" marR="90000" marT="45724" marB="45724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ANNO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2013</a:t>
                      </a:r>
                    </a:p>
                  </a:txBody>
                  <a:tcPr marL="90000" marR="90000" marT="45724" marB="4572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ANNO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2014</a:t>
                      </a:r>
                    </a:p>
                  </a:txBody>
                  <a:tcPr marL="90000" marR="90000"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ANNO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2012</a:t>
                      </a:r>
                    </a:p>
                  </a:txBody>
                  <a:tcPr marL="90000" marR="90000" marT="45724" marB="45724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ANNO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2013</a:t>
                      </a:r>
                    </a:p>
                  </a:txBody>
                  <a:tcPr marL="90000" marR="90000" marT="45724" marB="45724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ANNO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2014</a:t>
                      </a:r>
                    </a:p>
                  </a:txBody>
                  <a:tcPr marL="90000" marR="90000" marT="45724" marB="45724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81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Distretto Est</a:t>
                      </a:r>
                    </a:p>
                  </a:txBody>
                  <a:tcPr marL="90000" marR="90000" marT="45724" marB="4572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34.667</a:t>
                      </a:r>
                    </a:p>
                  </a:txBody>
                  <a:tcPr marL="90000" marR="90000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35.093</a:t>
                      </a:r>
                    </a:p>
                  </a:txBody>
                  <a:tcPr marL="90000" marR="90000" marT="45724" marB="4572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33.254</a:t>
                      </a:r>
                    </a:p>
                  </a:txBody>
                  <a:tcPr marL="90000" marR="90000"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27.819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(80,2%)</a:t>
                      </a:r>
                    </a:p>
                  </a:txBody>
                  <a:tcPr marL="90000" marR="90000" marT="45724" marB="45724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29.494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(77,0%)</a:t>
                      </a:r>
                    </a:p>
                  </a:txBody>
                  <a:tcPr marL="90000" marR="90000" marT="45724" marB="4572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28.391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(85,4%)</a:t>
                      </a:r>
                    </a:p>
                  </a:txBody>
                  <a:tcPr marL="90000" marR="90000"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14,6</a:t>
                      </a:r>
                    </a:p>
                  </a:txBody>
                  <a:tcPr marL="90000" marR="90000" marT="45724" marB="45724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15,0</a:t>
                      </a:r>
                    </a:p>
                  </a:txBody>
                  <a:tcPr marL="90000" marR="90000" marT="45724" marB="45724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14,8</a:t>
                      </a:r>
                    </a:p>
                  </a:txBody>
                  <a:tcPr marL="90000" marR="90000" marT="45724" marB="45724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731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Distretto Ovest</a:t>
                      </a:r>
                    </a:p>
                  </a:txBody>
                  <a:tcPr marL="90000" marR="90000" marT="45724" marB="4572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34.050</a:t>
                      </a:r>
                    </a:p>
                  </a:txBody>
                  <a:tcPr marL="90000" marR="90000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33.789</a:t>
                      </a:r>
                    </a:p>
                  </a:txBody>
                  <a:tcPr marL="90000" marR="90000" marT="45724" marB="4572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32.739</a:t>
                      </a:r>
                    </a:p>
                  </a:txBody>
                  <a:tcPr marL="90000" marR="90000"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29.435 (86,4%)</a:t>
                      </a:r>
                    </a:p>
                  </a:txBody>
                  <a:tcPr marL="90000" marR="90000" marT="45724" marB="45724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30.166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(89,3%)</a:t>
                      </a:r>
                    </a:p>
                  </a:txBody>
                  <a:tcPr marL="90000" marR="90000" marT="45724" marB="4572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30.431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(90,0%)</a:t>
                      </a:r>
                    </a:p>
                  </a:txBody>
                  <a:tcPr marL="90000" marR="90000"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16,5</a:t>
                      </a:r>
                    </a:p>
                  </a:txBody>
                  <a:tcPr marL="90000" marR="90000" marT="45724" marB="45724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16,3</a:t>
                      </a:r>
                    </a:p>
                  </a:txBody>
                  <a:tcPr marL="90000" marR="90000" marT="45724" marB="45724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16,6</a:t>
                      </a:r>
                    </a:p>
                  </a:txBody>
                  <a:tcPr marL="90000" marR="90000" marT="45724" marB="45724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5789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ASS 5</a:t>
                      </a:r>
                    </a:p>
                  </a:txBody>
                  <a:tcPr marL="90000" marR="90000" marT="45724" marB="4572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68.717</a:t>
                      </a:r>
                    </a:p>
                  </a:txBody>
                  <a:tcPr marL="90000" marR="90000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68.981</a:t>
                      </a:r>
                    </a:p>
                  </a:txBody>
                  <a:tcPr marL="90000" marR="90000" marT="45724" marB="45724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+mn-ea"/>
                          <a:cs typeface="Arial" charset="0"/>
                        </a:rPr>
                        <a:t>65.993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57.254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(83,3%)</a:t>
                      </a:r>
                    </a:p>
                  </a:txBody>
                  <a:tcPr marL="90000" marR="90000" marT="45724" marB="45724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59.660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(86,6%)</a:t>
                      </a:r>
                    </a:p>
                  </a:txBody>
                  <a:tcPr marL="90000" marR="90000" marT="45724" marB="45724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+mn-ea"/>
                          <a:cs typeface="Arial" charset="0"/>
                        </a:rPr>
                        <a:t>58.822</a:t>
                      </a:r>
                      <a:endParaRPr kumimoji="0" lang="it-IT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+mn-ea"/>
                          <a:cs typeface="Arial" charset="0"/>
                        </a:rPr>
                        <a:t>(89,1%)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15,5</a:t>
                      </a:r>
                    </a:p>
                  </a:txBody>
                  <a:tcPr marL="90000" marR="90000" marT="45724" marB="45724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15,6</a:t>
                      </a:r>
                    </a:p>
                  </a:txBody>
                  <a:tcPr marL="90000" marR="90000" marT="45724" marB="45724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it-IT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Arial" charset="0"/>
                        </a:rPr>
                        <a:t>15,6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81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FVG</a:t>
                      </a:r>
                    </a:p>
                  </a:txBody>
                  <a:tcPr marL="90000" marR="90000" marT="45724" marB="4572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568.108</a:t>
                      </a:r>
                    </a:p>
                  </a:txBody>
                  <a:tcPr marL="90000" marR="90000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568.268</a:t>
                      </a:r>
                    </a:p>
                  </a:txBody>
                  <a:tcPr marL="90000" marR="90000" marT="45724" marB="4572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Arial"/>
                          <a:ea typeface="Calibri"/>
                        </a:rPr>
                        <a:t>556.118</a:t>
                      </a:r>
                      <a:endParaRPr lang="it-IT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416.421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(73,3%)</a:t>
                      </a:r>
                    </a:p>
                  </a:txBody>
                  <a:tcPr marL="90000" marR="90000" marT="45724" marB="45724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408.390 (71,9%)</a:t>
                      </a:r>
                    </a:p>
                  </a:txBody>
                  <a:tcPr marL="90000" marR="90000" marT="45724" marB="4572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Arial" charset="0"/>
                        </a:rPr>
                        <a:t>392.585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Arial" charset="0"/>
                        </a:rPr>
                        <a:t>(72,8%)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16,1</a:t>
                      </a:r>
                    </a:p>
                  </a:txBody>
                  <a:tcPr marL="90000" marR="90000" marT="45724" marB="45724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15,5</a:t>
                      </a:r>
                    </a:p>
                  </a:txBody>
                  <a:tcPr marL="90000" marR="90000" marT="45724" marB="45724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it-IT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Arial" charset="0"/>
                        </a:rPr>
                        <a:t>15,6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3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L="90000" marR="90000" marT="45724" marB="45724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L="90000" marR="90000" marT="45724" marB="45724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61727" marB="45724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61727" marB="45724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61727" marB="45724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61727" marB="45724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61727" marB="45724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61727" marB="45724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61727" marB="45724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61727" marB="45724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43000" y="285750"/>
            <a:ext cx="7343775" cy="38779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400" b="1" dirty="0" smtClean="0">
                <a:solidFill>
                  <a:srgbClr val="C00000"/>
                </a:solidFill>
                <a:cs typeface="Arial" pitchFamily="34" charset="0"/>
              </a:rPr>
              <a:t>IC: ATTIVITA’ DOMICILIARE (2)</a:t>
            </a:r>
            <a:endParaRPr lang="it-IT" sz="2400" b="1" dirty="0">
              <a:solidFill>
                <a:srgbClr val="C0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ase foto Settanni chia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0"/>
            <a:ext cx="48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228600" y="0"/>
            <a:ext cx="89154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it-IT" sz="1200">
              <a:latin typeface="Gill Sans MT" pitchFamily="34" charset="0"/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190500" y="18288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</a:pPr>
            <a:endParaRPr lang="it-IT" sz="2000">
              <a:latin typeface="Gill Sans MT" pitchFamily="34" charset="0"/>
            </a:endParaRP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1071538" y="2571744"/>
            <a:ext cx="3286149" cy="292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it-IT" b="1" dirty="0">
                <a:cs typeface="Arial" pitchFamily="34" charset="0"/>
              </a:rPr>
              <a:t> </a:t>
            </a: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b="1" dirty="0" smtClean="0">
                <a:cs typeface="Arial" pitchFamily="34" charset="0"/>
              </a:rPr>
              <a:t>8 ASS (3 AO 5 ASL con 8 +4 H RETE)</a:t>
            </a: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3 IRCSS</a:t>
            </a: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AZIENDE OSPEDALIERE  E TERRITORIALI</a:t>
            </a: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ARS</a:t>
            </a: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it-IT" b="1" dirty="0" smtClean="0">
              <a:solidFill>
                <a:srgbClr val="000000"/>
              </a:solidFill>
              <a:latin typeface="+mn-lt"/>
              <a:cs typeface="Arial" pitchFamily="34" charset="0"/>
            </a:endParaRP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it-IT" b="1" dirty="0">
              <a:latin typeface="+mn-lt"/>
              <a:cs typeface="Arial" pitchFamily="34" charset="0"/>
            </a:endParaRPr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4214810" y="857232"/>
            <a:ext cx="785812" cy="785812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1538" y="1928802"/>
            <a:ext cx="328614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accent3"/>
                </a:solidFill>
              </a:rPr>
              <a:t>ANTE - RIFORMA</a:t>
            </a:r>
            <a:endParaRPr lang="it-IT" sz="2000" b="1" dirty="0">
              <a:solidFill>
                <a:schemeClr val="accent3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929190" y="2571744"/>
            <a:ext cx="3357561" cy="31977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it-IT" b="1" dirty="0">
                <a:cs typeface="Arial" pitchFamily="34" charset="0"/>
              </a:rPr>
              <a:t> </a:t>
            </a: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b="1" dirty="0" smtClean="0">
                <a:cs typeface="Arial" pitchFamily="34" charset="0"/>
              </a:rPr>
              <a:t>5 AAS (3 HUB - 2 SPOKE con 4 H RETE)</a:t>
            </a: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b="1" dirty="0" smtClean="0">
                <a:cs typeface="Arial" pitchFamily="34" charset="0"/>
              </a:rPr>
              <a:t>AAS INTEGRATE  H/TERRITORIO</a:t>
            </a: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b="1" dirty="0" smtClean="0">
                <a:cs typeface="Arial" pitchFamily="34" charset="0"/>
              </a:rPr>
              <a:t>RICONVERSIONE A SSCL DI 4 H RETE</a:t>
            </a: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3 IRCSS (Burlo-CRO-Ger)</a:t>
            </a: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EGAS</a:t>
            </a: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3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b="1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ISTITUZIONE CAP E AFT</a:t>
            </a:r>
            <a:endParaRPr lang="it-IT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29190" y="1928802"/>
            <a:ext cx="328614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accent3"/>
                </a:solidFill>
              </a:rPr>
              <a:t>POST- RIFORMA</a:t>
            </a:r>
            <a:endParaRPr lang="it-IT" sz="2000" b="1" dirty="0">
              <a:solidFill>
                <a:schemeClr val="accent3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142976" y="285728"/>
            <a:ext cx="7343775" cy="38779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400" b="1" dirty="0" smtClean="0">
                <a:solidFill>
                  <a:srgbClr val="C00000"/>
                </a:solidFill>
                <a:cs typeface="Arial" pitchFamily="34" charset="0"/>
              </a:rPr>
              <a:t>LEGGE DI RIFORMA SANITARIA N. 17/ 2014</a:t>
            </a:r>
            <a:endParaRPr lang="it-IT" sz="2400" b="1" dirty="0">
              <a:solidFill>
                <a:srgbClr val="C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1" name="Group 1"/>
          <p:cNvGraphicFramePr>
            <a:graphicFrameLocks noGrp="1"/>
          </p:cNvGraphicFramePr>
          <p:nvPr/>
        </p:nvGraphicFramePr>
        <p:xfrm>
          <a:off x="441324" y="785794"/>
          <a:ext cx="8702676" cy="5302251"/>
        </p:xfrm>
        <a:graphic>
          <a:graphicData uri="http://schemas.openxmlformats.org/drawingml/2006/table">
            <a:tbl>
              <a:tblPr/>
              <a:tblGrid>
                <a:gridCol w="1247056"/>
                <a:gridCol w="745562"/>
                <a:gridCol w="745562"/>
                <a:gridCol w="745562"/>
                <a:gridCol w="745562"/>
                <a:gridCol w="745562"/>
                <a:gridCol w="745562"/>
                <a:gridCol w="745562"/>
                <a:gridCol w="745562"/>
                <a:gridCol w="745562"/>
                <a:gridCol w="745562"/>
              </a:tblGrid>
              <a:tr h="746125">
                <a:tc gridSpan="10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cs typeface="Times New Roman" pitchFamily="16" charset="0"/>
                      </a:endParaRPr>
                    </a:p>
                  </a:txBody>
                  <a:tcPr marL="44280" marR="44280" marT="3048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cs typeface="Times New Roman" pitchFamily="16" charset="0"/>
                      </a:endParaRPr>
                    </a:p>
                  </a:txBody>
                  <a:tcPr marL="44280" marR="44280" marT="3048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1663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        ASS</a:t>
                      </a:r>
                    </a:p>
                  </a:txBody>
                  <a:tcPr marL="44280" marR="44280" marT="2286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2005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2006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2007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2008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2009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2010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2011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2012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2013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it-IT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6" charset="0"/>
                        </a:rPr>
                        <a:t>2014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6515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ASS n. 1</a:t>
                      </a:r>
                    </a:p>
                  </a:txBody>
                  <a:tcPr marL="44280" marR="44280" marT="2286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12,5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12,9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10,4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10,5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11,7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11,4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11,1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10,4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10,4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6" charset="0"/>
                        </a:rPr>
                        <a:t>10,8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ASS n. 2</a:t>
                      </a:r>
                    </a:p>
                  </a:txBody>
                  <a:tcPr marL="44280" marR="44280" marT="2286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6,6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7,7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7,5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7,4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7,8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7,7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7,6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7,7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8,3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6" charset="0"/>
                        </a:rPr>
                        <a:t>8,2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ASS n. 3</a:t>
                      </a:r>
                    </a:p>
                  </a:txBody>
                  <a:tcPr marL="44280" marR="44280" marT="2286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16,1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17,7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12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12,3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12,7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13,2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13,2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13,5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13,2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6" charset="0"/>
                        </a:rPr>
                        <a:t>12,7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563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ASS n. 4</a:t>
                      </a:r>
                    </a:p>
                  </a:txBody>
                  <a:tcPr marL="44280" marR="44280" marT="2286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9,1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9,8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8,3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9,1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9,3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10,3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9,5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10,0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10,0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6" charset="0"/>
                        </a:rPr>
                        <a:t>9,5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ASS n. 5</a:t>
                      </a:r>
                    </a:p>
                  </a:txBody>
                  <a:tcPr marL="44280" marR="44280" marT="2286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14,8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15,0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13,08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14,3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14,4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15,6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15,7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15,1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14,8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6" charset="0"/>
                        </a:rPr>
                        <a:t>13,9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ASS n. 6</a:t>
                      </a:r>
                    </a:p>
                  </a:txBody>
                  <a:tcPr marL="44280" marR="44280" marT="2286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10,6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10,9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10,1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10,5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10,7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11,3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10,9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10,6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10,6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6" charset="0"/>
                        </a:rPr>
                        <a:t>10,5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FVG</a:t>
                      </a:r>
                    </a:p>
                  </a:txBody>
                  <a:tcPr marL="44280" marR="44280" marT="2286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10,9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11,4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9,8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10,2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10,7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10,8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10,7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10,6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10,6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6" charset="0"/>
                        </a:rPr>
                        <a:t>10,4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318" name="Text Box 173"/>
          <p:cNvSpPr txBox="1">
            <a:spLocks noChangeArrowheads="1"/>
          </p:cNvSpPr>
          <p:nvPr/>
        </p:nvSpPr>
        <p:spPr bwMode="auto">
          <a:xfrm>
            <a:off x="228600" y="6334125"/>
            <a:ext cx="18605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400" b="1" i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(Fonte dati: SISSR FVG)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altLang="it-IT" sz="1400" b="1" i="1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9319" name="Rectangle 174"/>
          <p:cNvSpPr>
            <a:spLocks noChangeArrowheads="1"/>
          </p:cNvSpPr>
          <p:nvPr/>
        </p:nvSpPr>
        <p:spPr bwMode="auto">
          <a:xfrm flipV="1">
            <a:off x="457200" y="4429132"/>
            <a:ext cx="8686800" cy="555624"/>
          </a:xfrm>
          <a:prstGeom prst="rect">
            <a:avLst/>
          </a:prstGeom>
          <a:noFill/>
          <a:ln w="3168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43000" y="285750"/>
            <a:ext cx="7643842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defTabSz="449263">
              <a:lnSpc>
                <a:spcPct val="99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000" b="1" dirty="0" smtClean="0">
                <a:solidFill>
                  <a:srgbClr val="C00000"/>
                </a:solidFill>
                <a:latin typeface="+mn-lt"/>
                <a:cs typeface="Times New Roman" pitchFamily="16" charset="0"/>
              </a:rPr>
              <a:t>INDICE COPERTURA ASSISTENZIALE RESIDENTI FVG &gt;  65  </a:t>
            </a:r>
          </a:p>
          <a:p>
            <a:pPr lvl="0" algn="ctr" defTabSz="449263">
              <a:lnSpc>
                <a:spcPct val="99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000" b="1" dirty="0" smtClean="0">
                <a:solidFill>
                  <a:srgbClr val="C00000"/>
                </a:solidFill>
                <a:latin typeface="+mn-lt"/>
                <a:cs typeface="Times New Roman" pitchFamily="16" charset="0"/>
              </a:rPr>
              <a:t> ANNI 2005-2014 (3)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5" name="Group 1"/>
          <p:cNvGraphicFramePr>
            <a:graphicFrameLocks noGrp="1"/>
          </p:cNvGraphicFramePr>
          <p:nvPr/>
        </p:nvGraphicFramePr>
        <p:xfrm>
          <a:off x="441326" y="928670"/>
          <a:ext cx="8702674" cy="4989514"/>
        </p:xfrm>
        <a:graphic>
          <a:graphicData uri="http://schemas.openxmlformats.org/drawingml/2006/table">
            <a:tbl>
              <a:tblPr/>
              <a:tblGrid>
                <a:gridCol w="1395264"/>
                <a:gridCol w="730741"/>
                <a:gridCol w="730741"/>
                <a:gridCol w="730741"/>
                <a:gridCol w="730741"/>
                <a:gridCol w="730741"/>
                <a:gridCol w="730741"/>
                <a:gridCol w="730741"/>
                <a:gridCol w="730741"/>
                <a:gridCol w="730741"/>
                <a:gridCol w="730741"/>
              </a:tblGrid>
              <a:tr h="727202">
                <a:tc gridSpan="10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cs typeface="Times New Roman" pitchFamily="16" charset="0"/>
                      </a:endParaRPr>
                    </a:p>
                  </a:txBody>
                  <a:tcPr marL="44280" marR="44280" marT="3048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cs typeface="Times New Roman" pitchFamily="16" charset="0"/>
                      </a:endParaRPr>
                    </a:p>
                  </a:txBody>
                  <a:tcPr marL="44280" marR="44280" marT="3048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54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             ASS</a:t>
                      </a:r>
                    </a:p>
                  </a:txBody>
                  <a:tcPr marL="44280" marR="44280" marT="2286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2005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2006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2007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2008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2009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2010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2011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2012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2013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2014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2862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ASS n. 1</a:t>
                      </a:r>
                    </a:p>
                  </a:txBody>
                  <a:tcPr marL="44280" marR="44280" marT="2286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-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-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18,0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17,7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19,8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18,5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17,0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18,4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17,1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6" charset="0"/>
                        </a:rPr>
                        <a:t>17,7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2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ASS n. 2</a:t>
                      </a:r>
                    </a:p>
                  </a:txBody>
                  <a:tcPr marL="44280" marR="44280" marT="2286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-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-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12,7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12,8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13,3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13,0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12,2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13,1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13,9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6" charset="0"/>
                        </a:rPr>
                        <a:t>13,6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2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ASS n. 3</a:t>
                      </a:r>
                    </a:p>
                  </a:txBody>
                  <a:tcPr marL="44280" marR="44280" marT="2286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-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-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21,0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20,7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21,2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22,3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22,9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22,8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22,5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6" charset="0"/>
                        </a:rPr>
                        <a:t>21,8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2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ASS n. 4</a:t>
                      </a:r>
                    </a:p>
                  </a:txBody>
                  <a:tcPr marL="44280" marR="44280" marT="2286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-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-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14,6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15,9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16,1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16,4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16,7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17,2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17,3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6" charset="0"/>
                        </a:rPr>
                        <a:t>16,4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2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ASS n. 5</a:t>
                      </a:r>
                    </a:p>
                  </a:txBody>
                  <a:tcPr marL="44280" marR="44280" marT="2286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22,7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22,8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24,7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24,4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25,0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27,3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26,4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25,9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25,2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6" charset="0"/>
                        </a:rPr>
                        <a:t>24,0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2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ASS n. 6</a:t>
                      </a:r>
                    </a:p>
                  </a:txBody>
                  <a:tcPr marL="44280" marR="44280" marT="2286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-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-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18,3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25,2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19,4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19,3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19,0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18,7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18,6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6" charset="0"/>
                        </a:rPr>
                        <a:t>18,4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03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FVG</a:t>
                      </a:r>
                    </a:p>
                  </a:txBody>
                  <a:tcPr marL="44280" marR="44280" marT="2286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-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-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17,2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17,3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18,4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18,4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17,9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18,4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18,1</a:t>
                      </a:r>
                    </a:p>
                  </a:txBody>
                  <a:tcPr marL="9360" marR="9360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it-IT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6" charset="0"/>
                        </a:rPr>
                        <a:t>17,8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342" name="Text Box 173"/>
          <p:cNvSpPr txBox="1">
            <a:spLocks noChangeArrowheads="1"/>
          </p:cNvSpPr>
          <p:nvPr/>
        </p:nvSpPr>
        <p:spPr bwMode="auto">
          <a:xfrm>
            <a:off x="152400" y="6334125"/>
            <a:ext cx="18605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400" b="1" i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(Fonte dati: SISSR FVG)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altLang="it-IT" sz="1400" b="1" i="1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0343" name="Rectangle 174"/>
          <p:cNvSpPr>
            <a:spLocks noChangeArrowheads="1"/>
          </p:cNvSpPr>
          <p:nvPr/>
        </p:nvSpPr>
        <p:spPr bwMode="auto">
          <a:xfrm flipV="1">
            <a:off x="457200" y="4357694"/>
            <a:ext cx="8686800" cy="533400"/>
          </a:xfrm>
          <a:prstGeom prst="rect">
            <a:avLst/>
          </a:prstGeom>
          <a:noFill/>
          <a:ln w="3168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43000" y="285750"/>
            <a:ext cx="7643842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defTabSz="449263">
              <a:lnSpc>
                <a:spcPct val="99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000" b="1" dirty="0" smtClean="0">
                <a:solidFill>
                  <a:srgbClr val="C00000"/>
                </a:solidFill>
                <a:latin typeface="+mn-lt"/>
                <a:cs typeface="Times New Roman" pitchFamily="16" charset="0"/>
              </a:rPr>
              <a:t>INDICE COPERTURA ASSISTENZIALE RESIDENTI FVG &gt; 75  </a:t>
            </a:r>
          </a:p>
          <a:p>
            <a:pPr lvl="0" algn="ctr" defTabSz="449263">
              <a:lnSpc>
                <a:spcPct val="99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000" b="1" dirty="0" smtClean="0">
                <a:solidFill>
                  <a:srgbClr val="C00000"/>
                </a:solidFill>
                <a:latin typeface="+mn-lt"/>
                <a:cs typeface="Times New Roman" pitchFamily="16" charset="0"/>
              </a:rPr>
              <a:t> ANNI 2005-2014 (4)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9" name="Group 1"/>
          <p:cNvGraphicFramePr>
            <a:graphicFrameLocks noGrp="1"/>
          </p:cNvGraphicFramePr>
          <p:nvPr/>
        </p:nvGraphicFramePr>
        <p:xfrm>
          <a:off x="1141413" y="1071546"/>
          <a:ext cx="8002587" cy="4714874"/>
        </p:xfrm>
        <a:graphic>
          <a:graphicData uri="http://schemas.openxmlformats.org/drawingml/2006/table">
            <a:tbl>
              <a:tblPr/>
              <a:tblGrid>
                <a:gridCol w="1411974"/>
                <a:gridCol w="941316"/>
                <a:gridCol w="941316"/>
                <a:gridCol w="942717"/>
                <a:gridCol w="941316"/>
                <a:gridCol w="941316"/>
                <a:gridCol w="941316"/>
                <a:gridCol w="941316"/>
              </a:tblGrid>
              <a:tr h="1089267">
                <a:tc gridSpan="8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cs typeface="Times New Roman" pitchFamily="16" charset="0"/>
                      </a:endParaRPr>
                    </a:p>
                  </a:txBody>
                  <a:tcPr marL="44280" marR="44280" marT="3049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cs typeface="Times New Roman" pitchFamily="16" charset="0"/>
                      </a:endParaRPr>
                    </a:p>
                  </a:txBody>
                  <a:tcPr marL="44280" marR="44280" marT="3048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21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Times New Roman" pitchFamily="16" charset="0"/>
                      </a:endParaRPr>
                    </a:p>
                  </a:txBody>
                  <a:tcPr marL="44280" marR="44280" marT="2286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2008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2009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2010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2011</a:t>
                      </a:r>
                    </a:p>
                  </a:txBody>
                  <a:tcPr marL="9360" marR="9360" marT="11901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2012</a:t>
                      </a:r>
                    </a:p>
                  </a:txBody>
                  <a:tcPr marL="9360" marR="9360" marT="11901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2013</a:t>
                      </a:r>
                    </a:p>
                  </a:txBody>
                  <a:tcPr marL="9360" marR="9360" marT="11901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2014</a:t>
                      </a:r>
                    </a:p>
                  </a:txBody>
                  <a:tcPr marL="9360" marR="9360" marT="11901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30281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Distretto Est</a:t>
                      </a:r>
                    </a:p>
                  </a:txBody>
                  <a:tcPr marL="44280" marR="44280" marT="2286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3.560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4.076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4.383</a:t>
                      </a:r>
                    </a:p>
                  </a:txBody>
                  <a:tcPr marL="9360" marR="9360" marT="11901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4.519</a:t>
                      </a:r>
                    </a:p>
                  </a:txBody>
                  <a:tcPr marL="9360" marR="9360" marT="11901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3.756</a:t>
                      </a:r>
                    </a:p>
                  </a:txBody>
                  <a:tcPr marL="9360" marR="9360" marT="11901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3.668</a:t>
                      </a:r>
                    </a:p>
                  </a:txBody>
                  <a:tcPr marL="9360" marR="9360" marT="11901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3.795</a:t>
                      </a:r>
                    </a:p>
                  </a:txBody>
                  <a:tcPr marL="9360" marR="9360" marT="11901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5523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Distretto Ovest</a:t>
                      </a:r>
                    </a:p>
                  </a:txBody>
                  <a:tcPr marL="44280" marR="44280" marT="2286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3.218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3.491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3.707</a:t>
                      </a:r>
                    </a:p>
                  </a:txBody>
                  <a:tcPr marL="9360" marR="9360" marT="11901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3.715</a:t>
                      </a:r>
                    </a:p>
                  </a:txBody>
                  <a:tcPr marL="9360" marR="9360" marT="11901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3.740</a:t>
                      </a:r>
                    </a:p>
                  </a:txBody>
                  <a:tcPr marL="9360" marR="9360" marT="11901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3.957</a:t>
                      </a:r>
                    </a:p>
                  </a:txBody>
                  <a:tcPr marL="9360" marR="9360" marT="11901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4.009</a:t>
                      </a:r>
                    </a:p>
                  </a:txBody>
                  <a:tcPr marL="9360" marR="9360" marT="11901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941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ASS 5</a:t>
                      </a:r>
                    </a:p>
                  </a:txBody>
                  <a:tcPr marL="44280" marR="44280" marT="2286" marB="0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6.778</a:t>
                      </a:r>
                    </a:p>
                  </a:txBody>
                  <a:tcPr marL="44280" marR="44280" marT="2540" marB="0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7.567</a:t>
                      </a:r>
                    </a:p>
                  </a:txBody>
                  <a:tcPr marL="44280" marR="44280" marT="2540" marB="0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8.090</a:t>
                      </a:r>
                    </a:p>
                  </a:txBody>
                  <a:tcPr marL="9360" marR="9360" marT="11901" marB="0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8.234</a:t>
                      </a:r>
                    </a:p>
                  </a:txBody>
                  <a:tcPr marL="9360" marR="9360" marT="11901" marB="0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7.496</a:t>
                      </a:r>
                    </a:p>
                  </a:txBody>
                  <a:tcPr marL="9360" marR="9360" marT="11901" marB="0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7.625</a:t>
                      </a:r>
                    </a:p>
                  </a:txBody>
                  <a:tcPr marL="9360" marR="9360" marT="11901" marB="0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6" charset="0"/>
                        </a:rPr>
                        <a:t>7.804</a:t>
                      </a:r>
                      <a:endParaRPr kumimoji="0" lang="it-IT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ea typeface="Microsoft YaHei" charset="-122"/>
                        <a:cs typeface="Times New Roman" pitchFamily="16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5177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FVG</a:t>
                      </a:r>
                    </a:p>
                  </a:txBody>
                  <a:tcPr marL="44280" marR="44280" marT="2286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23.749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32.067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30.141</a:t>
                      </a:r>
                    </a:p>
                  </a:txBody>
                  <a:tcPr marL="44280" marR="44280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28.920</a:t>
                      </a:r>
                    </a:p>
                  </a:txBody>
                  <a:tcPr marL="9360" marR="9360" marT="11901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29.107</a:t>
                      </a:r>
                    </a:p>
                  </a:txBody>
                  <a:tcPr marL="9360" marR="9360" marT="11901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28.697</a:t>
                      </a:r>
                    </a:p>
                  </a:txBody>
                  <a:tcPr marL="9360" marR="9360" marT="11901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6" charset="0"/>
                        </a:rPr>
                        <a:t>25.594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315" name="Text Box 173"/>
          <p:cNvSpPr txBox="1">
            <a:spLocks noChangeArrowheads="1"/>
          </p:cNvSpPr>
          <p:nvPr/>
        </p:nvSpPr>
        <p:spPr bwMode="auto">
          <a:xfrm>
            <a:off x="7072330" y="6072206"/>
            <a:ext cx="18605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400" b="1" i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(Fonte dati: SISSR FVG)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altLang="it-IT" sz="1400" b="1" i="1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28728" y="428604"/>
            <a:ext cx="7343775" cy="86793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400" b="1" dirty="0" smtClean="0">
                <a:solidFill>
                  <a:srgbClr val="C00000"/>
                </a:solidFill>
                <a:cs typeface="Arial" pitchFamily="34" charset="0"/>
              </a:rPr>
              <a:t>IC: ATTIVITA’ AMBULATORIALE N. UTENTI (5)</a:t>
            </a:r>
          </a:p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400" b="1" dirty="0" smtClean="0">
                <a:solidFill>
                  <a:srgbClr val="C00000"/>
                </a:solidFill>
                <a:cs typeface="Arial" pitchFamily="34" charset="0"/>
              </a:rPr>
              <a:t>ANNI </a:t>
            </a:r>
            <a:r>
              <a:rPr lang="it-IT" sz="2400" b="1" dirty="0" smtClean="0">
                <a:solidFill>
                  <a:srgbClr val="C00000"/>
                </a:solidFill>
                <a:cs typeface="Arial" pitchFamily="34" charset="0"/>
              </a:rPr>
              <a:t>2008-2014</a:t>
            </a:r>
            <a:endParaRPr lang="it-IT" sz="2400" b="1" dirty="0">
              <a:solidFill>
                <a:srgbClr val="C0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Group 1"/>
          <p:cNvGraphicFramePr>
            <a:graphicFrameLocks noGrp="1"/>
          </p:cNvGraphicFramePr>
          <p:nvPr/>
        </p:nvGraphicFramePr>
        <p:xfrm>
          <a:off x="857224" y="1500174"/>
          <a:ext cx="8139116" cy="4283074"/>
        </p:xfrm>
        <a:graphic>
          <a:graphicData uri="http://schemas.openxmlformats.org/drawingml/2006/table">
            <a:tbl>
              <a:tblPr/>
              <a:tblGrid>
                <a:gridCol w="1063209"/>
                <a:gridCol w="1124982"/>
                <a:gridCol w="992057"/>
                <a:gridCol w="992057"/>
                <a:gridCol w="992057"/>
                <a:gridCol w="990640"/>
                <a:gridCol w="992057"/>
                <a:gridCol w="992057"/>
              </a:tblGrid>
              <a:tr h="1089383">
                <a:tc gridSpan="8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cs typeface="Times New Roman" pitchFamily="16" charset="0"/>
                      </a:endParaRPr>
                    </a:p>
                  </a:txBody>
                  <a:tcPr marL="44285" marR="44285" marT="3048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cs typeface="Times New Roman" pitchFamily="16" charset="0"/>
                      </a:endParaRPr>
                    </a:p>
                  </a:txBody>
                  <a:tcPr marL="44280" marR="44280" marT="3048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2" charset="0"/>
                        <a:cs typeface="Times New Roman" pitchFamily="16" charset="0"/>
                      </a:endParaRPr>
                    </a:p>
                  </a:txBody>
                  <a:tcPr marL="44280" marR="44280" marT="3048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035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Times New Roman" pitchFamily="16" charset="0"/>
                      </a:endParaRPr>
                    </a:p>
                  </a:txBody>
                  <a:tcPr marL="44285" marR="44285" marT="2286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2008</a:t>
                      </a:r>
                    </a:p>
                  </a:txBody>
                  <a:tcPr marL="44285" marR="44285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2009</a:t>
                      </a:r>
                    </a:p>
                  </a:txBody>
                  <a:tcPr marL="44285" marR="44285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2010</a:t>
                      </a:r>
                    </a:p>
                  </a:txBody>
                  <a:tcPr marL="44285" marR="44285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2011</a:t>
                      </a:r>
                    </a:p>
                  </a:txBody>
                  <a:tcPr marL="9361" marR="9361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2012</a:t>
                      </a:r>
                    </a:p>
                  </a:txBody>
                  <a:tcPr marL="9361" marR="9361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2013</a:t>
                      </a:r>
                    </a:p>
                  </a:txBody>
                  <a:tcPr marL="9361" marR="9361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2014</a:t>
                      </a:r>
                    </a:p>
                  </a:txBody>
                  <a:tcPr marL="9361" marR="9361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89543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Distretto Est</a:t>
                      </a:r>
                    </a:p>
                  </a:txBody>
                  <a:tcPr marL="44285" marR="44285" marT="2286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18.576</a:t>
                      </a:r>
                    </a:p>
                  </a:txBody>
                  <a:tcPr marL="44285" marR="44285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19.635</a:t>
                      </a:r>
                    </a:p>
                  </a:txBody>
                  <a:tcPr marL="44285" marR="44285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21.171</a:t>
                      </a:r>
                    </a:p>
                  </a:txBody>
                  <a:tcPr marL="9361" marR="9361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22.283</a:t>
                      </a:r>
                    </a:p>
                  </a:txBody>
                  <a:tcPr marL="9361" marR="9361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23.296</a:t>
                      </a:r>
                    </a:p>
                  </a:txBody>
                  <a:tcPr marL="9361" marR="9361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23.887</a:t>
                      </a:r>
                    </a:p>
                  </a:txBody>
                  <a:tcPr marL="9361" marR="9361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25.006</a:t>
                      </a:r>
                    </a:p>
                  </a:txBody>
                  <a:tcPr marL="9361" marR="9361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9543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Distretto Ovest</a:t>
                      </a:r>
                    </a:p>
                  </a:txBody>
                  <a:tcPr marL="44285" marR="44285" marT="2286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17.743</a:t>
                      </a:r>
                    </a:p>
                  </a:txBody>
                  <a:tcPr marL="44285" marR="44285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18.516</a:t>
                      </a:r>
                    </a:p>
                  </a:txBody>
                  <a:tcPr marL="44285" marR="44285" marT="254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20.727</a:t>
                      </a:r>
                    </a:p>
                  </a:txBody>
                  <a:tcPr marL="9361" marR="9361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21.257</a:t>
                      </a:r>
                    </a:p>
                  </a:txBody>
                  <a:tcPr marL="9361" marR="9361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24.566</a:t>
                      </a:r>
                    </a:p>
                  </a:txBody>
                  <a:tcPr marL="9361" marR="9361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26.426</a:t>
                      </a:r>
                    </a:p>
                  </a:txBody>
                  <a:tcPr marL="9361" marR="9361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26.768</a:t>
                      </a:r>
                    </a:p>
                  </a:txBody>
                  <a:tcPr marL="9361" marR="9361" marT="11900" marB="0" anchor="ctr" horzOverflow="overflow">
                    <a:lnL>
                      <a:noFill/>
                    </a:lnL>
                    <a:lnR>
                      <a:noFill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427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ASS 5</a:t>
                      </a:r>
                    </a:p>
                  </a:txBody>
                  <a:tcPr marL="44285" marR="44285" marT="2286" marB="0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36.319</a:t>
                      </a:r>
                    </a:p>
                  </a:txBody>
                  <a:tcPr marL="44285" marR="44285" marT="2540" marB="0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38.151</a:t>
                      </a:r>
                    </a:p>
                  </a:txBody>
                  <a:tcPr marL="44285" marR="44285" marT="2540" marB="0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41.898</a:t>
                      </a:r>
                    </a:p>
                  </a:txBody>
                  <a:tcPr marL="9361" marR="9361" marT="11900" marB="0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43.540</a:t>
                      </a:r>
                    </a:p>
                  </a:txBody>
                  <a:tcPr marL="9361" marR="9361" marT="11900" marB="0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47.862</a:t>
                      </a:r>
                    </a:p>
                  </a:txBody>
                  <a:tcPr marL="9361" marR="9361" marT="11900" marB="0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50.313</a:t>
                      </a:r>
                    </a:p>
                  </a:txBody>
                  <a:tcPr marL="9361" marR="9361" marT="11900" marB="0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6" charset="0"/>
                        </a:rPr>
                        <a:t>51.774</a:t>
                      </a:r>
                    </a:p>
                  </a:txBody>
                  <a:tcPr marL="68588" marR="68588" marT="0" marB="0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29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FVG</a:t>
                      </a:r>
                    </a:p>
                  </a:txBody>
                  <a:tcPr marL="44285" marR="44285" marT="2286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147.667</a:t>
                      </a:r>
                    </a:p>
                  </a:txBody>
                  <a:tcPr marL="44285" marR="44285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176.442</a:t>
                      </a:r>
                    </a:p>
                  </a:txBody>
                  <a:tcPr marL="44285" marR="44285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178.128</a:t>
                      </a:r>
                    </a:p>
                  </a:txBody>
                  <a:tcPr marL="44285" marR="44285" marT="254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187.204</a:t>
                      </a:r>
                    </a:p>
                  </a:txBody>
                  <a:tcPr marL="9361" marR="9361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203.922</a:t>
                      </a:r>
                    </a:p>
                  </a:txBody>
                  <a:tcPr marL="9361" marR="9361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199.013</a:t>
                      </a:r>
                    </a:p>
                  </a:txBody>
                  <a:tcPr marL="9361" marR="9361" marT="11900" marB="0" anchor="ctr" horzOverflow="overflow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it-IT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Times New Roman" pitchFamily="16" charset="0"/>
                        </a:rPr>
                        <a:t>194.022</a:t>
                      </a:r>
                    </a:p>
                  </a:txBody>
                  <a:tcPr marL="68588" marR="68588" marT="0" marB="0" anchor="ctr">
                    <a:lnL>
                      <a:noFill/>
                    </a:lnL>
                    <a:lnR>
                      <a:noFill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339" name="Text Box 173"/>
          <p:cNvSpPr txBox="1">
            <a:spLocks noChangeArrowheads="1"/>
          </p:cNvSpPr>
          <p:nvPr/>
        </p:nvSpPr>
        <p:spPr bwMode="auto">
          <a:xfrm>
            <a:off x="7000892" y="6072206"/>
            <a:ext cx="18605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1400" b="1" i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(Fonte dati: SISSR FVG)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altLang="it-IT" sz="1400" b="1" i="1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28728" y="428604"/>
            <a:ext cx="7343775" cy="86793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400" b="1" dirty="0" smtClean="0">
                <a:solidFill>
                  <a:srgbClr val="C00000"/>
                </a:solidFill>
                <a:cs typeface="Arial" pitchFamily="34" charset="0"/>
              </a:rPr>
              <a:t>IC: ATTIVITA’ AMBULATORIALE N. ACCESSI (6)</a:t>
            </a:r>
          </a:p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400" b="1" dirty="0" smtClean="0">
                <a:solidFill>
                  <a:srgbClr val="C00000"/>
                </a:solidFill>
                <a:cs typeface="Arial" pitchFamily="34" charset="0"/>
              </a:rPr>
              <a:t>ANNI </a:t>
            </a:r>
            <a:r>
              <a:rPr lang="it-IT" sz="2400" b="1" dirty="0" smtClean="0">
                <a:solidFill>
                  <a:srgbClr val="C00000"/>
                </a:solidFill>
                <a:cs typeface="Arial" pitchFamily="34" charset="0"/>
              </a:rPr>
              <a:t>2008-2014</a:t>
            </a:r>
            <a:endParaRPr lang="it-IT" sz="2400" b="1" dirty="0">
              <a:solidFill>
                <a:srgbClr val="C0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539750" y="836613"/>
          <a:ext cx="7993063" cy="579755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840858"/>
                <a:gridCol w="1050735"/>
                <a:gridCol w="1050735"/>
                <a:gridCol w="1050735"/>
              </a:tblGrid>
              <a:tr h="43569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effectLst/>
                          <a:latin typeface="Calibri" pitchFamily="34" charset="0"/>
                        </a:rPr>
                        <a:t>ANNO 2014</a:t>
                      </a:r>
                      <a:endParaRPr lang="it-IT" sz="14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effectLst/>
                          <a:latin typeface="Calibri" pitchFamily="34" charset="0"/>
                        </a:rPr>
                        <a:t>TOTALE</a:t>
                      </a:r>
                      <a:endParaRPr lang="it-IT" sz="14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effectLst/>
                          <a:latin typeface="Calibri" pitchFamily="34" charset="0"/>
                        </a:rPr>
                        <a:t>DISTRETTO EST</a:t>
                      </a:r>
                      <a:endParaRPr lang="it-IT" sz="14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effectLst/>
                          <a:latin typeface="Calibri" pitchFamily="34" charset="0"/>
                        </a:rPr>
                        <a:t>DISTRETTO OVEST</a:t>
                      </a:r>
                      <a:endParaRPr lang="it-IT" sz="14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ctr"/>
                </a:tc>
              </a:tr>
              <a:tr h="222333">
                <a:tc gridSpan="4">
                  <a:txBody>
                    <a:bodyPr/>
                    <a:lstStyle/>
                    <a:p>
                      <a:pPr algn="l" fontAlgn="b"/>
                      <a:r>
                        <a:rPr lang="it-IT" sz="1400" b="1" u="none" strike="noStrike" dirty="0">
                          <a:effectLst/>
                          <a:latin typeface="Calibri" pitchFamily="34" charset="0"/>
                        </a:rPr>
                        <a:t>TIPOLOGIA DI </a:t>
                      </a:r>
                      <a:r>
                        <a:rPr lang="it-IT" sz="1400" b="1" u="none" strike="noStrike" dirty="0" smtClean="0">
                          <a:effectLst/>
                          <a:latin typeface="Calibri" pitchFamily="34" charset="0"/>
                        </a:rPr>
                        <a:t>PROCESSO</a:t>
                      </a:r>
                      <a:r>
                        <a:rPr lang="it-IT" sz="1400" b="1" u="none" strike="noStrike" dirty="0">
                          <a:effectLst/>
                          <a:latin typeface="Calibri" pitchFamily="34" charset="0"/>
                        </a:rPr>
                        <a:t> </a:t>
                      </a:r>
                      <a:endParaRPr lang="it-IT" sz="14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4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7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4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7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14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7" marB="0" anchor="b"/>
                </a:tc>
              </a:tr>
              <a:tr h="206036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ATTIVITA' TELEFONICA DI RACCORDO E COORDINAMENTO E CONTROLLO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2.405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390</a:t>
                      </a:r>
                      <a:endParaRPr lang="it-IT" sz="1200" b="0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2.015</a:t>
                      </a:r>
                      <a:endParaRPr lang="it-IT" sz="1200" b="0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CURE DELLA PERSONA (igienico-sanitarie; </a:t>
                      </a:r>
                      <a:r>
                        <a:rPr lang="it-IT" sz="1200" u="none" strike="noStrike" dirty="0" err="1">
                          <a:effectLst/>
                          <a:latin typeface="Calibri" pitchFamily="34" charset="0"/>
                        </a:rPr>
                        <a:t>mobilizz</a:t>
                      </a:r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.)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4.740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776</a:t>
                      </a:r>
                      <a:endParaRPr lang="it-IT" sz="1200" b="0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3.964</a:t>
                      </a:r>
                      <a:endParaRPr lang="it-IT" sz="1200" b="0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u="none" strike="noStrike" dirty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PRELIEVO CAPILLARE PER MONITORAGGIO TAO</a:t>
                      </a:r>
                      <a:endParaRPr lang="it-IT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45.578</a:t>
                      </a:r>
                      <a:endParaRPr lang="it-IT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22.218</a:t>
                      </a:r>
                      <a:endParaRPr lang="it-IT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23.360</a:t>
                      </a:r>
                      <a:endParaRPr lang="it-IT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libri" pitchFamily="34" charset="0"/>
                        </a:rPr>
                        <a:t>GEST./CURA ALTRE LESIONI (comprese ferite chirurgiche)</a:t>
                      </a:r>
                      <a:endParaRPr lang="it-IT" sz="1200" b="1" i="0" u="none" strike="noStrike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17.698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10.412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7.286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libri" pitchFamily="34" charset="0"/>
                        </a:rPr>
                        <a:t>GEST./CURA ALTRE LESIONI DA DECUBITO</a:t>
                      </a:r>
                      <a:endParaRPr lang="it-IT" sz="1200" b="1" i="0" u="none" strike="noStrike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7.564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3.723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3.841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libri" pitchFamily="34" charset="0"/>
                        </a:rPr>
                        <a:t>GEST./CURA ALTRE LESIONI VASCOLARI</a:t>
                      </a:r>
                      <a:endParaRPr lang="it-IT" sz="1200" b="1" i="0" u="none" strike="noStrike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8.068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3.232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4.836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libri" pitchFamily="34" charset="0"/>
                        </a:rPr>
                        <a:t>GEST.PAZ. CON DOLORE</a:t>
                      </a:r>
                      <a:endParaRPr lang="it-IT" sz="1200" b="1" i="0" u="none" strike="noStrike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7.951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3.820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4.131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libri" pitchFamily="34" charset="0"/>
                        </a:rPr>
                        <a:t>GEST. PAZ. CATETERE VENOSO CENTRALE O ALTRO ACC. VENOSO</a:t>
                      </a:r>
                      <a:endParaRPr lang="it-IT" sz="1200" b="1" i="0" u="none" strike="noStrike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5.247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1.764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3.483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libri" pitchFamily="34" charset="0"/>
                        </a:rPr>
                        <a:t>GEST. PAZ. CON CATETERE VESCICALE</a:t>
                      </a:r>
                      <a:endParaRPr lang="it-IT" sz="1200" b="1" i="0" u="none" strike="noStrike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3.374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2.187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1.187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libri" pitchFamily="34" charset="0"/>
                        </a:rPr>
                        <a:t>GEST. PAZ. CON DRENAGGIO</a:t>
                      </a:r>
                      <a:endParaRPr lang="it-IT" sz="1200" b="1" i="0" u="none" strike="noStrike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236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215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21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libri" pitchFamily="34" charset="0"/>
                        </a:rPr>
                        <a:t>GEST.PAZ. IN DIALISI PERITONEALE</a:t>
                      </a:r>
                      <a:endParaRPr lang="it-IT" sz="1200" b="1" i="0" u="none" strike="noStrike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0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0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0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libri" pitchFamily="34" charset="0"/>
                        </a:rPr>
                        <a:t>GEST. PAZ. IN NURIZIONE PARENTERALE</a:t>
                      </a:r>
                      <a:endParaRPr lang="it-IT" sz="1200" b="1" i="0" u="none" strike="noStrike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631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169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462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libri" pitchFamily="34" charset="0"/>
                        </a:rPr>
                        <a:t>GEST. PAZ. CON STOMIE INTESTINALI</a:t>
                      </a:r>
                      <a:endParaRPr lang="it-IT" sz="1200" b="1" i="0" u="none" strike="noStrike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420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373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47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libri" pitchFamily="34" charset="0"/>
                        </a:rPr>
                        <a:t>GEST. PAZ. PEG/SONDINO NASOGASTRICO E/O NUTRIZIONE ENTERALE</a:t>
                      </a:r>
                      <a:endParaRPr lang="it-IT" sz="1200" b="1" i="0" u="none" strike="noStrike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2.727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1.556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1.171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libri" pitchFamily="34" charset="0"/>
                        </a:rPr>
                        <a:t>GEST. PAZ. CON STOMIE URINARIE</a:t>
                      </a:r>
                      <a:endParaRPr lang="it-IT" sz="1200" b="1" i="0" u="none" strike="noStrike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656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214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442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libri" pitchFamily="34" charset="0"/>
                        </a:rPr>
                        <a:t>GEST. PAZ. IN TRACHEOSTOMIA</a:t>
                      </a:r>
                      <a:endParaRPr lang="it-IT" sz="1200" b="1" i="0" u="none" strike="noStrike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906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326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580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libri" pitchFamily="34" charset="0"/>
                        </a:rPr>
                        <a:t>GEST. PAZ. IN TERAPIA INFUSIVA</a:t>
                      </a:r>
                      <a:endParaRPr lang="it-IT" sz="1200" b="1" i="0" u="none" strike="noStrike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4.431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itchFamily="34" charset="0"/>
                        </a:rPr>
                        <a:t>1.549</a:t>
                      </a:r>
                      <a:endParaRPr lang="it-IT" sz="1200" b="1" i="0" u="none" strike="noStrike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2.882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libri" pitchFamily="34" charset="0"/>
                        </a:rPr>
                        <a:t>GEST.PAZ. IN TERAPIA I.M. E SOTTOCUTANEA</a:t>
                      </a:r>
                      <a:endParaRPr lang="it-IT" sz="1200" b="1" i="0" u="none" strike="noStrike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6.758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itchFamily="34" charset="0"/>
                        </a:rPr>
                        <a:t>3.739</a:t>
                      </a:r>
                      <a:endParaRPr lang="it-IT" sz="1200" b="1" i="0" u="none" strike="noStrike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3.019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  <a:latin typeface="Calibri" pitchFamily="34" charset="0"/>
                        </a:rPr>
                        <a:t>GEST. PAZ. IN VENTILAZIONE ASSISTITA </a:t>
                      </a:r>
                      <a:endParaRPr lang="it-IT" sz="1200" b="1" i="0" u="none" strike="noStrike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20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itchFamily="34" charset="0"/>
                        </a:rPr>
                        <a:t>0</a:t>
                      </a:r>
                      <a:endParaRPr lang="it-IT" sz="1200" b="1" i="0" u="none" strike="noStrike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20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u="none" strike="noStrike" dirty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ADDESTRAMENTO FINALIZZATO ALL'AUTOGESTIONE</a:t>
                      </a:r>
                      <a:endParaRPr lang="it-IT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39.103</a:t>
                      </a:r>
                      <a:endParaRPr lang="it-IT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23.099</a:t>
                      </a:r>
                      <a:endParaRPr lang="it-IT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16.004</a:t>
                      </a:r>
                      <a:endParaRPr lang="it-IT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INTERVENTI DI TIPO EVACUATIVO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2.493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1.089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1.404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MONITORAGGIO CLINICO</a:t>
                      </a:r>
                      <a:endParaRPr lang="it-IT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47.730</a:t>
                      </a:r>
                      <a:endParaRPr lang="it-IT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42.943</a:t>
                      </a:r>
                      <a:endParaRPr lang="it-IT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4.787</a:t>
                      </a:r>
                      <a:endParaRPr lang="it-IT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PRELIEVO BIOLOGICO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19.562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itchFamily="34" charset="0"/>
                        </a:rPr>
                        <a:t>10.577</a:t>
                      </a:r>
                      <a:endParaRPr lang="it-IT" sz="1200" b="1" i="0" u="none" strike="noStrike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8.985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VISITA SPECIALISTICA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156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effectLst/>
                          <a:latin typeface="Calibri" pitchFamily="34" charset="0"/>
                        </a:rPr>
                        <a:t>39</a:t>
                      </a:r>
                      <a:endParaRPr lang="it-IT" sz="1200" b="1" i="0" u="none" strike="noStrike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effectLst/>
                          <a:latin typeface="Calibri" pitchFamily="34" charset="0"/>
                        </a:rPr>
                        <a:t>117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b"/>
                </a:tc>
              </a:tr>
              <a:tr h="205562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TOTALE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228.454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134.410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dirty="0">
                          <a:effectLst/>
                          <a:latin typeface="Calibri" pitchFamily="34" charset="0"/>
                        </a:rPr>
                        <a:t>94.044</a:t>
                      </a:r>
                      <a:endParaRPr lang="it-IT" sz="1200" b="1" i="0" u="none" strike="noStrike" dirty="0">
                        <a:effectLst/>
                        <a:latin typeface="Calibri" pitchFamily="34" charset="0"/>
                      </a:endParaRPr>
                    </a:p>
                  </a:txBody>
                  <a:tcPr marL="8977" marR="8977" marT="8976" marB="0" anchor="ctr"/>
                </a:tc>
              </a:tr>
            </a:tbl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285852" y="0"/>
            <a:ext cx="7343775" cy="68326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400" b="1" dirty="0" smtClean="0">
                <a:solidFill>
                  <a:srgbClr val="C00000"/>
                </a:solidFill>
                <a:cs typeface="Arial" pitchFamily="34" charset="0"/>
              </a:rPr>
              <a:t>PROCESSI ASSISTENZIALI EROGATI A DOMICILIO (7)</a:t>
            </a:r>
            <a:endParaRPr lang="it-IT" sz="2400" b="1" dirty="0">
              <a:solidFill>
                <a:srgbClr val="C0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5"/>
          <p:cNvSpPr>
            <a:spLocks noChangeArrowheads="1"/>
          </p:cNvSpPr>
          <p:nvPr/>
        </p:nvSpPr>
        <p:spPr bwMode="auto">
          <a:xfrm>
            <a:off x="4143375" y="1428750"/>
            <a:ext cx="6858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0000"/>
          </a:solidFill>
          <a:ln w="9360">
            <a:solidFill>
              <a:srgbClr val="99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1000125" y="2000250"/>
            <a:ext cx="7489825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endParaRPr lang="en-US" sz="2000" b="1" dirty="0" smtClean="0">
              <a:cs typeface="Arial" pitchFamily="34" charset="0"/>
            </a:endParaRP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en-US" sz="2000" b="1" dirty="0" smtClean="0">
                <a:cs typeface="Arial" pitchFamily="34" charset="0"/>
              </a:rPr>
              <a:t>SURVEY SULLA QUALITA’ PERCEPITA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endParaRPr lang="en-US" sz="2000" b="1" dirty="0" smtClean="0">
              <a:cs typeface="Arial" pitchFamily="34" charset="0"/>
            </a:endParaRP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en-US" sz="2000" b="1" dirty="0" smtClean="0">
                <a:cs typeface="Arial" pitchFamily="34" charset="0"/>
              </a:rPr>
              <a:t>RICERCA QUALITATIVA PER LA DEFINIZIONE </a:t>
            </a:r>
            <a:r>
              <a:rPr lang="en-US" sz="2000" b="1" dirty="0">
                <a:cs typeface="Arial" pitchFamily="34" charset="0"/>
              </a:rPr>
              <a:t>DI UN SET DI INDICATORI DI </a:t>
            </a:r>
            <a:r>
              <a:rPr lang="en-US" sz="2000" b="1" dirty="0" smtClean="0">
                <a:cs typeface="Arial" pitchFamily="34" charset="0"/>
              </a:rPr>
              <a:t>EFFICACIA per </a:t>
            </a:r>
            <a:r>
              <a:rPr lang="en-US" sz="2000" b="1" dirty="0" err="1">
                <a:cs typeface="Arial" pitchFamily="34" charset="0"/>
              </a:rPr>
              <a:t>misurare</a:t>
            </a:r>
            <a:r>
              <a:rPr lang="en-US" sz="2000" b="1" dirty="0">
                <a:cs typeface="Arial" pitchFamily="34" charset="0"/>
              </a:rPr>
              <a:t> </a:t>
            </a:r>
            <a:r>
              <a:rPr lang="en-US" sz="2000" b="1" dirty="0" err="1">
                <a:cs typeface="Arial" pitchFamily="34" charset="0"/>
              </a:rPr>
              <a:t>l’impatto</a:t>
            </a:r>
            <a:r>
              <a:rPr lang="en-US" sz="2000" b="1" dirty="0">
                <a:cs typeface="Arial" pitchFamily="34" charset="0"/>
              </a:rPr>
              <a:t> </a:t>
            </a:r>
            <a:r>
              <a:rPr lang="en-US" sz="2000" b="1" dirty="0" err="1">
                <a:cs typeface="Arial" pitchFamily="34" charset="0"/>
              </a:rPr>
              <a:t>dell’infermiersitica</a:t>
            </a:r>
            <a:r>
              <a:rPr lang="en-US" sz="2000" b="1" dirty="0">
                <a:cs typeface="Arial" pitchFamily="34" charset="0"/>
              </a:rPr>
              <a:t> di </a:t>
            </a:r>
            <a:r>
              <a:rPr lang="en-US" sz="2000" b="1" dirty="0" err="1">
                <a:cs typeface="Arial" pitchFamily="34" charset="0"/>
              </a:rPr>
              <a:t>comunità</a:t>
            </a:r>
            <a:r>
              <a:rPr lang="en-US" sz="2000" b="1" dirty="0">
                <a:cs typeface="Arial" pitchFamily="34" charset="0"/>
              </a:rPr>
              <a:t> </a:t>
            </a:r>
            <a:r>
              <a:rPr lang="en-US" sz="2000" b="1" dirty="0" err="1">
                <a:cs typeface="Arial" pitchFamily="34" charset="0"/>
              </a:rPr>
              <a:t>sugli</a:t>
            </a:r>
            <a:r>
              <a:rPr lang="en-US" sz="2000" b="1" dirty="0">
                <a:cs typeface="Arial" pitchFamily="34" charset="0"/>
              </a:rPr>
              <a:t> </a:t>
            </a:r>
            <a:r>
              <a:rPr lang="en-US" sz="2000" b="1" dirty="0" err="1">
                <a:cs typeface="Arial" pitchFamily="34" charset="0"/>
              </a:rPr>
              <a:t>esiti</a:t>
            </a:r>
            <a:r>
              <a:rPr lang="en-US" sz="2000" b="1" dirty="0">
                <a:cs typeface="Arial" pitchFamily="34" charset="0"/>
              </a:rPr>
              <a:t> di salute </a:t>
            </a:r>
            <a:r>
              <a:rPr lang="en-US" sz="2000" b="1" dirty="0" err="1">
                <a:cs typeface="Arial" pitchFamily="34" charset="0"/>
              </a:rPr>
              <a:t>della</a:t>
            </a:r>
            <a:r>
              <a:rPr lang="en-US" sz="2000" b="1" dirty="0">
                <a:cs typeface="Arial" pitchFamily="34" charset="0"/>
              </a:rPr>
              <a:t> </a:t>
            </a:r>
            <a:r>
              <a:rPr lang="en-US" sz="2000" b="1" dirty="0" err="1">
                <a:cs typeface="Arial" pitchFamily="34" charset="0"/>
              </a:rPr>
              <a:t>popolazione</a:t>
            </a:r>
            <a:endParaRPr lang="en-US" sz="2000" b="1" dirty="0">
              <a:cs typeface="Arial" pitchFamily="34" charset="0"/>
            </a:endParaRP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endParaRPr lang="en-US" sz="2000" b="1" dirty="0">
              <a:cs typeface="Arial" pitchFamily="34" charset="0"/>
            </a:endParaRP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en-US" sz="2000" b="1" dirty="0" smtClean="0">
                <a:cs typeface="Arial" pitchFamily="34" charset="0"/>
              </a:rPr>
              <a:t>APPLICAZIONE DI ALCUNI </a:t>
            </a:r>
            <a:r>
              <a:rPr lang="en-US" sz="2000" b="1" dirty="0">
                <a:cs typeface="Arial" pitchFamily="34" charset="0"/>
              </a:rPr>
              <a:t>INDICATORI DI ESITO, ATTRAVERSO  PROGETTO DI </a:t>
            </a:r>
            <a:r>
              <a:rPr lang="en-US" sz="2000" b="1" dirty="0" smtClean="0">
                <a:cs typeface="Arial" pitchFamily="34" charset="0"/>
              </a:rPr>
              <a:t>RICERCA </a:t>
            </a:r>
            <a:r>
              <a:rPr lang="en-US" sz="2000" b="1" dirty="0" err="1" smtClean="0">
                <a:cs typeface="Arial" pitchFamily="34" charset="0"/>
              </a:rPr>
              <a:t>sul</a:t>
            </a:r>
            <a:r>
              <a:rPr lang="en-US" sz="2000" b="1" dirty="0" smtClean="0">
                <a:cs typeface="Arial" pitchFamily="34" charset="0"/>
              </a:rPr>
              <a:t> </a:t>
            </a:r>
            <a:r>
              <a:rPr lang="en-US" sz="2000" b="1" dirty="0" err="1" smtClean="0">
                <a:cs typeface="Arial" pitchFamily="34" charset="0"/>
              </a:rPr>
              <a:t>tema</a:t>
            </a:r>
            <a:r>
              <a:rPr lang="en-US" sz="2000" b="1" dirty="0" smtClean="0">
                <a:cs typeface="Arial" pitchFamily="34" charset="0"/>
              </a:rPr>
              <a:t> EDUCAZIONE TERAPEUTICA</a:t>
            </a:r>
            <a:endParaRPr lang="en-US" sz="2000" b="1" dirty="0">
              <a:cs typeface="Arial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71563" y="357188"/>
            <a:ext cx="7415212" cy="838200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</a:ln>
        </p:spPr>
        <p:txBody>
          <a:bodyPr>
            <a:normAutofit fontScale="90000" lnSpcReduction="10000"/>
          </a:bodyPr>
          <a:lstStyle/>
          <a:p>
            <a:pPr algn="ctr" fontAlgn="auto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COME MISURARE IL MODELLO INFERMIERE DI COMUNITA’</a:t>
            </a:r>
            <a:endParaRPr lang="it-IT" sz="3600" b="1" dirty="0">
              <a:solidFill>
                <a:srgbClr val="CC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3048000"/>
            <a:ext cx="3733800" cy="1143000"/>
          </a:xfrm>
        </p:spPr>
        <p:txBody>
          <a:bodyPr>
            <a:normAutofit lnSpcReduction="10000"/>
          </a:bodyPr>
          <a:lstStyle/>
          <a:p>
            <a:pPr marL="193675" indent="-193675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it-IT" sz="2000" b="1" smtClean="0">
                <a:solidFill>
                  <a:srgbClr val="CC0000"/>
                </a:solidFill>
                <a:latin typeface="+mn-lt"/>
              </a:rPr>
              <a:t>OBIETTIVI</a:t>
            </a:r>
            <a:r>
              <a:rPr lang="it-IT" sz="2000" b="1" smtClean="0">
                <a:solidFill>
                  <a:schemeClr val="accent2"/>
                </a:solidFill>
                <a:latin typeface="+mn-lt"/>
              </a:rPr>
              <a:t> </a:t>
            </a:r>
            <a:endParaRPr lang="it-IT" sz="2000" b="1" smtClean="0">
              <a:latin typeface="+mn-lt"/>
            </a:endParaRPr>
          </a:p>
          <a:p>
            <a:pPr marL="193675" indent="-193675" eaLnBrk="1" fontAlgn="auto" hangingPunct="1">
              <a:lnSpc>
                <a:spcPct val="12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it-IT" sz="2000" smtClean="0">
                <a:solidFill>
                  <a:schemeClr val="tx2"/>
                </a:solidFill>
                <a:latin typeface="+mn-lt"/>
              </a:rPr>
              <a:t> valutare il gradimento del servizio</a:t>
            </a:r>
            <a:endParaRPr lang="it-IT" smtClean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81000" y="0"/>
            <a:ext cx="8763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it-IT" sz="1200">
              <a:latin typeface="Gill Sans MT" pitchFamily="34" charset="0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228600" y="304800"/>
            <a:ext cx="8534400" cy="830997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it-IT" sz="2000" b="1" dirty="0">
                <a:solidFill>
                  <a:srgbClr val="CC0000"/>
                </a:solidFill>
                <a:latin typeface="Gill Sans MT" pitchFamily="34" charset="0"/>
              </a:rPr>
              <a:t> </a:t>
            </a:r>
            <a:r>
              <a:rPr lang="it-IT" sz="2000" b="1" dirty="0" smtClean="0">
                <a:solidFill>
                  <a:srgbClr val="CC0000"/>
                </a:solidFill>
                <a:latin typeface="Gill Sans MT" pitchFamily="34" charset="0"/>
              </a:rPr>
              <a:t>1) INDAGINE </a:t>
            </a:r>
            <a:r>
              <a:rPr lang="it-IT" sz="2000" b="1" dirty="0">
                <a:solidFill>
                  <a:srgbClr val="CC0000"/>
                </a:solidFill>
                <a:latin typeface="Gill Sans MT" pitchFamily="34" charset="0"/>
              </a:rPr>
              <a:t>CONOSCITIVA QUALITA’ PERCEPITA:</a:t>
            </a:r>
            <a:br>
              <a:rPr lang="it-IT" sz="2000" b="1" dirty="0">
                <a:solidFill>
                  <a:srgbClr val="CC0000"/>
                </a:solidFill>
                <a:latin typeface="Gill Sans MT" pitchFamily="34" charset="0"/>
              </a:rPr>
            </a:br>
            <a:r>
              <a:rPr lang="it-IT" sz="2000" b="1" dirty="0" smtClean="0">
                <a:solidFill>
                  <a:srgbClr val="CC0000"/>
                </a:solidFill>
                <a:latin typeface="Gill Sans MT" pitchFamily="34" charset="0"/>
              </a:rPr>
              <a:t>2002-2010</a:t>
            </a:r>
            <a:endParaRPr lang="it-IT" sz="2000" b="1" dirty="0">
              <a:solidFill>
                <a:srgbClr val="CC0000"/>
              </a:solidFill>
              <a:latin typeface="Gill Sans MT" pitchFamily="34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304800" y="1143000"/>
            <a:ext cx="3733800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 dirty="0">
                <a:solidFill>
                  <a:srgbClr val="CC0000"/>
                </a:solidFill>
                <a:latin typeface="Gill Sans MT" pitchFamily="34" charset="0"/>
              </a:rPr>
              <a:t>CAMPIONE</a:t>
            </a: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it-IT" b="1" dirty="0">
                <a:solidFill>
                  <a:schemeClr val="tx2"/>
                </a:solidFill>
                <a:latin typeface="Gill Sans MT" pitchFamily="34" charset="0"/>
              </a:rPr>
              <a:t> tutti i cittadini residenti nei </a:t>
            </a:r>
            <a:r>
              <a:rPr lang="it-IT" b="1" dirty="0" smtClean="0">
                <a:solidFill>
                  <a:schemeClr val="tx2"/>
                </a:solidFill>
                <a:latin typeface="Gill Sans MT" pitchFamily="34" charset="0"/>
              </a:rPr>
              <a:t>26 </a:t>
            </a:r>
            <a:r>
              <a:rPr lang="it-IT" b="1" dirty="0">
                <a:solidFill>
                  <a:schemeClr val="tx2"/>
                </a:solidFill>
                <a:latin typeface="Gill Sans MT" pitchFamily="34" charset="0"/>
              </a:rPr>
              <a:t>Comuni presso i quali è stato attivato IC dopo i 6 mesi dall’avvio </a:t>
            </a:r>
            <a:endParaRPr lang="it-IT" b="1" dirty="0">
              <a:solidFill>
                <a:schemeClr val="accent2"/>
              </a:solidFill>
              <a:latin typeface="Gill Sans MT" pitchFamily="34" charset="0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4267200" y="1143000"/>
            <a:ext cx="46482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it-IT" sz="2000" b="1">
                <a:solidFill>
                  <a:srgbClr val="CC0000"/>
                </a:solidFill>
                <a:latin typeface="Gill Sans MT" pitchFamily="34" charset="0"/>
              </a:rPr>
              <a:t>MATERIALI E METODI</a:t>
            </a: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it-IT" b="1">
                <a:solidFill>
                  <a:schemeClr val="tx2"/>
                </a:solidFill>
                <a:latin typeface="Gill Sans MT" pitchFamily="34" charset="0"/>
              </a:rPr>
              <a:t> Questionario anonimo composto da 12 domande strutturate e semistrutturate spedito per posta e/o recapitato a mano</a:t>
            </a: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it-IT" b="1">
                <a:solidFill>
                  <a:schemeClr val="tx2"/>
                </a:solidFill>
                <a:latin typeface="Gill Sans MT" pitchFamily="34" charset="0"/>
              </a:rPr>
              <a:t>  validità: &gt; 50%</a:t>
            </a:r>
          </a:p>
          <a:p>
            <a:pPr algn="just">
              <a:buFontTx/>
              <a:buChar char="•"/>
            </a:pPr>
            <a:endParaRPr lang="it-IT">
              <a:latin typeface="Gill Sans MT" pitchFamily="34" charset="0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381000" y="4397375"/>
            <a:ext cx="3657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it-IT" sz="2000" b="1">
                <a:solidFill>
                  <a:srgbClr val="CC0000"/>
                </a:solidFill>
                <a:latin typeface="Gill Sans MT" pitchFamily="34" charset="0"/>
              </a:rPr>
              <a:t>DATI GENERALI SULLO STUDIO</a:t>
            </a:r>
            <a:endParaRPr lang="it-IT" sz="2000">
              <a:solidFill>
                <a:srgbClr val="CC0000"/>
              </a:solidFill>
              <a:latin typeface="Gill Sans MT" pitchFamily="34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it-IT" b="1">
                <a:solidFill>
                  <a:schemeClr val="tx2"/>
                </a:solidFill>
                <a:latin typeface="Gill Sans MT" pitchFamily="34" charset="0"/>
              </a:rPr>
              <a:t>  tipo di studio: descrittivo</a:t>
            </a: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it-IT" b="1">
                <a:solidFill>
                  <a:schemeClr val="tx2"/>
                </a:solidFill>
                <a:latin typeface="Gill Sans MT" pitchFamily="34" charset="0"/>
              </a:rPr>
              <a:t>  questionari inviati: 3316</a:t>
            </a: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it-IT" b="1">
                <a:solidFill>
                  <a:schemeClr val="tx2"/>
                </a:solidFill>
                <a:latin typeface="Gill Sans MT" pitchFamily="34" charset="0"/>
              </a:rPr>
              <a:t>  questionari ricevuti  1939 (41,5%) 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endParaRPr lang="it-IT" b="1">
              <a:solidFill>
                <a:schemeClr val="tx2"/>
              </a:solidFill>
              <a:latin typeface="Gill Sans MT" pitchFamily="34" charset="0"/>
            </a:endParaRP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4267200" y="4078288"/>
            <a:ext cx="4648200" cy="252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  <a:buFontTx/>
              <a:buChar char="•"/>
            </a:pPr>
            <a:r>
              <a:rPr lang="it-IT" b="1" dirty="0">
                <a:latin typeface="Gill Sans MT" pitchFamily="34" charset="0"/>
                <a:sym typeface="Symbol" pitchFamily="18" charset="2"/>
              </a:rPr>
              <a:t>Soddisfazione qualità del servizio IC 93%  (minor disagio spostamenti, &gt; rapporto di fiducia con </a:t>
            </a:r>
            <a:r>
              <a:rPr lang="it-IT" b="1" dirty="0" err="1">
                <a:latin typeface="Gill Sans MT" pitchFamily="34" charset="0"/>
                <a:sym typeface="Symbol" pitchFamily="18" charset="2"/>
              </a:rPr>
              <a:t>inf</a:t>
            </a:r>
            <a:r>
              <a:rPr lang="it-IT" b="1" dirty="0">
                <a:latin typeface="Gill Sans MT" pitchFamily="34" charset="0"/>
                <a:sym typeface="Symbol" pitchFamily="18" charset="2"/>
              </a:rPr>
              <a:t>, &gt; </a:t>
            </a:r>
            <a:r>
              <a:rPr lang="it-IT" b="1" dirty="0" err="1">
                <a:latin typeface="Gill Sans MT" pitchFamily="34" charset="0"/>
                <a:sym typeface="Symbol" pitchFamily="18" charset="2"/>
              </a:rPr>
              <a:t>counselling</a:t>
            </a:r>
            <a:r>
              <a:rPr lang="it-IT" b="1" dirty="0">
                <a:latin typeface="Gill Sans MT" pitchFamily="34" charset="0"/>
                <a:sym typeface="Symbol" pitchFamily="18" charset="2"/>
              </a:rPr>
              <a:t>, &gt; </a:t>
            </a:r>
            <a:r>
              <a:rPr lang="it-IT" b="1" dirty="0" err="1">
                <a:latin typeface="Gill Sans MT" pitchFamily="34" charset="0"/>
                <a:sym typeface="Symbol" pitchFamily="18" charset="2"/>
              </a:rPr>
              <a:t>rep.tà</a:t>
            </a:r>
            <a:r>
              <a:rPr lang="it-IT" b="1" dirty="0">
                <a:latin typeface="Gill Sans MT" pitchFamily="34" charset="0"/>
                <a:sym typeface="Symbol" pitchFamily="18" charset="2"/>
              </a:rPr>
              <a:t> IC) 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it-IT" b="1" dirty="0">
                <a:latin typeface="Gill Sans MT" pitchFamily="34" charset="0"/>
                <a:sym typeface="Symbol" pitchFamily="18" charset="2"/>
              </a:rPr>
              <a:t> buona qualità del servizio 90% per accessibilità, soddisfazione dei bisogni, organizzazione,cordialità</a:t>
            </a:r>
            <a:r>
              <a:rPr lang="it-IT" b="1" dirty="0">
                <a:latin typeface="Times New Roman" pitchFamily="18" charset="0"/>
                <a:sym typeface="Symbol" pitchFamily="18" charset="2"/>
              </a:rPr>
              <a:t>,</a:t>
            </a:r>
          </a:p>
          <a:p>
            <a:pPr>
              <a:lnSpc>
                <a:spcPct val="120000"/>
              </a:lnSpc>
            </a:pPr>
            <a:endParaRPr lang="it-IT" dirty="0">
              <a:latin typeface="Gill Sans MT" pitchFamily="34" charset="0"/>
            </a:endParaRPr>
          </a:p>
          <a:p>
            <a:endParaRPr lang="it-IT" dirty="0">
              <a:latin typeface="Gill Sans MT" pitchFamily="34" charset="0"/>
            </a:endParaRP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4495800" y="3429000"/>
            <a:ext cx="396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 dirty="0">
                <a:solidFill>
                  <a:srgbClr val="CC0000"/>
                </a:solidFill>
                <a:latin typeface="Gill Sans MT" pitchFamily="34" charset="0"/>
              </a:rPr>
              <a:t>DATI QUALITA’ PERCEPITA </a:t>
            </a:r>
          </a:p>
          <a:p>
            <a:pPr algn="ctr"/>
            <a:r>
              <a:rPr lang="it-IT" sz="2000" b="1" dirty="0" smtClean="0">
                <a:solidFill>
                  <a:srgbClr val="CC0000"/>
                </a:solidFill>
                <a:latin typeface="Gill Sans MT" pitchFamily="34" charset="0"/>
              </a:rPr>
              <a:t>2002-2010 </a:t>
            </a:r>
            <a:endParaRPr lang="it-IT" sz="2000" dirty="0">
              <a:solidFill>
                <a:srgbClr val="CC0000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857250" y="990600"/>
          <a:ext cx="8001000" cy="3895725"/>
        </p:xfrm>
        <a:graphic>
          <a:graphicData uri="http://schemas.openxmlformats.org/presentationml/2006/ole">
            <p:oleObj spid="_x0000_s94210" name="Chart" r:id="rId3" imgW="6257797" imgH="4086331" progId="MSGraph.Chart.8">
              <p:embed followColorScheme="full"/>
            </p:oleObj>
          </a:graphicData>
        </a:graphic>
      </p:graphicFrame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1071563" y="5143500"/>
            <a:ext cx="7843837" cy="142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buFontTx/>
              <a:buBlip>
                <a:blip r:embed="rId4"/>
              </a:buBlip>
            </a:pPr>
            <a:r>
              <a:rPr lang="it-IT" b="1">
                <a:cs typeface="Arial" pitchFamily="34" charset="0"/>
                <a:sym typeface="Symbol" pitchFamily="18" charset="2"/>
              </a:rPr>
              <a:t> Soddisfazione qualità del servizio IC 93%  (minor disagio spostamenti, &gt; rapporto di fiducia con inf, &gt; counselling, &gt; rep.tà IC) </a:t>
            </a:r>
          </a:p>
          <a:p>
            <a:pPr algn="just">
              <a:lnSpc>
                <a:spcPct val="120000"/>
              </a:lnSpc>
              <a:buFontTx/>
              <a:buBlip>
                <a:blip r:embed="rId4"/>
              </a:buBlip>
            </a:pPr>
            <a:r>
              <a:rPr lang="it-IT" b="1">
                <a:cs typeface="Arial" pitchFamily="34" charset="0"/>
                <a:sym typeface="Symbol" pitchFamily="18" charset="2"/>
              </a:rPr>
              <a:t> Buona qualità del servizio 90% per accessibilità, soddisfazione dei bisogni, organizzazione,cordialità</a:t>
            </a:r>
            <a:endParaRPr lang="it-IT" b="1">
              <a:cs typeface="Arial" pitchFamily="34" charset="0"/>
            </a:endParaRP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762000" y="3048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533400" y="457200"/>
            <a:ext cx="815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3078" name="Text Box 7"/>
          <p:cNvSpPr txBox="1">
            <a:spLocks noChangeArrowheads="1"/>
          </p:cNvSpPr>
          <p:nvPr/>
        </p:nvSpPr>
        <p:spPr bwMode="auto">
          <a:xfrm>
            <a:off x="3184525" y="4206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3079" name="Rectangle 8"/>
          <p:cNvSpPr>
            <a:spLocks noChangeArrowheads="1"/>
          </p:cNvSpPr>
          <p:nvPr/>
        </p:nvSpPr>
        <p:spPr bwMode="auto">
          <a:xfrm>
            <a:off x="928688" y="304800"/>
            <a:ext cx="7834312" cy="535531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it-IT" sz="2400" b="1" dirty="0">
                <a:solidFill>
                  <a:srgbClr val="CC0000"/>
                </a:solidFill>
                <a:cs typeface="Arial" pitchFamily="34" charset="0"/>
              </a:rPr>
              <a:t> </a:t>
            </a:r>
            <a:r>
              <a:rPr lang="it-IT" sz="2400" b="1" dirty="0" smtClean="0">
                <a:solidFill>
                  <a:srgbClr val="CC0000"/>
                </a:solidFill>
                <a:cs typeface="Arial" pitchFamily="34" charset="0"/>
              </a:rPr>
              <a:t>1) DATI </a:t>
            </a:r>
            <a:r>
              <a:rPr lang="it-IT" sz="2400" b="1" dirty="0">
                <a:solidFill>
                  <a:srgbClr val="CC0000"/>
                </a:solidFill>
                <a:cs typeface="Arial" pitchFamily="34" charset="0"/>
              </a:rPr>
              <a:t>QUALITA’ PERCEPITA </a:t>
            </a:r>
            <a:r>
              <a:rPr lang="it-IT" sz="2400" b="1" dirty="0" smtClean="0">
                <a:solidFill>
                  <a:srgbClr val="CC0000"/>
                </a:solidFill>
                <a:cs typeface="Arial" pitchFamily="34" charset="0"/>
              </a:rPr>
              <a:t>2002-2010</a:t>
            </a:r>
            <a:endParaRPr lang="it-IT" sz="2400" b="1" dirty="0">
              <a:solidFill>
                <a:srgbClr val="CC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57250" y="1285875"/>
            <a:ext cx="7891463" cy="5456238"/>
          </a:xfrm>
          <a:ln w="3175">
            <a:solidFill>
              <a:schemeClr val="tx1"/>
            </a:solidFill>
          </a:ln>
        </p:spPr>
        <p:txBody>
          <a:bodyPr>
            <a:normAutofit fontScale="25000" lnSpcReduction="20000"/>
          </a:bodyPr>
          <a:lstStyle/>
          <a:p>
            <a:pPr marL="365760" indent="-283464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it-IT" sz="3600" dirty="0">
                <a:latin typeface="+mn-lt"/>
              </a:rPr>
              <a:t>	</a:t>
            </a:r>
            <a:endParaRPr lang="it-IT" sz="3600" dirty="0" smtClean="0">
              <a:latin typeface="+mn-lt"/>
            </a:endParaRPr>
          </a:p>
          <a:p>
            <a:pPr marL="82296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9600" b="1" dirty="0" smtClean="0">
                <a:solidFill>
                  <a:srgbClr val="C00000"/>
                </a:solidFill>
                <a:ea typeface="ＭＳ Ｐゴシック" pitchFamily="34" charset="-128"/>
                <a:cs typeface="Arial" pitchFamily="34" charset="0"/>
              </a:rPr>
              <a:t>DISEGNO</a:t>
            </a:r>
            <a:endParaRPr lang="en-US" sz="8900" dirty="0" smtClean="0">
              <a:solidFill>
                <a:srgbClr val="C0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Arial" pitchFamily="34" charset="0"/>
            </a:endParaRPr>
          </a:p>
          <a:p>
            <a:pPr marL="82296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7400" dirty="0" smtClean="0">
                <a:latin typeface="+mj-lt"/>
                <a:ea typeface="ＭＳ Ｐゴシック" pitchFamily="34" charset="-128"/>
              </a:rPr>
              <a:t>Studio </a:t>
            </a:r>
            <a:r>
              <a:rPr lang="en-US" sz="7400" dirty="0">
                <a:latin typeface="+mj-lt"/>
                <a:ea typeface="ＭＳ Ｐゴシック" pitchFamily="34" charset="-128"/>
              </a:rPr>
              <a:t>di </a:t>
            </a:r>
            <a:r>
              <a:rPr lang="en-US" sz="7400" dirty="0" err="1">
                <a:latin typeface="+mj-lt"/>
                <a:ea typeface="ＭＳ Ｐゴシック" pitchFamily="34" charset="-128"/>
              </a:rPr>
              <a:t>ricerca</a:t>
            </a:r>
            <a:r>
              <a:rPr lang="en-US" sz="7400" dirty="0">
                <a:latin typeface="+mj-lt"/>
                <a:ea typeface="ＭＳ Ｐゴシック" pitchFamily="34" charset="-128"/>
              </a:rPr>
              <a:t> </a:t>
            </a:r>
            <a:r>
              <a:rPr lang="en-US" sz="7400" dirty="0" err="1">
                <a:latin typeface="+mj-lt"/>
                <a:ea typeface="ＭＳ Ｐゴシック" pitchFamily="34" charset="-128"/>
              </a:rPr>
              <a:t>qualitativo</a:t>
            </a:r>
            <a:r>
              <a:rPr lang="en-US" sz="7400" dirty="0">
                <a:latin typeface="+mj-lt"/>
                <a:ea typeface="ＭＳ Ｐゴシック" pitchFamily="34" charset="-128"/>
              </a:rPr>
              <a:t> (</a:t>
            </a:r>
            <a:r>
              <a:rPr lang="en-US" sz="7400" dirty="0" err="1">
                <a:latin typeface="+mj-lt"/>
                <a:ea typeface="ＭＳ Ｐゴシック" pitchFamily="34" charset="-128"/>
              </a:rPr>
              <a:t>svolto</a:t>
            </a:r>
            <a:r>
              <a:rPr lang="en-US" sz="7400" dirty="0">
                <a:latin typeface="+mj-lt"/>
                <a:ea typeface="ＭＳ Ｐゴシック" pitchFamily="34" charset="-128"/>
              </a:rPr>
              <a:t> in 3 </a:t>
            </a:r>
            <a:r>
              <a:rPr lang="en-US" sz="7400" dirty="0" err="1">
                <a:latin typeface="+mj-lt"/>
                <a:ea typeface="ＭＳ Ｐゴシック" pitchFamily="34" charset="-128"/>
              </a:rPr>
              <a:t>fasi</a:t>
            </a:r>
            <a:r>
              <a:rPr lang="en-US" sz="7400" dirty="0">
                <a:latin typeface="+mj-lt"/>
                <a:ea typeface="ＭＳ Ｐゴシック" pitchFamily="34" charset="-128"/>
              </a:rPr>
              <a:t>)</a:t>
            </a:r>
          </a:p>
          <a:p>
            <a:pPr marL="82296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74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ＭＳ Ｐゴシック" pitchFamily="34" charset="-128"/>
            </a:endParaRPr>
          </a:p>
          <a:p>
            <a:pPr marL="82296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9600" b="1" dirty="0" smtClean="0">
                <a:solidFill>
                  <a:srgbClr val="C00000"/>
                </a:solidFill>
                <a:ea typeface="ＭＳ Ｐゴシック" pitchFamily="34" charset="-128"/>
                <a:cs typeface="Arial" pitchFamily="34" charset="0"/>
              </a:rPr>
              <a:t>ORGANIZZAZIONE DELLA RICERCA </a:t>
            </a:r>
          </a:p>
          <a:p>
            <a:pPr marL="0" indent="0" algn="just" eaLnBrk="1" fontAlgn="auto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/>
              <a:buNone/>
              <a:defRPr/>
            </a:pPr>
            <a:r>
              <a:rPr lang="en-US" sz="8000" b="1" dirty="0" smtClean="0">
                <a:cs typeface="Arial" pitchFamily="34" charset="0"/>
              </a:rPr>
              <a:t>I </a:t>
            </a:r>
            <a:r>
              <a:rPr lang="en-US" sz="8000" b="1" dirty="0">
                <a:cs typeface="Arial" pitchFamily="34" charset="0"/>
              </a:rPr>
              <a:t>FASE </a:t>
            </a:r>
            <a:r>
              <a:rPr lang="en-US" sz="8000" dirty="0">
                <a:cs typeface="Arial" pitchFamily="34" charset="0"/>
              </a:rPr>
              <a:t>(</a:t>
            </a:r>
            <a:r>
              <a:rPr lang="en-US" sz="8000" dirty="0" err="1">
                <a:cs typeface="Arial" pitchFamily="34" charset="0"/>
              </a:rPr>
              <a:t>novembre</a:t>
            </a:r>
            <a:r>
              <a:rPr lang="en-US" sz="8000" dirty="0">
                <a:cs typeface="Arial" pitchFamily="34" charset="0"/>
              </a:rPr>
              <a:t> 2004-giugno 2005</a:t>
            </a:r>
            <a:r>
              <a:rPr lang="en-US" sz="8000" dirty="0" smtClean="0">
                <a:cs typeface="Arial" pitchFamily="34" charset="0"/>
              </a:rPr>
              <a:t>):  2 </a:t>
            </a:r>
            <a:r>
              <a:rPr lang="en-US" sz="8000" b="1" dirty="0" smtClean="0">
                <a:solidFill>
                  <a:srgbClr val="C00000"/>
                </a:solidFill>
                <a:cs typeface="Arial" pitchFamily="34" charset="0"/>
              </a:rPr>
              <a:t>FOCUS GROUP </a:t>
            </a:r>
            <a:r>
              <a:rPr lang="en-US" sz="8000" dirty="0" smtClean="0">
                <a:cs typeface="Arial" pitchFamily="34" charset="0"/>
              </a:rPr>
              <a:t>con 8 </a:t>
            </a:r>
            <a:r>
              <a:rPr lang="en-US" sz="8000" dirty="0" err="1" smtClean="0">
                <a:cs typeface="Arial" pitchFamily="34" charset="0"/>
              </a:rPr>
              <a:t>infermieri</a:t>
            </a:r>
            <a:r>
              <a:rPr lang="en-US" sz="8000" dirty="0" smtClean="0">
                <a:cs typeface="Arial" pitchFamily="34" charset="0"/>
              </a:rPr>
              <a:t> </a:t>
            </a:r>
            <a:r>
              <a:rPr lang="en-US" sz="8000" dirty="0">
                <a:cs typeface="Arial" pitchFamily="34" charset="0"/>
              </a:rPr>
              <a:t>di </a:t>
            </a:r>
            <a:r>
              <a:rPr lang="en-US" sz="8000" dirty="0" err="1">
                <a:cs typeface="Arial" pitchFamily="34" charset="0"/>
              </a:rPr>
              <a:t>comunità</a:t>
            </a:r>
            <a:r>
              <a:rPr lang="en-US" sz="8000" dirty="0">
                <a:cs typeface="Arial" pitchFamily="34" charset="0"/>
              </a:rPr>
              <a:t> </a:t>
            </a:r>
            <a:r>
              <a:rPr lang="en-US" sz="8000" dirty="0" smtClean="0">
                <a:cs typeface="Arial" pitchFamily="34" charset="0"/>
              </a:rPr>
              <a:t>- </a:t>
            </a:r>
            <a:r>
              <a:rPr lang="en-US" sz="8000" dirty="0" err="1" smtClean="0">
                <a:cs typeface="Arial" pitchFamily="34" charset="0"/>
              </a:rPr>
              <a:t>Diario</a:t>
            </a:r>
            <a:r>
              <a:rPr lang="en-US" sz="8000" dirty="0" smtClean="0">
                <a:cs typeface="Arial" pitchFamily="34" charset="0"/>
              </a:rPr>
              <a:t> </a:t>
            </a:r>
            <a:r>
              <a:rPr lang="en-US" sz="8000" dirty="0" err="1">
                <a:cs typeface="Arial" pitchFamily="34" charset="0"/>
              </a:rPr>
              <a:t>problemi</a:t>
            </a:r>
            <a:r>
              <a:rPr lang="en-US" sz="8000" dirty="0">
                <a:cs typeface="Arial" pitchFamily="34" charset="0"/>
              </a:rPr>
              <a:t> </a:t>
            </a:r>
            <a:r>
              <a:rPr lang="en-US" sz="8000" dirty="0" err="1" smtClean="0">
                <a:cs typeface="Arial" pitchFamily="34" charset="0"/>
              </a:rPr>
              <a:t>gestiti</a:t>
            </a:r>
            <a:r>
              <a:rPr lang="en-US" sz="8000" dirty="0" smtClean="0">
                <a:cs typeface="Arial" pitchFamily="34" charset="0"/>
              </a:rPr>
              <a:t> (2 </a:t>
            </a:r>
            <a:r>
              <a:rPr lang="en-US" sz="8000" dirty="0" err="1" smtClean="0">
                <a:cs typeface="Arial" pitchFamily="34" charset="0"/>
              </a:rPr>
              <a:t>settimane</a:t>
            </a:r>
            <a:r>
              <a:rPr lang="en-US" sz="8000" dirty="0" smtClean="0">
                <a:cs typeface="Arial" pitchFamily="34" charset="0"/>
              </a:rPr>
              <a:t>) </a:t>
            </a:r>
          </a:p>
          <a:p>
            <a:pPr marL="0" indent="0" algn="just" eaLnBrk="1" fontAlgn="auto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/>
              <a:buNone/>
              <a:defRPr/>
            </a:pPr>
            <a:r>
              <a:rPr lang="en-US" sz="8000" b="1" dirty="0" smtClean="0">
                <a:cs typeface="Arial" pitchFamily="34" charset="0"/>
              </a:rPr>
              <a:t>II FASE </a:t>
            </a:r>
            <a:r>
              <a:rPr lang="en-US" sz="8000" dirty="0" smtClean="0">
                <a:cs typeface="Arial" pitchFamily="34" charset="0"/>
              </a:rPr>
              <a:t>(</a:t>
            </a:r>
            <a:r>
              <a:rPr lang="en-US" sz="8000" dirty="0" err="1" smtClean="0">
                <a:cs typeface="Arial" pitchFamily="34" charset="0"/>
              </a:rPr>
              <a:t>maggio</a:t>
            </a:r>
            <a:r>
              <a:rPr lang="en-US" sz="8000" dirty="0" smtClean="0">
                <a:cs typeface="Arial" pitchFamily="34" charset="0"/>
              </a:rPr>
              <a:t> 2005-aprile 2006): 18 </a:t>
            </a:r>
            <a:r>
              <a:rPr lang="en-US" sz="8000" b="1" dirty="0" smtClean="0">
                <a:solidFill>
                  <a:srgbClr val="C00000"/>
                </a:solidFill>
                <a:cs typeface="Arial" pitchFamily="34" charset="0"/>
              </a:rPr>
              <a:t>INTERVISTE STRUTTURATE </a:t>
            </a:r>
            <a:r>
              <a:rPr lang="en-US" sz="8000" dirty="0" smtClean="0">
                <a:cs typeface="Arial" pitchFamily="34" charset="0"/>
              </a:rPr>
              <a:t>a 18 stakeholders (2 </a:t>
            </a:r>
            <a:r>
              <a:rPr lang="en-US" sz="8000" dirty="0" err="1">
                <a:cs typeface="Arial" pitchFamily="34" charset="0"/>
              </a:rPr>
              <a:t>Direttori</a:t>
            </a:r>
            <a:r>
              <a:rPr lang="en-US" sz="8000" dirty="0">
                <a:cs typeface="Arial" pitchFamily="34" charset="0"/>
              </a:rPr>
              <a:t> </a:t>
            </a:r>
            <a:r>
              <a:rPr lang="en-US" sz="8000" dirty="0" err="1">
                <a:cs typeface="Arial" pitchFamily="34" charset="0"/>
              </a:rPr>
              <a:t>Distretto</a:t>
            </a:r>
            <a:r>
              <a:rPr lang="en-US" sz="8000" dirty="0">
                <a:cs typeface="Arial" pitchFamily="34" charset="0"/>
              </a:rPr>
              <a:t>,  5 MMG, 3 Ass. Soc.,                   3 </a:t>
            </a:r>
            <a:r>
              <a:rPr lang="en-US" sz="8000" dirty="0" err="1">
                <a:cs typeface="Arial" pitchFamily="34" charset="0"/>
              </a:rPr>
              <a:t>Sindaci</a:t>
            </a:r>
            <a:r>
              <a:rPr lang="en-US" sz="8000" dirty="0">
                <a:cs typeface="Arial" pitchFamily="34" charset="0"/>
              </a:rPr>
              <a:t>, 3 Assess. </a:t>
            </a:r>
            <a:r>
              <a:rPr lang="en-US" sz="8000" dirty="0" err="1">
                <a:cs typeface="Arial" pitchFamily="34" charset="0"/>
              </a:rPr>
              <a:t>politiche</a:t>
            </a:r>
            <a:r>
              <a:rPr lang="en-US" sz="8000" dirty="0">
                <a:cs typeface="Arial" pitchFamily="34" charset="0"/>
              </a:rPr>
              <a:t> </a:t>
            </a:r>
            <a:r>
              <a:rPr lang="en-US" sz="8000" dirty="0" err="1">
                <a:cs typeface="Arial" pitchFamily="34" charset="0"/>
              </a:rPr>
              <a:t>sanitarie</a:t>
            </a:r>
            <a:r>
              <a:rPr lang="en-US" sz="8000" dirty="0">
                <a:cs typeface="Arial" pitchFamily="34" charset="0"/>
              </a:rPr>
              <a:t> e </a:t>
            </a:r>
            <a:r>
              <a:rPr lang="en-US" sz="8000" dirty="0" err="1">
                <a:cs typeface="Arial" pitchFamily="34" charset="0"/>
              </a:rPr>
              <a:t>sociali</a:t>
            </a:r>
            <a:r>
              <a:rPr lang="en-US" sz="8000" dirty="0">
                <a:cs typeface="Arial" pitchFamily="34" charset="0"/>
              </a:rPr>
              <a:t>, 2 </a:t>
            </a:r>
            <a:r>
              <a:rPr lang="en-US" sz="8000" dirty="0" err="1">
                <a:cs typeface="Arial" pitchFamily="34" charset="0"/>
              </a:rPr>
              <a:t>Famiglie</a:t>
            </a:r>
            <a:r>
              <a:rPr lang="en-US" sz="8000" dirty="0">
                <a:cs typeface="Arial" pitchFamily="34" charset="0"/>
              </a:rPr>
              <a:t>/care </a:t>
            </a:r>
            <a:r>
              <a:rPr lang="en-US" sz="8000" dirty="0" smtClean="0">
                <a:cs typeface="Arial" pitchFamily="34" charset="0"/>
              </a:rPr>
              <a:t>givers)</a:t>
            </a:r>
          </a:p>
          <a:p>
            <a:pPr marL="0" indent="0" algn="just" eaLnBrk="1" fontAlgn="auto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/>
              <a:buNone/>
              <a:defRPr/>
            </a:pPr>
            <a:r>
              <a:rPr lang="en-US" sz="8000" b="1" dirty="0" smtClean="0">
                <a:cs typeface="Arial" pitchFamily="34" charset="0"/>
              </a:rPr>
              <a:t>III FASE </a:t>
            </a:r>
            <a:r>
              <a:rPr lang="en-US" sz="8000" dirty="0" smtClean="0">
                <a:cs typeface="Arial" pitchFamily="34" charset="0"/>
              </a:rPr>
              <a:t>(</a:t>
            </a:r>
            <a:r>
              <a:rPr lang="en-US" sz="8000" dirty="0" err="1" smtClean="0">
                <a:cs typeface="Arial" pitchFamily="34" charset="0"/>
              </a:rPr>
              <a:t>maggio</a:t>
            </a:r>
            <a:r>
              <a:rPr lang="en-US" sz="8000" dirty="0" smtClean="0">
                <a:cs typeface="Arial" pitchFamily="34" charset="0"/>
              </a:rPr>
              <a:t> 2006-ottobre 2006):  </a:t>
            </a:r>
            <a:r>
              <a:rPr lang="en-US" sz="8000" b="1" dirty="0" smtClean="0">
                <a:solidFill>
                  <a:srgbClr val="C00000"/>
                </a:solidFill>
                <a:cs typeface="Arial" pitchFamily="34" charset="0"/>
              </a:rPr>
              <a:t>CONSENSUS CONFERENCE </a:t>
            </a:r>
            <a:r>
              <a:rPr lang="en-US" sz="8000" dirty="0" smtClean="0">
                <a:cs typeface="Arial" pitchFamily="34" charset="0"/>
              </a:rPr>
              <a:t>(</a:t>
            </a:r>
            <a:r>
              <a:rPr lang="en-US" sz="8000" dirty="0" err="1" smtClean="0">
                <a:cs typeface="Arial" pitchFamily="34" charset="0"/>
              </a:rPr>
              <a:t>gruppo</a:t>
            </a:r>
            <a:r>
              <a:rPr lang="en-US" sz="8000" dirty="0" smtClean="0">
                <a:cs typeface="Arial" pitchFamily="34" charset="0"/>
              </a:rPr>
              <a:t> </a:t>
            </a:r>
            <a:r>
              <a:rPr lang="en-US" sz="8000" dirty="0" err="1">
                <a:cs typeface="Arial" pitchFamily="34" charset="0"/>
              </a:rPr>
              <a:t>ristretto</a:t>
            </a:r>
            <a:r>
              <a:rPr lang="en-US" sz="8000" dirty="0">
                <a:cs typeface="Arial" pitchFamily="34" charset="0"/>
              </a:rPr>
              <a:t> di </a:t>
            </a:r>
            <a:r>
              <a:rPr lang="en-US" sz="8000" dirty="0" err="1">
                <a:cs typeface="Arial" pitchFamily="34" charset="0"/>
              </a:rPr>
              <a:t>esperti</a:t>
            </a:r>
            <a:r>
              <a:rPr lang="en-US" sz="8000" dirty="0">
                <a:cs typeface="Arial" pitchFamily="34" charset="0"/>
              </a:rPr>
              <a:t> </a:t>
            </a:r>
            <a:r>
              <a:rPr lang="en-US" sz="8000" dirty="0" err="1">
                <a:cs typeface="Arial" pitchFamily="34" charset="0"/>
              </a:rPr>
              <a:t>su</a:t>
            </a:r>
            <a:r>
              <a:rPr lang="en-US" sz="8000" dirty="0">
                <a:cs typeface="Arial" pitchFamily="34" charset="0"/>
              </a:rPr>
              <a:t> </a:t>
            </a:r>
            <a:r>
              <a:rPr lang="en-US" sz="8000" dirty="0" err="1">
                <a:cs typeface="Arial" pitchFamily="34" charset="0"/>
              </a:rPr>
              <a:t>indicatori</a:t>
            </a:r>
            <a:r>
              <a:rPr lang="en-US" sz="8000" dirty="0">
                <a:cs typeface="Arial" pitchFamily="34" charset="0"/>
              </a:rPr>
              <a:t> </a:t>
            </a:r>
            <a:r>
              <a:rPr lang="en-US" sz="8000" dirty="0" err="1" smtClean="0">
                <a:cs typeface="Arial" pitchFamily="34" charset="0"/>
              </a:rPr>
              <a:t>grezzi</a:t>
            </a:r>
            <a:r>
              <a:rPr lang="en-US" sz="8000" dirty="0" smtClean="0">
                <a:cs typeface="Arial" pitchFamily="34" charset="0"/>
              </a:rPr>
              <a:t>).  </a:t>
            </a:r>
            <a:r>
              <a:rPr lang="en-US" sz="8000" dirty="0" err="1" smtClean="0">
                <a:cs typeface="Arial" pitchFamily="34" charset="0"/>
              </a:rPr>
              <a:t>Valutazione</a:t>
            </a:r>
            <a:r>
              <a:rPr lang="en-US" sz="8000" dirty="0" smtClean="0">
                <a:cs typeface="Arial" pitchFamily="34" charset="0"/>
              </a:rPr>
              <a:t> </a:t>
            </a:r>
            <a:r>
              <a:rPr lang="en-US" sz="8000" dirty="0" err="1" smtClean="0">
                <a:cs typeface="Arial" pitchFamily="34" charset="0"/>
              </a:rPr>
              <a:t>tecnica</a:t>
            </a:r>
            <a:r>
              <a:rPr lang="en-US" sz="8000" dirty="0" smtClean="0">
                <a:cs typeface="Arial" pitchFamily="34" charset="0"/>
              </a:rPr>
              <a:t> (</a:t>
            </a:r>
            <a:r>
              <a:rPr lang="en-US" sz="8000" dirty="0" err="1" smtClean="0">
                <a:cs typeface="Arial" pitchFamily="34" charset="0"/>
              </a:rPr>
              <a:t>misurabilità</a:t>
            </a:r>
            <a:r>
              <a:rPr lang="en-US" sz="8000" dirty="0" smtClean="0">
                <a:cs typeface="Arial" pitchFamily="34" charset="0"/>
              </a:rPr>
              <a:t>/</a:t>
            </a:r>
            <a:r>
              <a:rPr lang="en-US" sz="8000" dirty="0" err="1" smtClean="0">
                <a:cs typeface="Arial" pitchFamily="34" charset="0"/>
              </a:rPr>
              <a:t>consistenza</a:t>
            </a:r>
            <a:r>
              <a:rPr lang="en-US" sz="8000" dirty="0" smtClean="0">
                <a:cs typeface="Arial" pitchFamily="34" charset="0"/>
              </a:rPr>
              <a:t> </a:t>
            </a:r>
            <a:r>
              <a:rPr lang="en-US" sz="8000" dirty="0" err="1">
                <a:cs typeface="Arial" pitchFamily="34" charset="0"/>
              </a:rPr>
              <a:t>indicatore</a:t>
            </a:r>
            <a:r>
              <a:rPr lang="en-US" sz="8000" dirty="0">
                <a:cs typeface="Arial" pitchFamily="34" charset="0"/>
              </a:rPr>
              <a:t>, </a:t>
            </a:r>
            <a:r>
              <a:rPr lang="en-US" sz="8000" dirty="0" err="1">
                <a:cs typeface="Arial" pitchFamily="34" charset="0"/>
              </a:rPr>
              <a:t>coerenza</a:t>
            </a:r>
            <a:r>
              <a:rPr lang="en-US" sz="8000" dirty="0">
                <a:cs typeface="Arial" pitchFamily="34" charset="0"/>
              </a:rPr>
              <a:t> </a:t>
            </a:r>
            <a:r>
              <a:rPr lang="en-US" sz="8000" dirty="0" err="1" smtClean="0">
                <a:cs typeface="Arial" pitchFamily="34" charset="0"/>
              </a:rPr>
              <a:t>denominatore</a:t>
            </a:r>
            <a:r>
              <a:rPr lang="en-US" sz="8000" dirty="0" smtClean="0">
                <a:cs typeface="Arial" pitchFamily="34" charset="0"/>
              </a:rPr>
              <a:t>…) e  </a:t>
            </a:r>
            <a:r>
              <a:rPr lang="en-US" sz="8000" dirty="0">
                <a:cs typeface="Arial" pitchFamily="34" charset="0"/>
              </a:rPr>
              <a:t>di </a:t>
            </a:r>
            <a:r>
              <a:rPr lang="en-US" sz="8000" dirty="0" err="1" smtClean="0">
                <a:cs typeface="Arial" pitchFamily="34" charset="0"/>
              </a:rPr>
              <a:t>pertinenza</a:t>
            </a:r>
            <a:r>
              <a:rPr lang="en-US" sz="8000" dirty="0" smtClean="0">
                <a:cs typeface="Arial" pitchFamily="34" charset="0"/>
              </a:rPr>
              <a:t> (</a:t>
            </a:r>
            <a:r>
              <a:rPr lang="en-US" sz="8000" dirty="0" err="1" smtClean="0">
                <a:cs typeface="Arial" pitchFamily="34" charset="0"/>
              </a:rPr>
              <a:t>sensibilità</a:t>
            </a:r>
            <a:r>
              <a:rPr lang="en-US" sz="8000" dirty="0" smtClean="0">
                <a:cs typeface="Arial" pitchFamily="34" charset="0"/>
              </a:rPr>
              <a:t> </a:t>
            </a:r>
            <a:r>
              <a:rPr lang="en-US" sz="8000" dirty="0" err="1" smtClean="0">
                <a:cs typeface="Arial" pitchFamily="34" charset="0"/>
              </a:rPr>
              <a:t>all’infermieristica</a:t>
            </a:r>
            <a:r>
              <a:rPr lang="en-US" sz="8000" dirty="0" smtClean="0">
                <a:cs typeface="Arial" pitchFamily="34" charset="0"/>
              </a:rPr>
              <a:t>,    </a:t>
            </a:r>
            <a:r>
              <a:rPr lang="en-US" sz="8000" dirty="0" err="1" smtClean="0">
                <a:cs typeface="Arial" pitchFamily="34" charset="0"/>
              </a:rPr>
              <a:t>possibilità</a:t>
            </a:r>
            <a:r>
              <a:rPr lang="en-US" sz="8000" dirty="0" smtClean="0">
                <a:cs typeface="Arial" pitchFamily="34" charset="0"/>
              </a:rPr>
              <a:t> </a:t>
            </a:r>
            <a:r>
              <a:rPr lang="en-US" sz="8000" dirty="0" err="1" smtClean="0">
                <a:cs typeface="Arial" pitchFamily="34" charset="0"/>
              </a:rPr>
              <a:t>confronto</a:t>
            </a:r>
            <a:r>
              <a:rPr lang="en-US" sz="8000" dirty="0" smtClean="0">
                <a:cs typeface="Arial" pitchFamily="34" charset="0"/>
              </a:rPr>
              <a:t> </a:t>
            </a:r>
            <a:r>
              <a:rPr lang="en-US" sz="8000" dirty="0" err="1" smtClean="0">
                <a:cs typeface="Arial" pitchFamily="34" charset="0"/>
              </a:rPr>
              <a:t>all’interno</a:t>
            </a:r>
            <a:r>
              <a:rPr lang="en-US" sz="8000" dirty="0" smtClean="0">
                <a:cs typeface="Arial" pitchFamily="34" charset="0"/>
              </a:rPr>
              <a:t>  </a:t>
            </a:r>
            <a:r>
              <a:rPr lang="en-US" sz="8000" dirty="0" err="1" smtClean="0">
                <a:cs typeface="Arial" pitchFamily="34" charset="0"/>
              </a:rPr>
              <a:t>della</a:t>
            </a:r>
            <a:r>
              <a:rPr lang="en-US" sz="8000" dirty="0" smtClean="0">
                <a:cs typeface="Arial" pitchFamily="34" charset="0"/>
              </a:rPr>
              <a:t> </a:t>
            </a:r>
            <a:r>
              <a:rPr lang="en-US" sz="8000" dirty="0" err="1" smtClean="0">
                <a:cs typeface="Arial" pitchFamily="34" charset="0"/>
              </a:rPr>
              <a:t>popolazione</a:t>
            </a:r>
            <a:r>
              <a:rPr lang="en-US" sz="8000" dirty="0" smtClean="0">
                <a:cs typeface="Arial" pitchFamily="34" charset="0"/>
              </a:rPr>
              <a:t>  e </a:t>
            </a:r>
            <a:r>
              <a:rPr lang="en-US" sz="8000" dirty="0" err="1" smtClean="0">
                <a:cs typeface="Arial" pitchFamily="34" charset="0"/>
              </a:rPr>
              <a:t>tra</a:t>
            </a:r>
            <a:r>
              <a:rPr lang="en-US" sz="8000" dirty="0" smtClean="0">
                <a:cs typeface="Arial" pitchFamily="34" charset="0"/>
              </a:rPr>
              <a:t> </a:t>
            </a:r>
            <a:r>
              <a:rPr lang="en-US" sz="8000" dirty="0" err="1" smtClean="0">
                <a:cs typeface="Arial" pitchFamily="34" charset="0"/>
              </a:rPr>
              <a:t>popolazioni</a:t>
            </a:r>
            <a:r>
              <a:rPr lang="en-US" sz="8000" dirty="0" smtClean="0">
                <a:cs typeface="Arial" pitchFamily="34" charset="0"/>
              </a:rPr>
              <a:t>)</a:t>
            </a:r>
          </a:p>
          <a:p>
            <a:pPr marL="82296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4200" dirty="0" smtClean="0">
              <a:latin typeface="+mn-lt"/>
            </a:endParaRPr>
          </a:p>
          <a:p>
            <a:pPr marL="82296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4200" dirty="0" smtClean="0">
              <a:latin typeface="+mn-lt"/>
            </a:endParaRPr>
          </a:p>
          <a:p>
            <a:pPr marL="82296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800" dirty="0" smtClean="0">
              <a:latin typeface="+mn-lt"/>
            </a:endParaRPr>
          </a:p>
          <a:p>
            <a:pPr marL="82296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800" dirty="0">
              <a:latin typeface="+mn-lt"/>
            </a:endParaRPr>
          </a:p>
          <a:p>
            <a:pPr marL="82296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800" dirty="0">
              <a:latin typeface="+mn-lt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57250" y="428625"/>
            <a:ext cx="8001000" cy="642938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</a:ln>
        </p:spPr>
        <p:txBody>
          <a:bodyPr>
            <a:normAutofit fontScale="97500"/>
          </a:bodyPr>
          <a:lstStyle/>
          <a:p>
            <a:pPr algn="ctr" fontAlgn="auto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400" b="1" dirty="0" smtClean="0">
                <a:solidFill>
                  <a:srgbClr val="CC0000"/>
                </a:solidFill>
                <a:ea typeface="+mj-ea"/>
                <a:cs typeface="Arial" pitchFamily="34" charset="0"/>
              </a:rPr>
              <a:t>2) RICERCA QUALITATIVA: </a:t>
            </a:r>
            <a:r>
              <a:rPr lang="it-IT" sz="2400" b="1" dirty="0">
                <a:solidFill>
                  <a:srgbClr val="CC0000"/>
                </a:solidFill>
                <a:ea typeface="+mj-ea"/>
                <a:cs typeface="Arial" pitchFamily="34" charset="0"/>
              </a:rPr>
              <a:t>MATERIALI E METODI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1285852" y="285728"/>
            <a:ext cx="7605713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C00000"/>
                </a:solidFill>
                <a:ea typeface="ＭＳ Ｐゴシック" pitchFamily="34" charset="-128"/>
                <a:cs typeface="Arial" pitchFamily="34" charset="0"/>
              </a:rPr>
              <a:t>2) RISULTATI : </a:t>
            </a:r>
            <a:r>
              <a:rPr lang="it-IT" sz="2000" b="1" dirty="0">
                <a:solidFill>
                  <a:srgbClr val="C00000"/>
                </a:solidFill>
                <a:ea typeface="ＭＳ Ｐゴシック" pitchFamily="34" charset="-128"/>
                <a:cs typeface="Arial" pitchFamily="34" charset="0"/>
              </a:rPr>
              <a:t>DOMINI IN CUI L’IC CONTRIBUISCE A MIGLIORARE LO STATO DI SALUTE</a:t>
            </a:r>
          </a:p>
        </p:txBody>
      </p:sp>
      <p:sp>
        <p:nvSpPr>
          <p:cNvPr id="61443" name="AutoShape 10"/>
          <p:cNvSpPr>
            <a:spLocks noChangeArrowheads="1"/>
          </p:cNvSpPr>
          <p:nvPr/>
        </p:nvSpPr>
        <p:spPr bwMode="auto">
          <a:xfrm>
            <a:off x="4286250" y="1071563"/>
            <a:ext cx="971550" cy="5715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0000"/>
          </a:solidFill>
          <a:ln w="190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>
              <a:solidFill>
                <a:srgbClr val="000000"/>
              </a:solidFill>
              <a:latin typeface="Gill Sans MT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43000" y="1643063"/>
            <a:ext cx="7632700" cy="40941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000" b="1" dirty="0">
                <a:cs typeface="Arial" pitchFamily="34" charset="0"/>
              </a:rPr>
              <a:t>mantenimento della capacità dell’anziano di gestire in autonomia il  problema di  salute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000" b="1" dirty="0">
                <a:cs typeface="Arial" pitchFamily="34" charset="0"/>
              </a:rPr>
              <a:t>aumento </a:t>
            </a:r>
            <a:r>
              <a:rPr lang="it-IT" sz="2000" b="1" dirty="0" err="1">
                <a:cs typeface="Arial" pitchFamily="34" charset="0"/>
              </a:rPr>
              <a:t>QoL</a:t>
            </a:r>
            <a:r>
              <a:rPr lang="it-IT" sz="2000" b="1" dirty="0">
                <a:cs typeface="Arial" pitchFamily="34" charset="0"/>
              </a:rPr>
              <a:t> ed efficacia negli utenti/famiglia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000" b="1" dirty="0">
                <a:cs typeface="Arial" pitchFamily="34" charset="0"/>
              </a:rPr>
              <a:t>personalizzazione delle cure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000" b="1" dirty="0">
                <a:cs typeface="Arial" pitchFamily="34" charset="0"/>
              </a:rPr>
              <a:t>rafforzamento della capacità di cura della famiglia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000" b="1" dirty="0">
                <a:cs typeface="Arial" pitchFamily="34" charset="0"/>
              </a:rPr>
              <a:t>rafforzamento delle reti di comunità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000" b="1" dirty="0">
                <a:cs typeface="Arial" pitchFamily="34" charset="0"/>
              </a:rPr>
              <a:t>potenziamento della continuità delle cure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000" b="1" dirty="0">
                <a:cs typeface="Arial" pitchFamily="34" charset="0"/>
              </a:rPr>
              <a:t>appropriatezza dell’istituzionalizzazione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000" b="1" dirty="0">
                <a:cs typeface="Arial" pitchFamily="34" charset="0"/>
              </a:rPr>
              <a:t>anticipazione della presa in carico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000" b="1" dirty="0">
                <a:cs typeface="Arial" pitchFamily="34" charset="0"/>
              </a:rPr>
              <a:t>aumento della sicurezza di utenti/famiglie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000" b="1" dirty="0">
                <a:cs typeface="Arial" pitchFamily="34" charset="0"/>
              </a:rPr>
              <a:t>rafforzamento dell’integrazione del team territoriale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000" b="1" dirty="0">
                <a:cs typeface="Arial" pitchFamily="34" charset="0"/>
              </a:rPr>
              <a:t>aumento della possibilità di offrire prestazioni avanzate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000" b="1" dirty="0">
                <a:cs typeface="Arial" pitchFamily="34" charset="0"/>
              </a:rPr>
              <a:t>vicinanza alle popolazioni più fragili</a:t>
            </a:r>
            <a:endParaRPr lang="it-IT" sz="20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00125" y="5813425"/>
            <a:ext cx="7632700" cy="1014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rgbClr val="C00000"/>
                </a:solidFill>
                <a:cs typeface="Arial" pitchFamily="34" charset="0"/>
              </a:rPr>
              <a:t>… disponibilità di un set di indicatori di struttura,  processo ed esito per ogni ambito (tot. 83 indicatori)  basati su tre prospettive:   la famiglia e l’utente,  la comunità e il sistema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852191"/>
            <a:ext cx="7560840" cy="55905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55576" y="285728"/>
            <a:ext cx="7731175" cy="38779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400" b="1" dirty="0" smtClean="0">
                <a:solidFill>
                  <a:srgbClr val="C00000"/>
                </a:solidFill>
                <a:cs typeface="Arial" pitchFamily="34" charset="0"/>
              </a:rPr>
              <a:t>L.R</a:t>
            </a:r>
            <a:r>
              <a:rPr lang="it-IT" sz="2400" b="1" dirty="0" err="1" smtClean="0">
                <a:solidFill>
                  <a:srgbClr val="C00000"/>
                </a:solidFill>
                <a:cs typeface="Arial" pitchFamily="34" charset="0"/>
              </a:rPr>
              <a:t>.17/</a:t>
            </a:r>
            <a:r>
              <a:rPr lang="it-IT" sz="2400" b="1" dirty="0" smtClean="0">
                <a:solidFill>
                  <a:srgbClr val="C00000"/>
                </a:solidFill>
                <a:cs typeface="Arial" pitchFamily="34" charset="0"/>
              </a:rPr>
              <a:t>2014: NUOVO ASSETTO SANITARIO </a:t>
            </a:r>
            <a:endParaRPr lang="it-IT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308304" y="5661248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ASUI 1</a:t>
            </a:r>
            <a:endParaRPr lang="it-IT" sz="16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067944" y="206084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AAS 3</a:t>
            </a:r>
            <a:endParaRPr lang="it-IT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348136" y="358140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AAS 5</a:t>
            </a:r>
            <a:endParaRPr lang="it-IT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292080" y="3501008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ASUI  4</a:t>
            </a:r>
            <a:endParaRPr lang="it-IT" sz="1600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5436096" y="494116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AAS 2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934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228600" y="0"/>
            <a:ext cx="89154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endParaRPr lang="it-IT" sz="1200">
              <a:latin typeface="Gill Sans MT" pitchFamily="34" charset="0"/>
            </a:endParaRP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642938" y="1785938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</a:pPr>
            <a:endParaRPr lang="it-IT" sz="2000">
              <a:latin typeface="Gill Sans MT" pitchFamily="34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143000" y="533400"/>
            <a:ext cx="7315200" cy="609600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it-IT" sz="2400" b="1" dirty="0" smtClean="0">
                <a:solidFill>
                  <a:srgbClr val="C00000"/>
                </a:solidFill>
                <a:cs typeface="Arial" pitchFamily="34" charset="0"/>
              </a:rPr>
              <a:t>2) </a:t>
            </a:r>
            <a:r>
              <a:rPr lang="it-IT" sz="2400" b="1" dirty="0">
                <a:solidFill>
                  <a:srgbClr val="C00000"/>
                </a:solidFill>
                <a:cs typeface="Arial" pitchFamily="34" charset="0"/>
              </a:rPr>
              <a:t>RISULTATI: INDICATORI DI EFFICACIA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1143000" y="1524000"/>
            <a:ext cx="7467600" cy="704850"/>
          </a:xfrm>
          <a:prstGeom prst="rect">
            <a:avLst/>
          </a:prstGeom>
          <a:solidFill>
            <a:srgbClr val="CC33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>
                <a:solidFill>
                  <a:srgbClr val="FFFFCC"/>
                </a:solidFill>
                <a:latin typeface="Gill Sans MT" pitchFamily="34" charset="0"/>
              </a:rPr>
              <a:t>C) RAFFORZAMENTO DELLA CAPACITA’ DI CURA DELLA FAMIGLIA</a:t>
            </a: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1000125" y="2286000"/>
            <a:ext cx="7991475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Blip>
                <a:blip r:embed="rId2"/>
              </a:buBlip>
            </a:pPr>
            <a:r>
              <a:rPr lang="it-IT" sz="1600">
                <a:cs typeface="Arial" pitchFamily="34" charset="0"/>
              </a:rPr>
              <a:t> </a:t>
            </a:r>
            <a:r>
              <a:rPr lang="it-IT" sz="2000" b="1" u="sng">
                <a:cs typeface="Arial" pitchFamily="34" charset="0"/>
              </a:rPr>
              <a:t>n. di famiglie autonome nella gestione di problematiche di pazienti complessi a un mese dalla dimissione</a:t>
            </a:r>
          </a:p>
          <a:p>
            <a:pPr algn="just"/>
            <a:r>
              <a:rPr lang="it-IT" sz="2000" b="1">
                <a:cs typeface="Arial" pitchFamily="34" charset="0"/>
              </a:rPr>
              <a:t>                     numero famiglie con pazienti complessi dimessi</a:t>
            </a:r>
          </a:p>
          <a:p>
            <a:pPr algn="just"/>
            <a:r>
              <a:rPr lang="it-IT" sz="2000" b="1">
                <a:cs typeface="Arial" pitchFamily="34" charset="0"/>
              </a:rPr>
              <a:t> </a:t>
            </a:r>
          </a:p>
          <a:p>
            <a:pPr algn="just">
              <a:buFontTx/>
              <a:buBlip>
                <a:blip r:embed="rId2"/>
              </a:buBlip>
            </a:pPr>
            <a:r>
              <a:rPr lang="it-IT" sz="2000" b="1">
                <a:cs typeface="Arial" pitchFamily="34" charset="0"/>
              </a:rPr>
              <a:t> n. di interventi educativi realizzati ai componenti della famiglia che gestisce un   componente con problemi di salute cronico</a:t>
            </a:r>
          </a:p>
          <a:p>
            <a:pPr algn="just"/>
            <a:endParaRPr lang="it-IT" sz="2000" b="1">
              <a:cs typeface="Arial" pitchFamily="34" charset="0"/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it-IT" sz="2000" b="1">
                <a:cs typeface="Arial" pitchFamily="34" charset="0"/>
              </a:rPr>
              <a:t> n. care giver stranieri educati sulle capacità di basic care/totale di care giver stranieri impegnati nella comunità </a:t>
            </a:r>
          </a:p>
          <a:p>
            <a:pPr algn="just"/>
            <a:endParaRPr lang="it-IT" sz="2000" b="1">
              <a:cs typeface="Arial" pitchFamily="34" charset="0"/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it-IT" sz="2000" b="1">
                <a:cs typeface="Arial" pitchFamily="34" charset="0"/>
              </a:rPr>
              <a:t> </a:t>
            </a:r>
            <a:r>
              <a:rPr lang="it-IT" sz="2000" b="1" u="sng">
                <a:cs typeface="Arial" pitchFamily="34" charset="0"/>
              </a:rPr>
              <a:t>n. di gg di degenza nella popolazione ultra 65 presa in carico dalla famiglia e dall’IC</a:t>
            </a:r>
          </a:p>
          <a:p>
            <a:pPr algn="just"/>
            <a:r>
              <a:rPr lang="it-IT" sz="2000" b="1">
                <a:cs typeface="Arial" pitchFamily="34" charset="0"/>
              </a:rPr>
              <a:t>n.di giornate di degenza della popolazione ultra 65 generale (andrebbe aggiustato per casistica)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838200" y="228600"/>
            <a:ext cx="7772400" cy="838200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it-IT" sz="2000" b="1" dirty="0" smtClean="0">
                <a:solidFill>
                  <a:srgbClr val="CC0000"/>
                </a:solidFill>
                <a:latin typeface="Gill Sans MT" pitchFamily="34" charset="0"/>
              </a:rPr>
              <a:t>3) </a:t>
            </a:r>
            <a:r>
              <a:rPr lang="it-IT" b="1" dirty="0" smtClean="0">
                <a:solidFill>
                  <a:srgbClr val="CC0000"/>
                </a:solidFill>
                <a:latin typeface="Gill Sans MT" pitchFamily="34" charset="0"/>
              </a:rPr>
              <a:t> </a:t>
            </a:r>
            <a:r>
              <a:rPr lang="it-IT" b="1" dirty="0">
                <a:solidFill>
                  <a:srgbClr val="CC0000"/>
                </a:solidFill>
                <a:latin typeface="Gill Sans MT" pitchFamily="34" charset="0"/>
              </a:rPr>
              <a:t>PROTOCOLLO DI </a:t>
            </a:r>
            <a:r>
              <a:rPr lang="it-IT" b="1" dirty="0" smtClean="0">
                <a:solidFill>
                  <a:srgbClr val="CC0000"/>
                </a:solidFill>
                <a:latin typeface="Gill Sans MT" pitchFamily="34" charset="0"/>
              </a:rPr>
              <a:t>RICERCA - EDUCAZIONE TERAPEUTICA -</a:t>
            </a:r>
            <a:endParaRPr lang="it-IT" b="1" dirty="0">
              <a:solidFill>
                <a:srgbClr val="CC0000"/>
              </a:solidFill>
              <a:latin typeface="Gill Sans MT" pitchFamily="34" charset="0"/>
            </a:endParaRPr>
          </a:p>
        </p:txBody>
      </p:sp>
      <p:graphicFrame>
        <p:nvGraphicFramePr>
          <p:cNvPr id="482398" name="Group 94"/>
          <p:cNvGraphicFramePr>
            <a:graphicFrameLocks noGrp="1"/>
          </p:cNvGraphicFramePr>
          <p:nvPr/>
        </p:nvGraphicFramePr>
        <p:xfrm>
          <a:off x="785813" y="1371600"/>
          <a:ext cx="7977214" cy="5137277"/>
        </p:xfrm>
        <a:graphic>
          <a:graphicData uri="http://schemas.openxmlformats.org/drawingml/2006/table">
            <a:tbl>
              <a:tblPr/>
              <a:tblGrid>
                <a:gridCol w="3600826"/>
                <a:gridCol w="4376388"/>
              </a:tblGrid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DISEGNO DELLO STUDIO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Longitudinale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01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OBIETTIVO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Applicare gli indicatori selezionati per misurare esiti assistenziali alle persone prese in carico alla dimissione da H/RSA dagli IC, che presentano problematiche nuove (PEG/SNG, LdD, CVP)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Valutare l’efficacia percepita dai famigliari rispetto al progetto educativo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Definire gli standard correlati agli indicatori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POPOLAZIONE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Tutte le persone dimesse da H/RSA con NAD. LdD, CVP, assistite a domicilio da care-giver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SETTING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17 Comuni  afferenti al Distretto Est. Saranno coinvolti 20 IC e gli ICA dell’RSA/H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5"/>
          <p:cNvSpPr>
            <a:spLocks noChangeArrowheads="1"/>
          </p:cNvSpPr>
          <p:nvPr/>
        </p:nvSpPr>
        <p:spPr bwMode="auto">
          <a:xfrm>
            <a:off x="4357688" y="857250"/>
            <a:ext cx="6858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0000"/>
          </a:solidFill>
          <a:ln w="9360">
            <a:solidFill>
              <a:srgbClr val="9900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Gill Sans MT" pitchFamily="34" charset="0"/>
            </a:endParaRPr>
          </a:p>
        </p:txBody>
      </p:sp>
      <p:graphicFrame>
        <p:nvGraphicFramePr>
          <p:cNvPr id="4" name="Group 29"/>
          <p:cNvGraphicFramePr>
            <a:graphicFrameLocks noGrp="1"/>
          </p:cNvGraphicFramePr>
          <p:nvPr/>
        </p:nvGraphicFramePr>
        <p:xfrm>
          <a:off x="1071563" y="1371600"/>
          <a:ext cx="7858125" cy="4654296"/>
        </p:xfrm>
        <a:graphic>
          <a:graphicData uri="http://schemas.openxmlformats.org/drawingml/2006/table">
            <a:tbl>
              <a:tblPr/>
              <a:tblGrid>
                <a:gridCol w="3546475"/>
                <a:gridCol w="431165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INDICATORI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RISULTATI ATTESI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1) RAFFORZAMENTO CAPACITA’ DI CURA DELLA FAMIGLIA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Arial" pitchFamily="34" charset="0"/>
                        </a:rPr>
                        <a:t>Elevata proporzione di famiglie AUTONOME   nella gestione problematiche  nuove a 1- 2 mesi dalla dimissione da ospedale/RSA (CV,NET,LdP,ES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2) AUMENTO DELLA QUALITA’ DI VITA ED EFFICACIA PERCEPITA NELLA GESTIONE NUOVI PROBLEMI SU PZ CRONICO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Buon livello di efficacia percepita dai famigliari nella gestione delle problematiche assistenziali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3)APPROPRIATEZZA ISTITUZIONALIZZAZIONE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&lt; frequenza di accessi al PS per problemi non urgenti/emergenti e &lt; ricoveri ripetuti  per problemi evitabili nei 6 mesi dalla dimissione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5556" name="Rectangle 2"/>
          <p:cNvSpPr>
            <a:spLocks noChangeArrowheads="1"/>
          </p:cNvSpPr>
          <p:nvPr/>
        </p:nvSpPr>
        <p:spPr bwMode="auto">
          <a:xfrm>
            <a:off x="1214414" y="142852"/>
            <a:ext cx="7200900" cy="628650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it-IT" sz="2400" b="1" dirty="0" smtClean="0">
                <a:solidFill>
                  <a:srgbClr val="CC0000"/>
                </a:solidFill>
                <a:cs typeface="Arial" pitchFamily="34" charset="0"/>
              </a:rPr>
              <a:t>3)SELEZIONE INDICATORI</a:t>
            </a:r>
            <a:endParaRPr lang="it-IT" sz="2400" b="1" dirty="0">
              <a:solidFill>
                <a:srgbClr val="CC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317500" y="696913"/>
            <a:ext cx="8232775" cy="401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0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Esiti verifiche livello di autonomia raggiunto dai </a:t>
            </a:r>
            <a:r>
              <a:rPr lang="it-IT" altLang="it-IT" sz="2000" b="1" dirty="0" err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caregivers</a:t>
            </a:r>
            <a:r>
              <a:rPr lang="it-IT" altLang="it-IT" sz="20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charset="0"/>
              </a:rPr>
              <a:t> </a:t>
            </a:r>
          </a:p>
        </p:txBody>
      </p:sp>
      <p:graphicFrame>
        <p:nvGraphicFramePr>
          <p:cNvPr id="29698" name="Group 2"/>
          <p:cNvGraphicFramePr>
            <a:graphicFrameLocks noGrp="1"/>
          </p:cNvGraphicFramePr>
          <p:nvPr/>
        </p:nvGraphicFramePr>
        <p:xfrm>
          <a:off x="609600" y="1219200"/>
          <a:ext cx="7773988" cy="4111626"/>
        </p:xfrm>
        <a:graphic>
          <a:graphicData uri="http://schemas.openxmlformats.org/drawingml/2006/table">
            <a:tbl>
              <a:tblPr/>
              <a:tblGrid>
                <a:gridCol w="2722563"/>
                <a:gridCol w="1858962"/>
                <a:gridCol w="1613123"/>
                <a:gridCol w="1579340"/>
              </a:tblGrid>
              <a:tr h="177476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GRADO AUTONOMIA</a:t>
                      </a:r>
                    </a:p>
                  </a:txBody>
                  <a:tcPr marL="90000" marR="90000" marT="45718" marB="45718" anchor="ctr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ALLA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DIMISSIONE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N.276</a:t>
                      </a:r>
                    </a:p>
                  </a:txBody>
                  <a:tcPr marL="90000" marR="90000" marT="45718" marB="45718" anchor="ctr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UN MESE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N.276</a:t>
                      </a:r>
                    </a:p>
                  </a:txBody>
                  <a:tcPr marL="90000" marR="90000" marT="45718" marB="45718" anchor="ctr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DUE MESI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1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N.276</a:t>
                      </a:r>
                    </a:p>
                  </a:txBody>
                  <a:tcPr marL="90000" marR="90000" marT="45718" marB="45718" anchor="ctr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1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Autonomo</a:t>
                      </a:r>
                    </a:p>
                  </a:txBody>
                  <a:tcPr marL="90000" marR="90000" marT="45718" marB="45718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162 (59%)</a:t>
                      </a:r>
                    </a:p>
                  </a:txBody>
                  <a:tcPr marL="90000" marR="90000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244 (88%)</a:t>
                      </a:r>
                    </a:p>
                  </a:txBody>
                  <a:tcPr marL="90000" marR="90000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275 *(99,6%)</a:t>
                      </a:r>
                    </a:p>
                  </a:txBody>
                  <a:tcPr marL="90000" marR="90000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003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Parzialmente  autonomo</a:t>
                      </a:r>
                    </a:p>
                  </a:txBody>
                  <a:tcPr marL="90000" marR="90000" marT="45718" marB="45718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96 (35%) </a:t>
                      </a:r>
                    </a:p>
                  </a:txBody>
                  <a:tcPr marL="90000" marR="90000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32 (12%) </a:t>
                      </a:r>
                    </a:p>
                  </a:txBody>
                  <a:tcPr marL="90000" marR="90000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0 (-)</a:t>
                      </a:r>
                    </a:p>
                  </a:txBody>
                  <a:tcPr marL="90000" marR="90000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1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Non autonomo</a:t>
                      </a:r>
                    </a:p>
                  </a:txBody>
                  <a:tcPr marL="90000" marR="90000" marT="45718" marB="45718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18 (6%) </a:t>
                      </a:r>
                    </a:p>
                  </a:txBody>
                  <a:tcPr marL="90000" marR="90000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0 (-)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L="90000" marR="90000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0 (-)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L="90000" marR="90000" marT="45718" marB="4571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89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Valutazione incompleta</a:t>
                      </a:r>
                    </a:p>
                  </a:txBody>
                  <a:tcPr marL="90000" marR="90000" marT="45718" marB="4571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0 (-)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L="90000" marR="90000" marT="45718" marB="45718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0 (-)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L="90000" marR="90000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0 (-)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L="90000" marR="90000" marT="45718" marB="45718" anchor="ctr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1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Non valutato</a:t>
                      </a:r>
                    </a:p>
                  </a:txBody>
                  <a:tcPr marL="90000" marR="90000" marT="45718" marB="45718" anchor="ctr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0 (-)</a:t>
                      </a:r>
                    </a:p>
                  </a:txBody>
                  <a:tcPr marL="90000" marR="90000" marT="45718" marB="45718" anchor="ctr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0 (-)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L="90000" marR="90000" marT="45718" marB="45718" anchor="ctr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0 (-)</a:t>
                      </a:r>
                    </a:p>
                  </a:txBody>
                  <a:tcPr marL="90000" marR="90000" marT="45718" marB="45718" anchor="ctr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764" name="CasellaDiTesto 1"/>
          <p:cNvSpPr txBox="1">
            <a:spLocks noChangeArrowheads="1"/>
          </p:cNvSpPr>
          <p:nvPr/>
        </p:nvSpPr>
        <p:spPr bwMode="auto">
          <a:xfrm>
            <a:off x="606425" y="5445125"/>
            <a:ext cx="7837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400">
                <a:solidFill>
                  <a:schemeClr val="tx1"/>
                </a:solidFill>
                <a:latin typeface="Calibri" pitchFamily="34" charset="0"/>
              </a:rPr>
              <a:t>*1 </a:t>
            </a:r>
            <a:r>
              <a:rPr lang="it-IT" altLang="it-IT" sz="1400" i="1">
                <a:solidFill>
                  <a:schemeClr val="tx1"/>
                </a:solidFill>
                <a:latin typeface="Calibri" pitchFamily="34" charset="0"/>
              </a:rPr>
              <a:t>caregiver, </a:t>
            </a:r>
            <a:r>
              <a:rPr lang="it-IT" altLang="it-IT" sz="1400">
                <a:solidFill>
                  <a:schemeClr val="tx1"/>
                </a:solidFill>
                <a:latin typeface="Calibri" pitchFamily="34" charset="0"/>
              </a:rPr>
              <a:t>di genere femminile e di 78 anni d’età, è risultato parzialmente autonomo nella gestione delle complicanze del catetere vescicale a permanenza posizionato al coniuge di 87 anni.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2976" y="142852"/>
            <a:ext cx="7200900" cy="500066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it-IT" sz="2400" b="1" dirty="0" smtClean="0">
                <a:solidFill>
                  <a:srgbClr val="CC0000"/>
                </a:solidFill>
                <a:cs typeface="Arial" pitchFamily="34" charset="0"/>
              </a:rPr>
              <a:t>3)RISULTATI</a:t>
            </a:r>
            <a:endParaRPr lang="it-IT" sz="2400" b="1" dirty="0">
              <a:solidFill>
                <a:srgbClr val="CC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00034" y="1142984"/>
            <a:ext cx="8232775" cy="56323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it-IT" b="1" i="1" dirty="0" smtClean="0">
                <a:solidFill>
                  <a:srgbClr val="C00000"/>
                </a:solidFill>
                <a:latin typeface="Calibri" pitchFamily="34" charset="0"/>
              </a:rPr>
              <a:t>MUNUS</a:t>
            </a: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atin typeface="Calibri" pitchFamily="34" charset="0"/>
              </a:rPr>
              <a:t>Mutue Nuove Solidarieta’ Sociale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i="1" dirty="0" smtClean="0">
              <a:solidFill>
                <a:srgbClr val="C00000"/>
              </a:solidFill>
              <a:latin typeface="Calibri" pitchFamily="34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i="1" dirty="0" smtClean="0">
                <a:solidFill>
                  <a:srgbClr val="C00000"/>
                </a:solidFill>
                <a:latin typeface="Calibri" pitchFamily="34" charset="0"/>
              </a:rPr>
              <a:t>2. ERICA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atin typeface="Calibri" pitchFamily="34" charset="0"/>
              </a:rPr>
              <a:t>Educazione Riabilitativa Integrata Comunitaria Aziendale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i="1" dirty="0" smtClean="0">
              <a:solidFill>
                <a:srgbClr val="C00000"/>
              </a:solidFill>
              <a:latin typeface="Calibri" pitchFamily="34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i="1" dirty="0" smtClean="0">
                <a:solidFill>
                  <a:srgbClr val="C00000"/>
                </a:solidFill>
                <a:latin typeface="Calibri" pitchFamily="34" charset="0"/>
              </a:rPr>
              <a:t>3. CONTINUITA’ ASSISTENZIALE</a:t>
            </a: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atin typeface="Calibri" pitchFamily="34" charset="0"/>
              </a:rPr>
              <a:t>Progetto dimissioni protette</a:t>
            </a:r>
          </a:p>
          <a:p>
            <a:pPr marL="344487" indent="-342900" algn="ctr">
              <a:buClrTx/>
              <a:defRPr/>
            </a:pPr>
            <a:r>
              <a:rPr lang="it-IT" altLang="it-IT" b="1" dirty="0" smtClean="0">
                <a:latin typeface="Calibri" pitchFamily="34" charset="0"/>
                <a:cs typeface="Arial" charset="0"/>
              </a:rPr>
              <a:t>  Precorsi integrati ospedale/territorio di educazione terapeutica del paziente/caregiver  </a:t>
            </a:r>
          </a:p>
          <a:p>
            <a:pPr marL="344487" indent="-342900" algn="ctr">
              <a:buClrTx/>
              <a:defRPr/>
            </a:pPr>
            <a:r>
              <a:rPr lang="it-IT" altLang="it-IT" b="1" dirty="0" smtClean="0">
                <a:latin typeface="Calibri" pitchFamily="34" charset="0"/>
                <a:cs typeface="Arial" charset="0"/>
              </a:rPr>
              <a:t>Percorsi di miglioramento per la gestione delle lesioni da pressione</a:t>
            </a:r>
          </a:p>
          <a:p>
            <a:pPr marL="344487" indent="-342900" algn="ctr">
              <a:buClrTx/>
              <a:buSzTx/>
              <a:defRPr/>
            </a:pPr>
            <a:r>
              <a:rPr lang="it-IT" altLang="it-IT" b="1" dirty="0" smtClean="0">
                <a:latin typeface="Calibri" pitchFamily="34" charset="0"/>
                <a:cs typeface="Arial" charset="0"/>
              </a:rPr>
              <a:t>Percorsi di miglioramento della sorveglianza per la prevenzione e il controllo delle infezioni da microrganismi sentinella  </a:t>
            </a:r>
            <a:endParaRPr lang="it-IT" b="1" dirty="0" smtClean="0">
              <a:latin typeface="Calibri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endParaRPr lang="it-IT" dirty="0" smtClean="0">
              <a:latin typeface="Calibri" pitchFamily="34" charset="0"/>
            </a:endParaRP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i="1" dirty="0" smtClean="0">
                <a:solidFill>
                  <a:srgbClr val="C00000"/>
                </a:solidFill>
                <a:latin typeface="Calibri" pitchFamily="34" charset="0"/>
              </a:rPr>
              <a:t>4. DISEASE MANAGEMENT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>
                <a:latin typeface="Calibri" pitchFamily="34" charset="0"/>
              </a:rPr>
              <a:t>			           </a:t>
            </a:r>
            <a:r>
              <a:rPr lang="it-IT" b="1" i="1" dirty="0" smtClean="0">
                <a:latin typeface="Calibri" pitchFamily="34" charset="0"/>
              </a:rPr>
              <a:t> </a:t>
            </a:r>
            <a:r>
              <a:rPr lang="it-IT" b="1" dirty="0">
                <a:latin typeface="Calibri" pitchFamily="34" charset="0"/>
              </a:rPr>
              <a:t>Disease management della BPCO </a:t>
            </a: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i="1" dirty="0">
              <a:latin typeface="Calibri" pitchFamily="34" charset="0"/>
            </a:endParaRP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i="1" dirty="0" smtClean="0">
                <a:solidFill>
                  <a:srgbClr val="C00000"/>
                </a:solidFill>
                <a:latin typeface="Calibri" pitchFamily="34" charset="0"/>
              </a:rPr>
              <a:t>5.BISOGNO POTENZIALE </a:t>
            </a: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latin typeface="Calibri" pitchFamily="34" charset="0"/>
              </a:rPr>
              <a:t>Mappatura </a:t>
            </a:r>
            <a:r>
              <a:rPr lang="it-IT" b="1" dirty="0">
                <a:latin typeface="Calibri" pitchFamily="34" charset="0"/>
              </a:rPr>
              <a:t>della fragilità delle persone anziane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+mn-lt"/>
              </a:rPr>
              <a:t> </a:t>
            </a:r>
          </a:p>
        </p:txBody>
      </p:sp>
      <p:sp>
        <p:nvSpPr>
          <p:cNvPr id="70659" name="Rectangle 8"/>
          <p:cNvSpPr>
            <a:spLocks noChangeArrowheads="1"/>
          </p:cNvSpPr>
          <p:nvPr/>
        </p:nvSpPr>
        <p:spPr bwMode="auto">
          <a:xfrm>
            <a:off x="785813" y="285750"/>
            <a:ext cx="7605712" cy="495300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it-IT" sz="2400" b="1">
                <a:solidFill>
                  <a:srgbClr val="CC0000"/>
                </a:solidFill>
                <a:cs typeface="Arial" pitchFamily="34" charset="0"/>
              </a:rPr>
              <a:t>WORK IN PROGRES....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4"/>
          <p:cNvSpPr txBox="1">
            <a:spLocks noChangeArrowheads="1"/>
          </p:cNvSpPr>
          <p:nvPr/>
        </p:nvSpPr>
        <p:spPr bwMode="auto">
          <a:xfrm>
            <a:off x="1071538" y="142852"/>
            <a:ext cx="7848600" cy="338554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2000" b="1" dirty="0" smtClean="0">
                <a:solidFill>
                  <a:srgbClr val="CC0000"/>
                </a:solidFill>
              </a:rPr>
              <a:t>MUNUS: DEFINIZIONE E ATTIVITA’</a:t>
            </a:r>
            <a:endParaRPr lang="it-IT" sz="2000" b="1" dirty="0">
              <a:solidFill>
                <a:srgbClr val="CC0000"/>
              </a:solidFill>
            </a:endParaRPr>
          </a:p>
        </p:txBody>
      </p:sp>
      <p:sp>
        <p:nvSpPr>
          <p:cNvPr id="39939" name="CasellaDiTesto 3"/>
          <p:cNvSpPr txBox="1">
            <a:spLocks noChangeArrowheads="1"/>
          </p:cNvSpPr>
          <p:nvPr/>
        </p:nvSpPr>
        <p:spPr bwMode="auto">
          <a:xfrm>
            <a:off x="1142976" y="714356"/>
            <a:ext cx="7772400" cy="22467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it-IT" sz="1400" b="1" dirty="0"/>
              <a:t> </a:t>
            </a:r>
            <a:r>
              <a:rPr lang="it-IT" sz="1400" b="1" dirty="0">
                <a:solidFill>
                  <a:srgbClr val="C00000"/>
                </a:solidFill>
              </a:rPr>
              <a:t>MUNUS</a:t>
            </a:r>
            <a:r>
              <a:rPr lang="it-IT" sz="1400" b="1" dirty="0"/>
              <a:t> = MUTUE </a:t>
            </a:r>
            <a:r>
              <a:rPr lang="it-IT" sz="1400" b="1" dirty="0" smtClean="0"/>
              <a:t>NUOVE di </a:t>
            </a:r>
            <a:r>
              <a:rPr lang="it-IT" sz="1400" b="1" dirty="0"/>
              <a:t>SOLIDARIETA’ </a:t>
            </a:r>
            <a:endParaRPr lang="it-IT" sz="1400" b="1" dirty="0" smtClean="0"/>
          </a:p>
          <a:p>
            <a:pPr>
              <a:buFontTx/>
              <a:buBlip>
                <a:blip r:embed="rId3"/>
              </a:buBlip>
            </a:pPr>
            <a:endParaRPr lang="it-IT" sz="1400" b="1" dirty="0"/>
          </a:p>
          <a:p>
            <a:pPr>
              <a:buFontTx/>
              <a:buBlip>
                <a:blip r:embed="rId3"/>
              </a:buBlip>
            </a:pPr>
            <a:r>
              <a:rPr lang="it-IT" sz="1400" b="1" dirty="0"/>
              <a:t> REALTA’ ASSOCIATIVE CHE RAPPRESENTANO UNA </a:t>
            </a:r>
          </a:p>
          <a:p>
            <a:pPr algn="just"/>
            <a:r>
              <a:rPr lang="it-IT" sz="1400" b="1" dirty="0">
                <a:solidFill>
                  <a:srgbClr val="C00000"/>
                </a:solidFill>
              </a:rPr>
              <a:t>FORMA DI PROTEZIONE SOCIALE </a:t>
            </a:r>
            <a:r>
              <a:rPr lang="it-IT" sz="1400" b="1" dirty="0"/>
              <a:t>A FAVORE DELLE </a:t>
            </a:r>
          </a:p>
          <a:p>
            <a:pPr algn="just"/>
            <a:r>
              <a:rPr lang="it-IT" sz="1400" b="1" dirty="0"/>
              <a:t>PERSONE ANZIANE  AL FINE DI PREVENIRE L’ISTITUZIONALIZZAZIONE E PROMUOVERE LA </a:t>
            </a:r>
            <a:r>
              <a:rPr lang="it-IT" sz="1400" b="1" dirty="0">
                <a:solidFill>
                  <a:srgbClr val="C00000"/>
                </a:solidFill>
              </a:rPr>
              <a:t>COESIONE SOCIALE</a:t>
            </a:r>
          </a:p>
          <a:p>
            <a:pPr algn="just"/>
            <a:endParaRPr lang="it-IT" sz="1400" b="1" dirty="0">
              <a:solidFill>
                <a:srgbClr val="C00000"/>
              </a:solidFill>
            </a:endParaRPr>
          </a:p>
          <a:p>
            <a:pPr algn="just">
              <a:buFontTx/>
              <a:buBlip>
                <a:blip r:embed="rId4"/>
              </a:buBlip>
            </a:pPr>
            <a:r>
              <a:rPr lang="it-IT" sz="1400" b="1" dirty="0">
                <a:solidFill>
                  <a:srgbClr val="C00000"/>
                </a:solidFill>
              </a:rPr>
              <a:t> </a:t>
            </a:r>
            <a:r>
              <a:rPr lang="it-IT" sz="1400" b="1" dirty="0"/>
              <a:t>LE MUNUS SI RIVOLGONO AD ANZIANI, ALLE FAMIGLIE CON IMPEGNI DI ASSISTENZA VERSO I PROPRI CARI, A LAVORATRICI E LAVORATORI DELLA CURA FAMIGLIARE A VOLONTARI E ASSOCIAZIONI DI VOLONTARIATO 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1071538" y="3143248"/>
            <a:ext cx="7786688" cy="3539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Blip>
                <a:blip r:embed="rId3"/>
              </a:buBlip>
            </a:pPr>
            <a:r>
              <a:rPr lang="it-IT" sz="1400" b="1" dirty="0"/>
              <a:t> RACCOGLIERE I BISOGNI DELLE PERSONE ANZIANE  NEL TERRITORIO SOPRATTUTTO QUELLI NON CONOSCIUTI</a:t>
            </a:r>
          </a:p>
          <a:p>
            <a:pPr algn="just">
              <a:buFontTx/>
              <a:buBlip>
                <a:blip r:embed="rId3"/>
              </a:buBlip>
            </a:pPr>
            <a:endParaRPr lang="it-IT" sz="1400" b="1" dirty="0">
              <a:solidFill>
                <a:srgbClr val="C00000"/>
              </a:solidFill>
            </a:endParaRPr>
          </a:p>
          <a:p>
            <a:pPr algn="just">
              <a:buFontTx/>
              <a:buBlip>
                <a:blip r:embed="rId3"/>
              </a:buBlip>
            </a:pPr>
            <a:r>
              <a:rPr lang="it-IT" sz="1400" b="1" dirty="0"/>
              <a:t> DARE INFORMAZIONI ALLE FAMIGLI E E ALLE PERSONE ANZIANE SUI SERVIZI E SULLE POSSIBILITA’ DI AIUTO PER FACILITARE LA PERMANENZA DEGLI ANZIANI A DOMICILIO</a:t>
            </a:r>
          </a:p>
          <a:p>
            <a:pPr algn="just">
              <a:buFontTx/>
              <a:buBlip>
                <a:blip r:embed="rId3"/>
              </a:buBlip>
            </a:pPr>
            <a:endParaRPr lang="it-IT" sz="1400" b="1" dirty="0"/>
          </a:p>
          <a:p>
            <a:pPr algn="just">
              <a:buFontTx/>
              <a:buBlip>
                <a:blip r:embed="rId3"/>
              </a:buBlip>
            </a:pPr>
            <a:r>
              <a:rPr lang="it-IT" sz="1400" b="1" dirty="0"/>
              <a:t> ORGANIZZARE E GESTIRE SERVIZI DI PRIMA NECESSITA’ COME AD ESEMPIO TRASPORTI, ACCOMPAGNAMENTO , COMPAGNIA</a:t>
            </a:r>
          </a:p>
          <a:p>
            <a:pPr algn="just">
              <a:buFontTx/>
              <a:buBlip>
                <a:blip r:embed="rId3"/>
              </a:buBlip>
            </a:pPr>
            <a:endParaRPr lang="it-IT" sz="1400" b="1" dirty="0"/>
          </a:p>
          <a:p>
            <a:pPr algn="just">
              <a:buFontTx/>
              <a:buBlip>
                <a:blip r:embed="rId3"/>
              </a:buBlip>
            </a:pPr>
            <a:r>
              <a:rPr lang="it-IT" sz="1400" b="1" dirty="0"/>
              <a:t>ASSISTERE LE FAMIGLIE E LE PERSONE ANZIANE NELLA GESTIONE DEL RAPPORTO DI LAVORO CON LE BADANTI, FAVORENDONE L’INSERIMENTO E LA FORMAZIONE</a:t>
            </a:r>
          </a:p>
          <a:p>
            <a:pPr algn="just">
              <a:buFontTx/>
              <a:buBlip>
                <a:blip r:embed="rId3"/>
              </a:buBlip>
            </a:pPr>
            <a:endParaRPr lang="it-IT" sz="1400" b="1" dirty="0"/>
          </a:p>
          <a:p>
            <a:pPr algn="just">
              <a:buFontTx/>
              <a:buBlip>
                <a:blip r:embed="rId3"/>
              </a:buBlip>
            </a:pPr>
            <a:r>
              <a:rPr lang="it-IT" sz="1400" b="1" dirty="0"/>
              <a:t>PROMUOVERE L’IMPEGNO DELLA COMUNITA’ LOCALE E DELLE ISTITUZIONI A FAVORE DEI PROPRI ANZIANI</a:t>
            </a:r>
          </a:p>
          <a:p>
            <a:pPr algn="just">
              <a:buFontTx/>
              <a:buBlip>
                <a:blip r:embed="rId3"/>
              </a:buBlip>
            </a:pPr>
            <a:endParaRPr lang="it-IT" sz="1400" b="1" dirty="0"/>
          </a:p>
        </p:txBody>
      </p:sp>
    </p:spTree>
  </p:cSld>
  <p:clrMapOvr>
    <a:masterClrMapping/>
  </p:clrMapOvr>
  <p:transition>
    <p:blinds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524000"/>
            <a:ext cx="8248680" cy="511971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endParaRPr lang="it-IT" sz="1800" b="1" dirty="0" smtClean="0">
              <a:solidFill>
                <a:srgbClr val="000000"/>
              </a:solidFill>
              <a:latin typeface="+mn-lt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chemeClr val="bg2"/>
              </a:buClr>
              <a:buBlip>
                <a:blip r:embed="rId3"/>
              </a:buBlip>
              <a:defRPr/>
            </a:pPr>
            <a:r>
              <a:rPr lang="it-IT" sz="1800" dirty="0" smtClean="0">
                <a:solidFill>
                  <a:srgbClr val="000000"/>
                </a:solidFill>
                <a:latin typeface="+mn-lt"/>
              </a:rPr>
              <a:t>Realizzare strategie finalizzate all’implementazione della </a:t>
            </a:r>
            <a:r>
              <a:rPr lang="it-IT" sz="1800" b="1" dirty="0" smtClean="0">
                <a:solidFill>
                  <a:srgbClr val="000000"/>
                </a:solidFill>
                <a:latin typeface="+mn-lt"/>
              </a:rPr>
              <a:t>presa in carico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chemeClr val="bg2"/>
              </a:buClr>
              <a:buNone/>
              <a:defRPr/>
            </a:pPr>
            <a:r>
              <a:rPr lang="it-IT" sz="1800" b="1" dirty="0" smtClean="0">
                <a:solidFill>
                  <a:srgbClr val="000000"/>
                </a:solidFill>
                <a:latin typeface="+mn-lt"/>
              </a:rPr>
              <a:t>proattiva dell’anziano </a:t>
            </a:r>
            <a:r>
              <a:rPr lang="it-IT" sz="1800" dirty="0" smtClean="0">
                <a:solidFill>
                  <a:srgbClr val="000000"/>
                </a:solidFill>
                <a:latin typeface="+mn-lt"/>
              </a:rPr>
              <a:t>attraverso: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chemeClr val="bg2"/>
              </a:buClr>
              <a:buBlip>
                <a:blip r:embed="rId3"/>
              </a:buBlip>
              <a:defRPr/>
            </a:pPr>
            <a:endParaRPr lang="it-IT" sz="1800" dirty="0" smtClean="0">
              <a:solidFill>
                <a:srgbClr val="000000"/>
              </a:solidFill>
              <a:latin typeface="+mn-lt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00000"/>
              <a:buBlip>
                <a:blip r:embed="rId3"/>
              </a:buBlip>
              <a:defRPr/>
            </a:pPr>
            <a:r>
              <a:rPr lang="it-IT" sz="1800" dirty="0" smtClean="0">
                <a:solidFill>
                  <a:srgbClr val="000000"/>
                </a:solidFill>
                <a:latin typeface="+mn-lt"/>
              </a:rPr>
              <a:t>lo</a:t>
            </a:r>
            <a:r>
              <a:rPr lang="it-IT" sz="1800" b="1" i="1" dirty="0" smtClean="0">
                <a:solidFill>
                  <a:srgbClr val="000000"/>
                </a:solidFill>
                <a:latin typeface="+mn-lt"/>
              </a:rPr>
              <a:t> screening </a:t>
            </a:r>
            <a:r>
              <a:rPr lang="it-IT" sz="1800" dirty="0" smtClean="0">
                <a:solidFill>
                  <a:srgbClr val="000000"/>
                </a:solidFill>
                <a:latin typeface="+mn-lt"/>
              </a:rPr>
              <a:t>del rischio di fragilità (scheda PRISMA-7)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00000"/>
              <a:buBlip>
                <a:blip r:embed="rId3"/>
              </a:buBlip>
              <a:defRPr/>
            </a:pPr>
            <a:endParaRPr lang="it-IT" sz="1800" dirty="0" smtClean="0">
              <a:solidFill>
                <a:srgbClr val="000000"/>
              </a:solidFill>
              <a:latin typeface="+mn-lt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00000"/>
              <a:buBlip>
                <a:blip r:embed="rId3"/>
              </a:buBlip>
              <a:defRPr/>
            </a:pPr>
            <a:r>
              <a:rPr lang="it-IT" sz="1800" dirty="0" smtClean="0">
                <a:solidFill>
                  <a:srgbClr val="000000"/>
                </a:solidFill>
                <a:latin typeface="+mn-lt"/>
              </a:rPr>
              <a:t>la </a:t>
            </a:r>
            <a:r>
              <a:rPr lang="it-IT" sz="1800" b="1" dirty="0" smtClean="0">
                <a:solidFill>
                  <a:srgbClr val="000000"/>
                </a:solidFill>
                <a:latin typeface="+mn-lt"/>
              </a:rPr>
              <a:t>valutazione multidimensionale </a:t>
            </a:r>
            <a:r>
              <a:rPr lang="it-IT" sz="1800" dirty="0" smtClean="0">
                <a:solidFill>
                  <a:srgbClr val="000000"/>
                </a:solidFill>
                <a:latin typeface="+mn-lt"/>
              </a:rPr>
              <a:t>(scheda </a:t>
            </a:r>
            <a:r>
              <a:rPr lang="it-IT" sz="1800" dirty="0" err="1" smtClean="0">
                <a:solidFill>
                  <a:srgbClr val="000000"/>
                </a:solidFill>
                <a:latin typeface="+mn-lt"/>
              </a:rPr>
              <a:t>ValGraf</a:t>
            </a:r>
            <a:r>
              <a:rPr lang="it-IT" sz="1800" dirty="0" smtClean="0">
                <a:solidFill>
                  <a:srgbClr val="000000"/>
                </a:solidFill>
                <a:latin typeface="+mn-lt"/>
              </a:rPr>
              <a:t>) dei soggetti risultati positivi allo </a:t>
            </a:r>
            <a:r>
              <a:rPr lang="it-IT" sz="1800" i="1" dirty="0" smtClean="0">
                <a:solidFill>
                  <a:srgbClr val="000000"/>
                </a:solidFill>
                <a:latin typeface="+mn-lt"/>
              </a:rPr>
              <a:t>screening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00000"/>
              <a:buBlip>
                <a:blip r:embed="rId3"/>
              </a:buBlip>
              <a:defRPr/>
            </a:pPr>
            <a:endParaRPr lang="it-IT" sz="1800" i="1" dirty="0" smtClean="0">
              <a:solidFill>
                <a:srgbClr val="000000"/>
              </a:solidFill>
              <a:latin typeface="+mn-lt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00000"/>
              <a:buBlip>
                <a:blip r:embed="rId3"/>
              </a:buBlip>
              <a:defRPr/>
            </a:pPr>
            <a:r>
              <a:rPr lang="it-IT" sz="1800" dirty="0" smtClean="0">
                <a:solidFill>
                  <a:srgbClr val="000000"/>
                </a:solidFill>
                <a:latin typeface="+mn-lt"/>
              </a:rPr>
              <a:t>la costruzione di un </a:t>
            </a:r>
            <a:r>
              <a:rPr lang="it-IT" sz="1800" b="1" dirty="0" smtClean="0">
                <a:solidFill>
                  <a:srgbClr val="000000"/>
                </a:solidFill>
                <a:latin typeface="+mn-lt"/>
              </a:rPr>
              <a:t>registro della fragilità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00000"/>
              <a:buBlip>
                <a:blip r:embed="rId3"/>
              </a:buBlip>
              <a:defRPr/>
            </a:pPr>
            <a:endParaRPr lang="it-IT" sz="1800" b="1" dirty="0" smtClean="0">
              <a:solidFill>
                <a:srgbClr val="000000"/>
              </a:solidFill>
              <a:latin typeface="+mn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00000"/>
              <a:buBlip>
                <a:blip r:embed="rId3"/>
              </a:buBlip>
              <a:defRPr/>
            </a:pPr>
            <a:r>
              <a:rPr lang="it-IT" sz="1800" dirty="0" smtClean="0">
                <a:solidFill>
                  <a:srgbClr val="000000"/>
                </a:solidFill>
                <a:latin typeface="+mn-lt"/>
              </a:rPr>
              <a:t>   l’attivazione di percorsi strutturati finalizzati  all’</a:t>
            </a:r>
            <a:r>
              <a:rPr lang="it-IT" sz="1800" b="1" dirty="0" smtClean="0">
                <a:solidFill>
                  <a:srgbClr val="000000"/>
                </a:solidFill>
                <a:latin typeface="+mn-lt"/>
              </a:rPr>
              <a:t>approccio preventivo</a:t>
            </a:r>
            <a:r>
              <a:rPr lang="it-IT" sz="1800" dirty="0" smtClean="0">
                <a:latin typeface="Calibri" pitchFamily="34" charset="0"/>
              </a:rPr>
              <a:t> </a:t>
            </a:r>
          </a:p>
          <a:p>
            <a:pPr marL="365760" indent="-283464" eaLnBrk="1" fontAlgn="auto" hangingPunct="1">
              <a:spcAft>
                <a:spcPts val="0"/>
              </a:spcAft>
              <a:buClr>
                <a:srgbClr val="0070C0"/>
              </a:buClr>
              <a:buSzPct val="91000"/>
              <a:buFontTx/>
              <a:buNone/>
              <a:defRPr/>
            </a:pPr>
            <a:r>
              <a:rPr lang="it-IT" sz="1800" dirty="0" smtClean="0">
                <a:latin typeface="Calibri" pitchFamily="34" charset="0"/>
              </a:rPr>
              <a:t>	(ad es. realizzazione di progetti personalizzati di “presa in carico leggera”)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bg2"/>
              </a:buClr>
              <a:buFont typeface="Wingdings" pitchFamily="2" charset="2"/>
              <a:buNone/>
              <a:defRPr/>
            </a:pPr>
            <a:endParaRPr lang="it-IT" sz="1800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071563" y="214313"/>
            <a:ext cx="7605712" cy="1163395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it-IT" sz="2400" b="1" dirty="0" smtClean="0">
                <a:solidFill>
                  <a:srgbClr val="CC0000"/>
                </a:solidFill>
                <a:cs typeface="Arial" pitchFamily="34" charset="0"/>
              </a:rPr>
              <a:t>PROGETTO NAUTILUS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it-IT" sz="2400" b="1" dirty="0" smtClean="0">
                <a:solidFill>
                  <a:srgbClr val="CC0000"/>
                </a:solidFill>
                <a:cs typeface="Arial" pitchFamily="34" charset="0"/>
              </a:rPr>
              <a:t>MAPPATURA DELLA FRAGILITA’: OBIETTIVI</a:t>
            </a:r>
            <a:endParaRPr lang="it-IT" sz="2400" b="1" dirty="0">
              <a:solidFill>
                <a:srgbClr val="CC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1" name="Group 1"/>
          <p:cNvGraphicFramePr>
            <a:graphicFrameLocks noGrp="1"/>
          </p:cNvGraphicFramePr>
          <p:nvPr/>
        </p:nvGraphicFramePr>
        <p:xfrm>
          <a:off x="2500298" y="2786058"/>
          <a:ext cx="4878388" cy="2895663"/>
        </p:xfrm>
        <a:graphic>
          <a:graphicData uri="http://schemas.openxmlformats.org/drawingml/2006/table">
            <a:tbl>
              <a:tblPr/>
              <a:tblGrid>
                <a:gridCol w="2044700"/>
                <a:gridCol w="163513"/>
                <a:gridCol w="1403350"/>
                <a:gridCol w="1266825"/>
              </a:tblGrid>
              <a:tr h="37763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"SI’”</a:t>
                      </a:r>
                    </a:p>
                  </a:txBody>
                  <a:tcPr marL="44280" marR="44280" marT="0" marB="0" anchor="ctr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N.</a:t>
                      </a:r>
                    </a:p>
                  </a:txBody>
                  <a:tcPr marL="44280" marR="44280" marT="0" marB="0" anchor="ctr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%</a:t>
                      </a:r>
                    </a:p>
                  </a:txBody>
                  <a:tcPr marL="44280" marR="44280" marT="0" marB="0" anchor="ctr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77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0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19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4,3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77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83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18,8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77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114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25,9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77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3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872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56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872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12,7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872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77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4</a:t>
                      </a:r>
                    </a:p>
                  </a:txBody>
                  <a:tcPr marL="44280" marR="44280" marT="0" marB="0" anchor="b" horzOverflow="overflow">
                    <a:lnL w="1872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872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37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 w="1872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8,4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 w="1872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77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5</a:t>
                      </a:r>
                    </a:p>
                  </a:txBody>
                  <a:tcPr marL="44280" marR="44280" marT="0" marB="0" anchor="b" horzOverflow="overflow">
                    <a:lnL w="1872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59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13,4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 w="1872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77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6</a:t>
                      </a:r>
                    </a:p>
                  </a:txBody>
                  <a:tcPr marL="44280" marR="44280" marT="0" marB="0" anchor="b" horzOverflow="overflow">
                    <a:lnL w="1872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62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14,1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 w="1872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77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7</a:t>
                      </a:r>
                    </a:p>
                  </a:txBody>
                  <a:tcPr marL="44280" marR="44280" marT="0" marB="0" anchor="b" horzOverflow="overflow">
                    <a:lnL w="1872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872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11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872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2,5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 w="1872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872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774">
                <a:tc gridSpan="2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Totale complessivo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 w="1872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441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 w="1872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Times New Roman" pitchFamily="16" charset="0"/>
                        </a:rPr>
                        <a:t>100,0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 w="1872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192" name="Rectangle 56"/>
          <p:cNvSpPr>
            <a:spLocks noChangeArrowheads="1"/>
          </p:cNvSpPr>
          <p:nvPr/>
        </p:nvSpPr>
        <p:spPr bwMode="auto">
          <a:xfrm>
            <a:off x="642910" y="2214554"/>
            <a:ext cx="7772400" cy="703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000" b="1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Risultati dello screening PRISMA 7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altLang="it-IT" sz="2000" b="1" i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9193" name="Text Box 57"/>
          <p:cNvSpPr txBox="1">
            <a:spLocks noChangeArrowheads="1"/>
          </p:cNvSpPr>
          <p:nvPr/>
        </p:nvSpPr>
        <p:spPr bwMode="auto">
          <a:xfrm>
            <a:off x="609600" y="2362200"/>
            <a:ext cx="184150" cy="369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altLang="it-IT"/>
          </a:p>
        </p:txBody>
      </p:sp>
      <p:sp>
        <p:nvSpPr>
          <p:cNvPr id="41018" name="Text Box 58"/>
          <p:cNvSpPr txBox="1">
            <a:spLocks noChangeArrowheads="1"/>
          </p:cNvSpPr>
          <p:nvPr/>
        </p:nvSpPr>
        <p:spPr bwMode="auto">
          <a:xfrm>
            <a:off x="1219200" y="857232"/>
            <a:ext cx="7924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73050" indent="-271463">
              <a:tabLst>
                <a:tab pos="273050" algn="l"/>
                <a:tab pos="1187450" algn="l"/>
                <a:tab pos="2101850" algn="l"/>
                <a:tab pos="3016250" algn="l"/>
                <a:tab pos="3930650" algn="l"/>
                <a:tab pos="4845050" algn="l"/>
                <a:tab pos="5759450" algn="l"/>
                <a:tab pos="6673850" algn="l"/>
                <a:tab pos="7588250" algn="l"/>
                <a:tab pos="8502650" algn="l"/>
                <a:tab pos="9417050" algn="l"/>
                <a:tab pos="103314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273050" algn="l"/>
                <a:tab pos="1187450" algn="l"/>
                <a:tab pos="2101850" algn="l"/>
                <a:tab pos="3016250" algn="l"/>
                <a:tab pos="3930650" algn="l"/>
                <a:tab pos="4845050" algn="l"/>
                <a:tab pos="5759450" algn="l"/>
                <a:tab pos="6673850" algn="l"/>
                <a:tab pos="7588250" algn="l"/>
                <a:tab pos="8502650" algn="l"/>
                <a:tab pos="9417050" algn="l"/>
                <a:tab pos="103314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273050" algn="l"/>
                <a:tab pos="1187450" algn="l"/>
                <a:tab pos="2101850" algn="l"/>
                <a:tab pos="3016250" algn="l"/>
                <a:tab pos="3930650" algn="l"/>
                <a:tab pos="4845050" algn="l"/>
                <a:tab pos="5759450" algn="l"/>
                <a:tab pos="6673850" algn="l"/>
                <a:tab pos="7588250" algn="l"/>
                <a:tab pos="8502650" algn="l"/>
                <a:tab pos="9417050" algn="l"/>
                <a:tab pos="103314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273050" algn="l"/>
                <a:tab pos="1187450" algn="l"/>
                <a:tab pos="2101850" algn="l"/>
                <a:tab pos="3016250" algn="l"/>
                <a:tab pos="3930650" algn="l"/>
                <a:tab pos="4845050" algn="l"/>
                <a:tab pos="5759450" algn="l"/>
                <a:tab pos="6673850" algn="l"/>
                <a:tab pos="7588250" algn="l"/>
                <a:tab pos="8502650" algn="l"/>
                <a:tab pos="9417050" algn="l"/>
                <a:tab pos="103314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273050" algn="l"/>
                <a:tab pos="1187450" algn="l"/>
                <a:tab pos="2101850" algn="l"/>
                <a:tab pos="3016250" algn="l"/>
                <a:tab pos="3930650" algn="l"/>
                <a:tab pos="4845050" algn="l"/>
                <a:tab pos="5759450" algn="l"/>
                <a:tab pos="6673850" algn="l"/>
                <a:tab pos="7588250" algn="l"/>
                <a:tab pos="8502650" algn="l"/>
                <a:tab pos="9417050" algn="l"/>
                <a:tab pos="103314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73050" algn="l"/>
                <a:tab pos="1187450" algn="l"/>
                <a:tab pos="2101850" algn="l"/>
                <a:tab pos="3016250" algn="l"/>
                <a:tab pos="3930650" algn="l"/>
                <a:tab pos="4845050" algn="l"/>
                <a:tab pos="5759450" algn="l"/>
                <a:tab pos="6673850" algn="l"/>
                <a:tab pos="7588250" algn="l"/>
                <a:tab pos="8502650" algn="l"/>
                <a:tab pos="9417050" algn="l"/>
                <a:tab pos="103314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73050" algn="l"/>
                <a:tab pos="1187450" algn="l"/>
                <a:tab pos="2101850" algn="l"/>
                <a:tab pos="3016250" algn="l"/>
                <a:tab pos="3930650" algn="l"/>
                <a:tab pos="4845050" algn="l"/>
                <a:tab pos="5759450" algn="l"/>
                <a:tab pos="6673850" algn="l"/>
                <a:tab pos="7588250" algn="l"/>
                <a:tab pos="8502650" algn="l"/>
                <a:tab pos="9417050" algn="l"/>
                <a:tab pos="103314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73050" algn="l"/>
                <a:tab pos="1187450" algn="l"/>
                <a:tab pos="2101850" algn="l"/>
                <a:tab pos="3016250" algn="l"/>
                <a:tab pos="3930650" algn="l"/>
                <a:tab pos="4845050" algn="l"/>
                <a:tab pos="5759450" algn="l"/>
                <a:tab pos="6673850" algn="l"/>
                <a:tab pos="7588250" algn="l"/>
                <a:tab pos="8502650" algn="l"/>
                <a:tab pos="9417050" algn="l"/>
                <a:tab pos="103314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73050" algn="l"/>
                <a:tab pos="1187450" algn="l"/>
                <a:tab pos="2101850" algn="l"/>
                <a:tab pos="3016250" algn="l"/>
                <a:tab pos="3930650" algn="l"/>
                <a:tab pos="4845050" algn="l"/>
                <a:tab pos="5759450" algn="l"/>
                <a:tab pos="6673850" algn="l"/>
                <a:tab pos="7588250" algn="l"/>
                <a:tab pos="8502650" algn="l"/>
                <a:tab pos="9417050" algn="l"/>
                <a:tab pos="1033145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ClrTx/>
              <a:buFontTx/>
              <a:buNone/>
              <a:defRPr/>
            </a:pPr>
            <a:r>
              <a:rPr lang="it-IT" altLang="it-IT" sz="2400" b="1" dirty="0" smtClean="0">
                <a:solidFill>
                  <a:srgbClr val="C00000"/>
                </a:solidFill>
                <a:latin typeface="Calibri" pitchFamily="32" charset="0"/>
                <a:ea typeface="+mn-ea"/>
              </a:rPr>
              <a:t>Screening della popolazione anziana</a:t>
            </a:r>
          </a:p>
          <a:p>
            <a:pPr marL="271463" indent="-269875">
              <a:lnSpc>
                <a:spcPct val="90000"/>
              </a:lnSpc>
              <a:spcBef>
                <a:spcPts val="475"/>
              </a:spcBef>
              <a:buFont typeface="Wingdings" charset="2"/>
              <a:buChar char=""/>
              <a:defRPr/>
            </a:pPr>
            <a:r>
              <a:rPr lang="it-IT" altLang="it-IT" sz="1900" b="1" dirty="0" smtClean="0">
                <a:latin typeface="Calibri" pitchFamily="32" charset="0"/>
                <a:ea typeface="+mn-ea"/>
              </a:rPr>
              <a:t>Inviate a mezzo posta n. 545 schede PRISMA-7 a persone con età ≥75 anni residenti a Palmanova</a:t>
            </a:r>
          </a:p>
          <a:p>
            <a:pPr marL="271463" indent="-269875">
              <a:lnSpc>
                <a:spcPct val="90000"/>
              </a:lnSpc>
              <a:spcBef>
                <a:spcPts val="475"/>
              </a:spcBef>
              <a:buFont typeface="Wingdings" charset="2"/>
              <a:buChar char=""/>
              <a:defRPr/>
            </a:pPr>
            <a:r>
              <a:rPr lang="it-IT" altLang="it-IT" sz="1900" b="1" dirty="0" smtClean="0">
                <a:latin typeface="Calibri" pitchFamily="32" charset="0"/>
                <a:ea typeface="+mn-ea"/>
              </a:rPr>
              <a:t>Restituite n. 441 (78%) schede PRISMA-7 </a:t>
            </a:r>
          </a:p>
          <a:p>
            <a:pPr marL="271463" indent="-269875" algn="ctr">
              <a:lnSpc>
                <a:spcPct val="90000"/>
              </a:lnSpc>
              <a:buFont typeface="Wingdings" charset="2"/>
              <a:buNone/>
              <a:defRPr/>
            </a:pPr>
            <a:endParaRPr lang="it-IT" altLang="it-IT" sz="2000" b="1" i="1" dirty="0" smtClean="0">
              <a:latin typeface="Calibri" pitchFamily="32" charset="0"/>
              <a:ea typeface="+mn-ea"/>
            </a:endParaRPr>
          </a:p>
          <a:p>
            <a:pPr algn="ctr">
              <a:lnSpc>
                <a:spcPct val="90000"/>
              </a:lnSpc>
              <a:spcBef>
                <a:spcPts val="475"/>
              </a:spcBef>
              <a:buClrTx/>
              <a:buFontTx/>
              <a:buNone/>
              <a:defRPr/>
            </a:pPr>
            <a:endParaRPr lang="it-IT" altLang="it-IT" sz="1900" b="1" dirty="0" smtClean="0">
              <a:latin typeface="Calibri" pitchFamily="32" charset="0"/>
              <a:ea typeface="+mn-ea"/>
            </a:endParaRPr>
          </a:p>
          <a:p>
            <a:pPr>
              <a:lnSpc>
                <a:spcPct val="90000"/>
              </a:lnSpc>
              <a:spcBef>
                <a:spcPts val="475"/>
              </a:spcBef>
              <a:buClrTx/>
              <a:buFontTx/>
              <a:buNone/>
              <a:defRPr/>
            </a:pPr>
            <a:endParaRPr lang="it-IT" altLang="it-IT" sz="1900" b="1" dirty="0" smtClean="0">
              <a:latin typeface="Calibri" pitchFamily="32" charset="0"/>
              <a:ea typeface="+mn-ea"/>
            </a:endParaRPr>
          </a:p>
        </p:txBody>
      </p:sp>
      <p:sp>
        <p:nvSpPr>
          <p:cNvPr id="49196" name="Text Box 60"/>
          <p:cNvSpPr txBox="1">
            <a:spLocks noChangeArrowheads="1"/>
          </p:cNvSpPr>
          <p:nvPr/>
        </p:nvSpPr>
        <p:spPr bwMode="auto">
          <a:xfrm>
            <a:off x="1071538" y="5940425"/>
            <a:ext cx="7843862" cy="917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Fra i residenti con età ≥75 anni nel Comune di Palmanova, 169 (38,32%) sono persone da considerare potenzialmente “fragili” (punteggio “Sì” ≥4).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altLang="it-IT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71563" y="214313"/>
            <a:ext cx="7605712" cy="535531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it-IT" sz="2400" b="1" dirty="0" smtClean="0">
                <a:solidFill>
                  <a:srgbClr val="CC0000"/>
                </a:solidFill>
                <a:cs typeface="Arial" pitchFamily="34" charset="0"/>
              </a:rPr>
              <a:t>PROGETTO NAUTILUS: RISULTATI</a:t>
            </a:r>
            <a:endParaRPr lang="it-IT" sz="2400" b="1" dirty="0">
              <a:solidFill>
                <a:srgbClr val="CC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609600" y="228600"/>
            <a:ext cx="8001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it-IT" sz="1200">
              <a:latin typeface="Gill Sans MT" pitchFamily="34" charset="0"/>
            </a:endParaRPr>
          </a:p>
        </p:txBody>
      </p:sp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4327525" y="51450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1071538" y="1219200"/>
            <a:ext cx="75724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Tx/>
              <a:buBlip>
                <a:blip r:embed="rId2"/>
              </a:buBlip>
            </a:pPr>
            <a:r>
              <a:rPr lang="it-IT" b="1" dirty="0">
                <a:cs typeface="Arial" pitchFamily="34" charset="0"/>
              </a:rPr>
              <a:t> L’INFERMIERISTICA DI COMUNITA’ BASATA SUL </a:t>
            </a:r>
            <a:r>
              <a:rPr lang="it-IT" b="1" u="sng" dirty="0">
                <a:cs typeface="Arial" pitchFamily="34" charset="0"/>
              </a:rPr>
              <a:t>MODELLO RELAZIONALE E’  IN GRADO DI GARANTIRE ALLA PERSONA E ALLA COMUNITA’ UN’ASSISTENZA GLOBALE, DI QUALITA’</a:t>
            </a:r>
            <a:r>
              <a:rPr lang="it-IT" b="1" dirty="0">
                <a:cs typeface="Arial" pitchFamily="34" charset="0"/>
              </a:rPr>
              <a:t>, MIRATA AI REALI BISOGNI, CHE SIANO ESPRESSI O POTENZIALI RISPETTO AL MODELLO PRESTAZIONALE</a:t>
            </a:r>
          </a:p>
          <a:p>
            <a:pPr algn="just">
              <a:buFontTx/>
              <a:buBlip>
                <a:blip r:embed="rId2"/>
              </a:buBlip>
            </a:pPr>
            <a:endParaRPr lang="it-IT" b="1" dirty="0">
              <a:cs typeface="Arial" pitchFamily="34" charset="0"/>
            </a:endParaRPr>
          </a:p>
          <a:p>
            <a:pPr algn="just">
              <a:buFontTx/>
              <a:buBlip>
                <a:blip r:embed="rId2"/>
              </a:buBlip>
            </a:pPr>
            <a:endParaRPr lang="it-IT" b="1" dirty="0">
              <a:cs typeface="Arial" pitchFamily="34" charset="0"/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it-IT" b="1" dirty="0">
                <a:cs typeface="Arial" pitchFamily="34" charset="0"/>
              </a:rPr>
              <a:t> L’INFERMIERISTICA DI COMUNITA’ </a:t>
            </a:r>
            <a:r>
              <a:rPr lang="it-IT" b="1" u="sng" dirty="0">
                <a:cs typeface="Arial" pitchFamily="34" charset="0"/>
              </a:rPr>
              <a:t>SVILUPPA IL RUOLO SOCIALE</a:t>
            </a:r>
            <a:r>
              <a:rPr lang="it-IT" b="1" dirty="0">
                <a:cs typeface="Arial" pitchFamily="34" charset="0"/>
              </a:rPr>
              <a:t> DELLA PROFESSIONE DELL’INFERMIERE E  PROMUOVE FUNZIONI DISTINTIVE NUOVE E ALTAMENTE PROFESSIONALIZZANTI</a:t>
            </a:r>
          </a:p>
          <a:p>
            <a:pPr algn="just">
              <a:buFontTx/>
              <a:buBlip>
                <a:blip r:embed="rId2"/>
              </a:buBlip>
            </a:pPr>
            <a:endParaRPr lang="it-IT" b="1" dirty="0">
              <a:cs typeface="Arial" pitchFamily="34" charset="0"/>
            </a:endParaRPr>
          </a:p>
          <a:p>
            <a:pPr algn="just">
              <a:buFontTx/>
              <a:buBlip>
                <a:blip r:embed="rId2"/>
              </a:buBlip>
            </a:pPr>
            <a:endParaRPr lang="it-IT" b="1" dirty="0">
              <a:cs typeface="Arial" pitchFamily="34" charset="0"/>
            </a:endParaRPr>
          </a:p>
          <a:p>
            <a:pPr algn="just">
              <a:buFontTx/>
              <a:buBlip>
                <a:blip r:embed="rId2"/>
              </a:buBlip>
            </a:pPr>
            <a:r>
              <a:rPr lang="it-IT" b="1" dirty="0">
                <a:cs typeface="Arial" pitchFamily="34" charset="0"/>
              </a:rPr>
              <a:t> L’INFERMIERISTICA DI COMUNITA’ </a:t>
            </a:r>
            <a:r>
              <a:rPr lang="it-IT" b="1" u="sng" dirty="0">
                <a:cs typeface="Arial" pitchFamily="34" charset="0"/>
              </a:rPr>
              <a:t>RESPONSABILIZZA LA COMUNITA’ NELLA GESTIONE DEL PROPRIO PATRIMONIO DI SALUTE</a:t>
            </a:r>
            <a:r>
              <a:rPr lang="it-IT" b="1" dirty="0">
                <a:cs typeface="Arial" pitchFamily="34" charset="0"/>
              </a:rPr>
              <a:t>, RENDENDOLA  PARTECIPE, IN MODO CREATIVO E COLLABORATIVO, ALLA FUNZIONE ISTITUZIONALE DELLA TUTELA DELLA SALUTE, </a:t>
            </a:r>
            <a:r>
              <a:rPr lang="it-IT" b="1" u="sng" dirty="0">
                <a:cs typeface="Arial" pitchFamily="34" charset="0"/>
              </a:rPr>
              <a:t>NELLA LOGICA DEL DONO ANZICHE’ QUELLA DEL MERCATO</a:t>
            </a:r>
          </a:p>
        </p:txBody>
      </p:sp>
      <p:sp>
        <p:nvSpPr>
          <p:cNvPr id="66565" name="Rectangle 7"/>
          <p:cNvSpPr>
            <a:spLocks noChangeArrowheads="1"/>
          </p:cNvSpPr>
          <p:nvPr/>
        </p:nvSpPr>
        <p:spPr bwMode="auto">
          <a:xfrm>
            <a:off x="1142976" y="228600"/>
            <a:ext cx="7467624" cy="838200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it-IT" sz="2000" b="1" dirty="0" smtClean="0">
                <a:solidFill>
                  <a:srgbClr val="CC0000"/>
                </a:solidFill>
                <a:latin typeface="+mn-lt"/>
              </a:rPr>
              <a:t>CONSIDERAZIONI FINALI</a:t>
            </a:r>
            <a:endParaRPr lang="it-IT" b="1" dirty="0">
              <a:solidFill>
                <a:srgbClr val="CC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 descr="Medico parla con una paziente e con un familiare di quest'ultima"/>
          <p:cNvSpPr>
            <a:spLocks noChangeAspect="1" noChangeArrowheads="1"/>
          </p:cNvSpPr>
          <p:nvPr/>
        </p:nvSpPr>
        <p:spPr bwMode="auto">
          <a:xfrm>
            <a:off x="155575" y="-928688"/>
            <a:ext cx="2857500" cy="194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68611" name="AutoShape 4" descr="Medico parla con una paziente e con un familiare di quest'ultima"/>
          <p:cNvSpPr>
            <a:spLocks noChangeAspect="1" noChangeArrowheads="1"/>
          </p:cNvSpPr>
          <p:nvPr/>
        </p:nvSpPr>
        <p:spPr bwMode="auto">
          <a:xfrm>
            <a:off x="307975" y="-776288"/>
            <a:ext cx="2857500" cy="194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Gill Sans MT" pitchFamily="34" charset="0"/>
            </a:endParaRPr>
          </a:p>
        </p:txBody>
      </p:sp>
      <p:sp>
        <p:nvSpPr>
          <p:cNvPr id="68612" name="AutoShape 6" descr="Medico parla con una paziente e con un familiare di quest'ultima"/>
          <p:cNvSpPr>
            <a:spLocks noChangeAspect="1" noChangeArrowheads="1"/>
          </p:cNvSpPr>
          <p:nvPr/>
        </p:nvSpPr>
        <p:spPr bwMode="auto">
          <a:xfrm>
            <a:off x="357188" y="-642938"/>
            <a:ext cx="2857500" cy="194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Gill Sans MT" pitchFamily="34" charset="0"/>
            </a:endParaRPr>
          </a:p>
        </p:txBody>
      </p:sp>
      <p:grpSp>
        <p:nvGrpSpPr>
          <p:cNvPr id="2" name="Gruppo 7"/>
          <p:cNvGrpSpPr>
            <a:grpSpLocks/>
          </p:cNvGrpSpPr>
          <p:nvPr/>
        </p:nvGrpSpPr>
        <p:grpSpPr bwMode="auto">
          <a:xfrm>
            <a:off x="1928813" y="1268413"/>
            <a:ext cx="5091112" cy="3557587"/>
            <a:chOff x="1929463" y="1268761"/>
            <a:chExt cx="5090809" cy="3556456"/>
          </a:xfrm>
        </p:grpSpPr>
        <p:pic>
          <p:nvPicPr>
            <p:cNvPr id="68623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29463" y="1268761"/>
              <a:ext cx="5090809" cy="351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4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78723" y="2937499"/>
              <a:ext cx="2592288" cy="1887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8614" name="CasellaDiTesto 6"/>
          <p:cNvSpPr txBox="1">
            <a:spLocks noChangeArrowheads="1"/>
          </p:cNvSpPr>
          <p:nvPr/>
        </p:nvSpPr>
        <p:spPr bwMode="auto">
          <a:xfrm>
            <a:off x="4071938" y="1285875"/>
            <a:ext cx="100806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rgbClr val="C00000"/>
                </a:solidFill>
                <a:cs typeface="Arial" pitchFamily="34" charset="0"/>
              </a:rPr>
              <a:t>MMG</a:t>
            </a:r>
          </a:p>
        </p:txBody>
      </p:sp>
      <p:sp>
        <p:nvSpPr>
          <p:cNvPr id="68615" name="CasellaDiTesto 12"/>
          <p:cNvSpPr txBox="1">
            <a:spLocks noChangeArrowheads="1"/>
          </p:cNvSpPr>
          <p:nvPr/>
        </p:nvSpPr>
        <p:spPr bwMode="auto">
          <a:xfrm>
            <a:off x="6572250" y="1357313"/>
            <a:ext cx="16065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rgbClr val="C00000"/>
                </a:solidFill>
                <a:cs typeface="Arial" pitchFamily="34" charset="0"/>
              </a:rPr>
              <a:t>INFERMIERE DI COMUNITA’</a:t>
            </a:r>
          </a:p>
        </p:txBody>
      </p:sp>
      <p:sp>
        <p:nvSpPr>
          <p:cNvPr id="68616" name="CasellaDiTesto 13"/>
          <p:cNvSpPr txBox="1">
            <a:spLocks noChangeArrowheads="1"/>
          </p:cNvSpPr>
          <p:nvPr/>
        </p:nvSpPr>
        <p:spPr bwMode="auto">
          <a:xfrm>
            <a:off x="714375" y="1571625"/>
            <a:ext cx="2071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rgbClr val="C00000"/>
                </a:solidFill>
                <a:cs typeface="Arial" pitchFamily="34" charset="0"/>
              </a:rPr>
              <a:t>FISIOTERAPISTA</a:t>
            </a:r>
          </a:p>
        </p:txBody>
      </p:sp>
      <p:sp>
        <p:nvSpPr>
          <p:cNvPr id="68617" name="CasellaDiTesto 14"/>
          <p:cNvSpPr txBox="1">
            <a:spLocks noChangeArrowheads="1"/>
          </p:cNvSpPr>
          <p:nvPr/>
        </p:nvSpPr>
        <p:spPr bwMode="auto">
          <a:xfrm>
            <a:off x="285750" y="3286125"/>
            <a:ext cx="1498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rgbClr val="C00000"/>
                </a:solidFill>
                <a:cs typeface="Arial" pitchFamily="34" charset="0"/>
              </a:rPr>
              <a:t>OSS</a:t>
            </a:r>
          </a:p>
        </p:txBody>
      </p:sp>
      <p:sp>
        <p:nvSpPr>
          <p:cNvPr id="68618" name="CasellaDiTesto 15"/>
          <p:cNvSpPr txBox="1">
            <a:spLocks noChangeArrowheads="1"/>
          </p:cNvSpPr>
          <p:nvPr/>
        </p:nvSpPr>
        <p:spPr bwMode="auto">
          <a:xfrm>
            <a:off x="7072313" y="3214688"/>
            <a:ext cx="13938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rgbClr val="C00000"/>
                </a:solidFill>
                <a:cs typeface="Arial" pitchFamily="34" charset="0"/>
              </a:rPr>
              <a:t>ASS.SOCIALE</a:t>
            </a:r>
          </a:p>
        </p:txBody>
      </p:sp>
      <p:sp>
        <p:nvSpPr>
          <p:cNvPr id="68619" name="CasellaDiTesto 12"/>
          <p:cNvSpPr txBox="1">
            <a:spLocks noChangeArrowheads="1"/>
          </p:cNvSpPr>
          <p:nvPr/>
        </p:nvSpPr>
        <p:spPr bwMode="auto">
          <a:xfrm>
            <a:off x="571500" y="4572000"/>
            <a:ext cx="2000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rgbClr val="C00000"/>
                </a:solidFill>
                <a:cs typeface="Arial" pitchFamily="34" charset="0"/>
              </a:rPr>
              <a:t>ASSOCIAZIONI DI VOLONTARIATO</a:t>
            </a:r>
          </a:p>
        </p:txBody>
      </p:sp>
      <p:sp>
        <p:nvSpPr>
          <p:cNvPr id="68620" name="CasellaDiTesto 12"/>
          <p:cNvSpPr txBox="1">
            <a:spLocks noChangeArrowheads="1"/>
          </p:cNvSpPr>
          <p:nvPr/>
        </p:nvSpPr>
        <p:spPr bwMode="auto">
          <a:xfrm>
            <a:off x="3429000" y="5214938"/>
            <a:ext cx="18208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rgbClr val="C00000"/>
                </a:solidFill>
                <a:cs typeface="Arial" pitchFamily="34" charset="0"/>
              </a:rPr>
              <a:t>PRIVATO SOCIALE</a:t>
            </a:r>
          </a:p>
        </p:txBody>
      </p:sp>
      <p:sp>
        <p:nvSpPr>
          <p:cNvPr id="68621" name="CasellaDiTesto 12"/>
          <p:cNvSpPr txBox="1">
            <a:spLocks noChangeArrowheads="1"/>
          </p:cNvSpPr>
          <p:nvPr/>
        </p:nvSpPr>
        <p:spPr bwMode="auto">
          <a:xfrm>
            <a:off x="6643688" y="5000625"/>
            <a:ext cx="1785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rgbClr val="C00000"/>
                </a:solidFill>
                <a:cs typeface="Arial" pitchFamily="34" charset="0"/>
              </a:rPr>
              <a:t>EDUCATORE</a:t>
            </a:r>
          </a:p>
        </p:txBody>
      </p:sp>
      <p:sp>
        <p:nvSpPr>
          <p:cNvPr id="68622" name="Rectangle 8"/>
          <p:cNvSpPr>
            <a:spLocks noChangeArrowheads="1"/>
          </p:cNvSpPr>
          <p:nvPr/>
        </p:nvSpPr>
        <p:spPr bwMode="auto">
          <a:xfrm>
            <a:off x="214313" y="214313"/>
            <a:ext cx="8534400" cy="534987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it-IT" sz="2400" b="1">
                <a:solidFill>
                  <a:srgbClr val="CC0000"/>
                </a:solidFill>
                <a:cs typeface="Arial" pitchFamily="34" charset="0"/>
              </a:rPr>
              <a:t> TEAM DI COMUNITA’</a:t>
            </a:r>
          </a:p>
        </p:txBody>
      </p:sp>
      <p:sp>
        <p:nvSpPr>
          <p:cNvPr id="17" name="Segnaposto contenuto 2"/>
          <p:cNvSpPr txBox="1">
            <a:spLocks/>
          </p:cNvSpPr>
          <p:nvPr/>
        </p:nvSpPr>
        <p:spPr>
          <a:xfrm>
            <a:off x="785786" y="5857892"/>
            <a:ext cx="7358114" cy="78581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 fontAlgn="auto">
              <a:lnSpc>
                <a:spcPct val="17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it-IT" sz="1800" b="1" i="1" dirty="0" smtClean="0">
                <a:latin typeface="Arial" pitchFamily="34" charset="0"/>
                <a:cs typeface="Arial" pitchFamily="34" charset="0"/>
              </a:rPr>
              <a:t>Dal modello </a:t>
            </a:r>
            <a:r>
              <a:rPr lang="it-IT" sz="1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«INFERMIERE DI COMUNITÀ</a:t>
            </a:r>
            <a:r>
              <a:rPr lang="it-IT" sz="1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»…</a:t>
            </a:r>
            <a:r>
              <a:rPr lang="it-IT" sz="1800" b="1" i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it-IT" sz="1800" b="1" i="1" dirty="0" smtClean="0">
                <a:latin typeface="Arial" pitchFamily="34" charset="0"/>
                <a:cs typeface="Arial" pitchFamily="34" charset="0"/>
              </a:rPr>
              <a:t>verso lo sviluppo delle competenze del   </a:t>
            </a:r>
            <a:r>
              <a:rPr lang="it-IT" sz="1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it-IT" sz="1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TEAM DI COMUNITÀ»</a:t>
            </a:r>
            <a:endParaRPr lang="it-IT" sz="1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82296" indent="0" algn="ctr" fontAlgn="auto">
              <a:spcAft>
                <a:spcPts val="0"/>
              </a:spcAft>
              <a:buFont typeface="Wingdings 2"/>
              <a:buNone/>
              <a:defRPr/>
            </a:pPr>
            <a:endParaRPr lang="it-IT" sz="18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4" descr="https://encrypted-tbn3.gstatic.com/images?q=tbn:ANd9GcQg1LoMbT5TQ-khHaFGaIDlaft0peGkPYVDPt5uZQoXXFqPFdRJ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86189"/>
            <a:ext cx="785850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magin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5000636"/>
            <a:ext cx="1214446" cy="73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https://encrypted-tbn3.gstatic.com/images?q=tbn:ANd9GcQArxehXfXnWOnX0ypN4cS3pFGDYmyIZFXstYIkOB_nrqQ5G93k19YR8Aq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68" y="3929066"/>
            <a:ext cx="14287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1142984"/>
            <a:ext cx="8501122" cy="5429288"/>
          </a:xfr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Clr>
                <a:schemeClr val="bg2"/>
              </a:buClr>
              <a:buBlip>
                <a:blip r:embed="rId2"/>
              </a:buBlip>
              <a:defRPr/>
            </a:pP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INVECCHIAMENTO DELLA POPOLAZIONE</a:t>
            </a:r>
          </a:p>
          <a:p>
            <a:pPr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		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24,7 % popolazione con età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&gt;64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anni</a:t>
            </a:r>
            <a:endParaRPr lang="en-US" sz="2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	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Indice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vecchiaia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FVG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196,1</a:t>
            </a:r>
          </a:p>
          <a:p>
            <a:pPr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            </a:t>
            </a:r>
            <a:r>
              <a:rPr lang="en-US" sz="2000" dirty="0" err="1" smtClean="0">
                <a:solidFill>
                  <a:srgbClr val="000000"/>
                </a:solidFill>
                <a:cs typeface="Arial" pitchFamily="34" charset="0"/>
              </a:rPr>
              <a:t>Indice</a:t>
            </a: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 pitchFamily="34" charset="0"/>
              </a:rPr>
              <a:t>di</a:t>
            </a: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 pitchFamily="34" charset="0"/>
              </a:rPr>
              <a:t>dipendenza</a:t>
            </a: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 pitchFamily="34" charset="0"/>
              </a:rPr>
              <a:t>strutturale</a:t>
            </a:r>
            <a:r>
              <a:rPr lang="en-US" sz="2000" dirty="0" smtClean="0">
                <a:solidFill>
                  <a:srgbClr val="000000"/>
                </a:solidFill>
                <a:cs typeface="Arial" pitchFamily="34" charset="0"/>
              </a:rPr>
              <a:t> 59,6</a:t>
            </a:r>
            <a:endParaRPr lang="en-US" sz="2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buBlip>
                <a:blip r:embed="rId2"/>
              </a:buBlip>
              <a:defRPr/>
            </a:pP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TREND DI CRESCITA POPOLAZIONE ANZIANA</a:t>
            </a:r>
          </a:p>
          <a:p>
            <a:pPr>
              <a:buNone/>
              <a:defRPr/>
            </a:pP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Nel </a:t>
            </a:r>
            <a:r>
              <a:rPr lang="it-IT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2050 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 prevede:</a:t>
            </a:r>
          </a:p>
          <a:p>
            <a:pPr>
              <a:buNone/>
              <a:defRPr/>
            </a:pP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		33% di anziani </a:t>
            </a:r>
            <a:r>
              <a:rPr lang="it-IT" sz="20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over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64</a:t>
            </a:r>
          </a:p>
          <a:p>
            <a:pPr>
              <a:buNone/>
              <a:defRPr/>
            </a:pP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21% di anziani </a:t>
            </a:r>
            <a:r>
              <a:rPr lang="it-IT" sz="20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over </a:t>
            </a:r>
            <a:r>
              <a:rPr lang="it-IT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74</a:t>
            </a:r>
          </a:p>
          <a:p>
            <a:pPr>
              <a:buBlip>
                <a:blip r:embed="rId2"/>
              </a:buBlip>
              <a:defRPr/>
            </a:pP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AUMENTO DELLE PERSONE CON DISABILITÀ</a:t>
            </a:r>
          </a:p>
          <a:p>
            <a:pPr eaLnBrk="1" hangingPunct="1">
              <a:lnSpc>
                <a:spcPct val="80000"/>
              </a:lnSpc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52.000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anziani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presentano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diversi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gradi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disabilità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cui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il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	50% ha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gravi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compromissioni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dell’autonomia</a:t>
            </a:r>
            <a:endParaRPr lang="en-US" sz="2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bg2"/>
              </a:buClr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it-IT" sz="2000" dirty="0" smtClean="0">
                <a:latin typeface="Arial" charset="0"/>
                <a:ea typeface="ＭＳ Ｐゴシック" pitchFamily="48" charset="-128"/>
              </a:rPr>
              <a:t>45,3% dei residenti fvg dichiara di essere affetto da almeno </a:t>
            </a:r>
          </a:p>
          <a:p>
            <a:pPr eaLnBrk="1" hangingPunct="1">
              <a:lnSpc>
                <a:spcPct val="80000"/>
              </a:lnSpc>
              <a:buClr>
                <a:schemeClr val="bg2"/>
              </a:buClr>
              <a:buNone/>
              <a:defRPr/>
            </a:pPr>
            <a:r>
              <a:rPr lang="it-IT" sz="2000" dirty="0" smtClean="0">
                <a:latin typeface="Arial" charset="0"/>
                <a:ea typeface="ＭＳ Ｐゴシック" pitchFamily="48" charset="-128"/>
              </a:rPr>
              <a:t>             1 malattia cronica    </a:t>
            </a:r>
            <a:endParaRPr lang="en-US" sz="2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Blip>
                <a:blip r:embed="rId2"/>
              </a:buBlip>
              <a:defRPr/>
            </a:pP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CAREGIVER RATIO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it-IT" sz="2000" dirty="0" smtClean="0">
                <a:solidFill>
                  <a:srgbClr val="000000"/>
                </a:solidFill>
              </a:rPr>
              <a:t>		Nel </a:t>
            </a:r>
            <a:r>
              <a:rPr lang="it-IT" sz="2000" b="1" dirty="0" smtClean="0"/>
              <a:t>2050</a:t>
            </a:r>
            <a:r>
              <a:rPr lang="it-IT" sz="2000" dirty="0" smtClean="0">
                <a:solidFill>
                  <a:srgbClr val="000000"/>
                </a:solidFill>
              </a:rPr>
              <a:t> si prevede una riduzione dei potenziali </a:t>
            </a:r>
            <a:r>
              <a:rPr lang="it-IT" sz="2000" i="1" dirty="0" smtClean="0">
                <a:solidFill>
                  <a:srgbClr val="000000"/>
                </a:solidFill>
              </a:rPr>
              <a:t>caregiver: 	</a:t>
            </a:r>
            <a:r>
              <a:rPr lang="it-IT" sz="2000" dirty="0" smtClean="0">
                <a:solidFill>
                  <a:srgbClr val="000000"/>
                </a:solidFill>
              </a:rPr>
              <a:t>da 1,94</a:t>
            </a:r>
            <a:r>
              <a:rPr lang="it-IT" sz="2000" i="1" dirty="0" smtClean="0">
                <a:solidFill>
                  <a:srgbClr val="000000"/>
                </a:solidFill>
              </a:rPr>
              <a:t> </a:t>
            </a:r>
            <a:r>
              <a:rPr lang="it-IT" sz="2000" dirty="0" smtClean="0">
                <a:solidFill>
                  <a:srgbClr val="000000"/>
                </a:solidFill>
              </a:rPr>
              <a:t>attuali a 0,56 per ogni anziano </a:t>
            </a:r>
            <a:r>
              <a:rPr lang="it-IT" sz="2000" i="1" dirty="0" smtClean="0">
                <a:solidFill>
                  <a:srgbClr val="000000"/>
                </a:solidFill>
              </a:rPr>
              <a:t>over </a:t>
            </a:r>
            <a:r>
              <a:rPr lang="it-IT" sz="2000" dirty="0" smtClean="0">
                <a:solidFill>
                  <a:srgbClr val="000000"/>
                </a:solidFill>
              </a:rPr>
              <a:t> 80.</a:t>
            </a:r>
          </a:p>
          <a:p>
            <a:pPr algn="r"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sz="20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2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Piano </a:t>
            </a:r>
            <a:r>
              <a:rPr lang="en-US" sz="12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Sanitario</a:t>
            </a:r>
            <a:r>
              <a:rPr lang="en-US" sz="12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12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Sociosanitario</a:t>
            </a:r>
            <a:r>
              <a:rPr lang="en-US" sz="12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Regionale</a:t>
            </a:r>
            <a:r>
              <a:rPr lang="en-US" sz="12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FVG 2006-2008; </a:t>
            </a:r>
            <a:r>
              <a:rPr lang="en-US" sz="12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Libro</a:t>
            </a:r>
            <a:r>
              <a:rPr lang="en-US" sz="12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Verde </a:t>
            </a:r>
            <a:r>
              <a:rPr lang="en-US" sz="12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sul</a:t>
            </a:r>
            <a:r>
              <a:rPr lang="en-US" sz="12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futuro</a:t>
            </a:r>
            <a:r>
              <a:rPr lang="en-US" sz="12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del SSR 2010-2012</a:t>
            </a:r>
            <a:r>
              <a:rPr lang="en-US" sz="20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en-US" sz="2000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Text Box 8"/>
          <p:cNvSpPr txBox="1">
            <a:spLocks noChangeArrowheads="1"/>
          </p:cNvSpPr>
          <p:nvPr/>
        </p:nvSpPr>
        <p:spPr bwMode="auto">
          <a:xfrm>
            <a:off x="285720" y="214290"/>
            <a:ext cx="8501122" cy="835613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23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CONTESTO </a:t>
            </a:r>
            <a:r>
              <a:rPr lang="it-IT" sz="23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DEMOGRAFICO </a:t>
            </a:r>
            <a:r>
              <a:rPr lang="it-IT" sz="23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ED EPIDEMIOLOGICO  </a:t>
            </a:r>
            <a:endParaRPr lang="it-IT" sz="2300" b="1" dirty="0" smtClean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23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 FVG 2014</a:t>
            </a:r>
            <a:endParaRPr lang="it-IT" sz="23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28860" y="0"/>
            <a:ext cx="4714908" cy="1203348"/>
          </a:xfrm>
        </p:spPr>
        <p:txBody>
          <a:bodyPr>
            <a:normAutofit/>
          </a:bodyPr>
          <a:lstStyle/>
          <a:p>
            <a:r>
              <a:rPr lang="it-IT" sz="3200" b="1" i="1" dirty="0" smtClean="0">
                <a:solidFill>
                  <a:srgbClr val="7A0000"/>
                </a:solidFill>
                <a:effectLst/>
                <a:latin typeface="Arial" pitchFamily="34" charset="0"/>
                <a:cs typeface="Arial" pitchFamily="34" charset="0"/>
              </a:rPr>
              <a:t>…..</a:t>
            </a:r>
            <a:r>
              <a:rPr lang="it-IT" sz="3200" b="1" i="1" dirty="0" err="1" smtClean="0">
                <a:solidFill>
                  <a:srgbClr val="7A0000"/>
                </a:solidFill>
                <a:effectLst/>
                <a:latin typeface="Arial" pitchFamily="34" charset="0"/>
                <a:cs typeface="Arial" pitchFamily="34" charset="0"/>
              </a:rPr>
              <a:t>Conclusioni…</a:t>
            </a:r>
            <a:r>
              <a:rPr lang="it-IT" sz="3200" b="1" i="1" dirty="0" smtClean="0">
                <a:solidFill>
                  <a:srgbClr val="7A0000"/>
                </a:solidFill>
                <a:effectLst/>
                <a:latin typeface="Arial" pitchFamily="34" charset="0"/>
                <a:cs typeface="Arial" pitchFamily="34" charset="0"/>
              </a:rPr>
              <a:t>..</a:t>
            </a:r>
            <a:endParaRPr lang="it-IT" sz="3200" b="1" i="1" dirty="0">
              <a:solidFill>
                <a:srgbClr val="7A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1472" y="3000372"/>
            <a:ext cx="8147902" cy="2928958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it-IT" sz="24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it-IT" sz="2400" b="1" dirty="0" smtClean="0">
                <a:latin typeface="Arial" pitchFamily="34" charset="0"/>
                <a:cs typeface="Arial" pitchFamily="34" charset="0"/>
              </a:rPr>
              <a:t>…”incominciando a rinunciare all’individualismo sfrenato e aggressivo degli ultimi decenni per </a:t>
            </a:r>
            <a:r>
              <a:rPr lang="it-IT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privilegiare</a:t>
            </a:r>
            <a:r>
              <a:rPr lang="it-IT" sz="2400" b="1" dirty="0" smtClean="0">
                <a:latin typeface="Arial" pitchFamily="34" charset="0"/>
                <a:cs typeface="Arial" pitchFamily="34" charset="0"/>
              </a:rPr>
              <a:t> il </a:t>
            </a:r>
            <a:r>
              <a:rPr lang="it-IT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NOI</a:t>
            </a:r>
            <a:r>
              <a:rPr lang="it-IT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rispetto all’IO, </a:t>
            </a:r>
            <a:r>
              <a:rPr lang="it-IT" sz="2400" b="1" dirty="0" smtClean="0">
                <a:latin typeface="Arial" pitchFamily="34" charset="0"/>
                <a:cs typeface="Arial" pitchFamily="34" charset="0"/>
              </a:rPr>
              <a:t>il noi del volontariato, della reciproca assistenza”</a:t>
            </a:r>
            <a:r>
              <a:rPr lang="it-IT" sz="2400" b="1" dirty="0" err="1" smtClean="0">
                <a:latin typeface="Arial" pitchFamily="34" charset="0"/>
                <a:cs typeface="Arial" pitchFamily="34" charset="0"/>
              </a:rPr>
              <a:t>…omissis…</a:t>
            </a:r>
            <a:r>
              <a:rPr lang="it-IT" sz="2400" b="1" dirty="0" smtClean="0">
                <a:latin typeface="Arial" pitchFamily="34" charset="0"/>
                <a:cs typeface="Arial" pitchFamily="34" charset="0"/>
              </a:rPr>
              <a:t> “al fine di </a:t>
            </a:r>
            <a:r>
              <a:rPr lang="it-IT" sz="2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VIVERE </a:t>
            </a:r>
            <a:r>
              <a:rPr lang="it-IT" sz="2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CON SENSO </a:t>
            </a:r>
            <a:r>
              <a:rPr lang="it-IT" sz="2400" b="1" i="1" dirty="0" smtClean="0">
                <a:latin typeface="Arial" pitchFamily="34" charset="0"/>
                <a:cs typeface="Arial" pitchFamily="34" charset="0"/>
              </a:rPr>
              <a:t>la propria </a:t>
            </a:r>
            <a:r>
              <a:rPr lang="it-IT" sz="2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VITA</a:t>
            </a:r>
            <a:r>
              <a:rPr lang="it-IT" sz="24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b="1" i="1" dirty="0" smtClean="0">
                <a:latin typeface="Arial" pitchFamily="34" charset="0"/>
                <a:cs typeface="Arial" pitchFamily="34" charset="0"/>
              </a:rPr>
              <a:t> e vivere con senso la propria vita e</a:t>
            </a:r>
            <a:r>
              <a:rPr lang="it-IT" sz="2400" b="1" i="1" dirty="0" smtClean="0">
                <a:latin typeface="Arial" pitchFamily="34" charset="0"/>
                <a:cs typeface="Arial" pitchFamily="34" charset="0"/>
              </a:rPr>
              <a:t>’ la piu’ </a:t>
            </a:r>
            <a:r>
              <a:rPr lang="it-IT" sz="2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POTENTE</a:t>
            </a:r>
            <a:r>
              <a:rPr lang="it-IT" sz="2400" b="1" i="1" dirty="0" smtClean="0">
                <a:latin typeface="Arial" pitchFamily="34" charset="0"/>
                <a:cs typeface="Arial" pitchFamily="34" charset="0"/>
              </a:rPr>
              <a:t> di tutte le </a:t>
            </a:r>
            <a:r>
              <a:rPr lang="it-IT" sz="2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CURE</a:t>
            </a:r>
            <a:r>
              <a:rPr lang="it-IT" sz="2400" b="1" i="1" dirty="0" smtClean="0">
                <a:latin typeface="Arial" pitchFamily="34" charset="0"/>
                <a:cs typeface="Arial" pitchFamily="34" charset="0"/>
              </a:rPr>
              <a:t>!”</a:t>
            </a:r>
          </a:p>
          <a:p>
            <a:pPr algn="just">
              <a:buNone/>
            </a:pPr>
            <a:r>
              <a:rPr lang="it-IT" sz="2400" b="1" i="1" dirty="0" smtClean="0">
                <a:cs typeface="Arial" pitchFamily="34" charset="0"/>
              </a:rPr>
              <a:t>	</a:t>
            </a:r>
            <a:r>
              <a:rPr lang="it-IT" sz="2400" b="1" i="1" dirty="0" smtClean="0">
                <a:cs typeface="Arial" pitchFamily="34" charset="0"/>
              </a:rPr>
              <a:t>                                                  </a:t>
            </a:r>
            <a:r>
              <a:rPr lang="it-IT" sz="2400" b="1" i="1" dirty="0" err="1" smtClean="0">
                <a:cs typeface="Arial" pitchFamily="34" charset="0"/>
              </a:rPr>
              <a:t>Galimberti-Folgheraiter</a:t>
            </a:r>
            <a:endParaRPr lang="it-IT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57158" y="1071546"/>
            <a:ext cx="8610600" cy="156966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 i="1" dirty="0" smtClean="0">
                <a:latin typeface="Arial" pitchFamily="34" charset="0"/>
                <a:cs typeface="Arial" pitchFamily="34" charset="0"/>
              </a:rPr>
              <a:t>La </a:t>
            </a:r>
            <a:r>
              <a:rPr lang="it-IT" sz="3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SALUTE </a:t>
            </a:r>
            <a:r>
              <a:rPr lang="it-IT" sz="3200" b="1" i="1" dirty="0" smtClean="0">
                <a:latin typeface="Arial" pitchFamily="34" charset="0"/>
                <a:cs typeface="Arial" pitchFamily="34" charset="0"/>
              </a:rPr>
              <a:t>non </a:t>
            </a:r>
            <a:r>
              <a:rPr lang="it-IT" sz="3200" b="1" i="1" dirty="0">
                <a:latin typeface="Arial" pitchFamily="34" charset="0"/>
                <a:cs typeface="Arial" pitchFamily="34" charset="0"/>
              </a:rPr>
              <a:t>è un prodotto erogabile, </a:t>
            </a:r>
          </a:p>
          <a:p>
            <a:pPr algn="ctr"/>
            <a:r>
              <a:rPr lang="it-IT" sz="3200" b="1" i="1" dirty="0">
                <a:latin typeface="Arial" pitchFamily="34" charset="0"/>
                <a:cs typeface="Arial" pitchFamily="34" charset="0"/>
              </a:rPr>
              <a:t>ma un </a:t>
            </a:r>
            <a:r>
              <a:rPr lang="it-IT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BENE COMUNE</a:t>
            </a:r>
            <a:r>
              <a:rPr lang="it-IT" sz="3200" b="1" i="1" dirty="0">
                <a:latin typeface="Arial" pitchFamily="34" charset="0"/>
                <a:cs typeface="Arial" pitchFamily="34" charset="0"/>
              </a:rPr>
              <a:t> da costruire </a:t>
            </a:r>
          </a:p>
          <a:p>
            <a:pPr algn="ctr"/>
            <a:r>
              <a:rPr lang="it-IT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INTERATTIVAMENTE</a:t>
            </a:r>
            <a:r>
              <a:rPr lang="it-IT" sz="32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!</a:t>
            </a:r>
            <a:endParaRPr lang="it-IT" sz="32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284663" y="3716338"/>
            <a:ext cx="4141787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000" b="1" i="1">
                <a:latin typeface="Garamond" pitchFamily="18" charset="0"/>
                <a:cs typeface="Arial" pitchFamily="34" charset="0"/>
              </a:rPr>
              <a:t>Fonte: SIE su popolazione da anagrafe Comunale fonte ISTAT anno 2003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071546"/>
            <a:ext cx="3744913" cy="5500725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 eaLnBrk="1" hangingPunct="1">
              <a:lnSpc>
                <a:spcPct val="110000"/>
              </a:lnSpc>
              <a:buFontTx/>
              <a:buNone/>
            </a:pPr>
            <a:endParaRPr lang="it-IT" sz="2600" b="1" dirty="0" smtClean="0">
              <a:cs typeface="Arial" pitchFamily="34" charset="0"/>
            </a:endParaRPr>
          </a:p>
          <a:p>
            <a:pPr marL="0" indent="0" algn="ctr" eaLnBrk="1" hangingPunct="1">
              <a:lnSpc>
                <a:spcPct val="110000"/>
              </a:lnSpc>
              <a:buFontTx/>
              <a:buNone/>
            </a:pPr>
            <a:endParaRPr lang="it-IT" sz="2600" b="1" dirty="0" smtClean="0">
              <a:cs typeface="Arial" pitchFamily="34" charset="0"/>
            </a:endParaRPr>
          </a:p>
          <a:p>
            <a:pPr marL="0" indent="0" algn="ctr" eaLnBrk="1" hangingPunct="1">
              <a:lnSpc>
                <a:spcPct val="110000"/>
              </a:lnSpc>
              <a:buFontTx/>
              <a:buNone/>
            </a:pPr>
            <a:r>
              <a:rPr lang="it-IT" sz="2600" b="1" dirty="0" smtClean="0">
                <a:solidFill>
                  <a:schemeClr val="accent3">
                    <a:lumMod val="75000"/>
                  </a:schemeClr>
                </a:solidFill>
                <a:cs typeface="Arial" pitchFamily="34" charset="0"/>
              </a:rPr>
              <a:t>Le piramidi di età del 2003 e del 2051 evidenziano un progressivo capovolgimento della struttura piramidale.</a:t>
            </a:r>
          </a:p>
          <a:p>
            <a:pPr marL="0" indent="0" algn="ctr" eaLnBrk="1" hangingPunct="1">
              <a:lnSpc>
                <a:spcPct val="110000"/>
              </a:lnSpc>
              <a:buFontTx/>
              <a:buNone/>
            </a:pPr>
            <a:endParaRPr lang="it-IT" sz="2600" b="1" dirty="0" smtClean="0">
              <a:cs typeface="Arial" pitchFamily="34" charset="0"/>
            </a:endParaRP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11638" y="3919538"/>
            <a:ext cx="4752975" cy="2749550"/>
          </a:xfrm>
        </p:spPr>
      </p:pic>
      <p:pic>
        <p:nvPicPr>
          <p:cNvPr id="8197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11638" y="998538"/>
            <a:ext cx="4824412" cy="2790825"/>
          </a:xfrm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284663" y="6613525"/>
            <a:ext cx="25717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000" b="1" i="1">
                <a:latin typeface="Garamond" pitchFamily="18" charset="0"/>
                <a:cs typeface="Arial" pitchFamily="34" charset="0"/>
              </a:rPr>
              <a:t>Fonte: ISTAT – Proiezioni – ipotesi centrale</a:t>
            </a:r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571472" y="152400"/>
            <a:ext cx="8215370" cy="690638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2400" b="1" dirty="0">
                <a:solidFill>
                  <a:srgbClr val="7A0000"/>
                </a:solidFill>
              </a:rPr>
              <a:t> LO SCENARIO DEMOGRAFICO: PROIEZIONI ISTAT DELLA  POPOLAZIONE DEL FVG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8"/>
            <a:ext cx="8496944" cy="56184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67544" y="152400"/>
            <a:ext cx="8319298" cy="387798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2400" b="1" dirty="0">
                <a:solidFill>
                  <a:srgbClr val="7A0000"/>
                </a:solidFill>
              </a:rPr>
              <a:t> </a:t>
            </a:r>
            <a:r>
              <a:rPr lang="it-IT" sz="2400" b="1" dirty="0" smtClean="0">
                <a:solidFill>
                  <a:srgbClr val="7A0000"/>
                </a:solidFill>
              </a:rPr>
              <a:t>AAS 2 “BASSA FRIULANA - ISONTINA”</a:t>
            </a:r>
            <a:endParaRPr lang="it-IT" sz="2400" b="1" dirty="0">
              <a:solidFill>
                <a:srgbClr val="7A0000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452320" y="4365104"/>
            <a:ext cx="1440159" cy="2212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1100" b="1" dirty="0">
                <a:cs typeface="Arial" pitchFamily="34" charset="0"/>
              </a:rPr>
              <a:t> </a:t>
            </a:r>
            <a:r>
              <a:rPr lang="it-IT" sz="1000" b="1" dirty="0" smtClean="0">
                <a:solidFill>
                  <a:srgbClr val="C00000"/>
                </a:solidFill>
                <a:cs typeface="Arial" pitchFamily="34" charset="0"/>
              </a:rPr>
              <a:t>EX ASS2 ISONTINA</a:t>
            </a:r>
            <a:endParaRPr lang="it-IT" sz="1000" b="1" dirty="0">
              <a:solidFill>
                <a:srgbClr val="C00000"/>
              </a:solidFill>
              <a:cs typeface="Arial" pitchFamily="34" charset="0"/>
            </a:endParaRP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4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sz="1100" b="1" dirty="0">
                <a:cs typeface="Arial" pitchFamily="34" charset="0"/>
              </a:rPr>
              <a:t> </a:t>
            </a:r>
            <a:r>
              <a:rPr lang="it-IT" sz="1100" b="1" dirty="0" smtClean="0">
                <a:cs typeface="Arial" pitchFamily="34" charset="0"/>
              </a:rPr>
              <a:t>P</a:t>
            </a:r>
            <a:r>
              <a:rPr lang="it-IT" sz="1100" b="1" dirty="0" smtClean="0">
                <a:latin typeface="Arial Narrow" pitchFamily="32" charset="0"/>
              </a:rPr>
              <a:t>op. 140,897</a:t>
            </a: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4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sz="1100" b="1" dirty="0" smtClean="0">
                <a:latin typeface="Arial Narrow" pitchFamily="32" charset="0"/>
              </a:rPr>
              <a:t>&gt; 65 anni: 22,1%</a:t>
            </a: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4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sz="1100" b="1" dirty="0" smtClean="0">
                <a:latin typeface="Arial Narrow" pitchFamily="32" charset="0"/>
              </a:rPr>
              <a:t>Indice di vecchiaia: 215</a:t>
            </a: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4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sz="1100" b="1" dirty="0" smtClean="0">
                <a:latin typeface="Arial Narrow" pitchFamily="32" charset="0"/>
              </a:rPr>
              <a:t>N comuni: 25</a:t>
            </a: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4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sz="1100" b="1" dirty="0" smtClean="0">
                <a:latin typeface="Arial Narrow" pitchFamily="32" charset="0"/>
              </a:rPr>
              <a:t>N distretti: 2</a:t>
            </a: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4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sz="1100" b="1" dirty="0" smtClean="0">
                <a:latin typeface="Arial Narrow" pitchFamily="32" charset="0"/>
              </a:rPr>
              <a:t>N ospedali: 2</a:t>
            </a: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4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sz="1100" b="1" dirty="0" smtClean="0">
                <a:latin typeface="Arial Narrow" pitchFamily="32" charset="0"/>
              </a:rPr>
              <a:t>N pl :393</a:t>
            </a: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4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sz="1100" b="1" dirty="0" smtClean="0">
                <a:latin typeface="Arial Narrow" pitchFamily="32" charset="0"/>
              </a:rPr>
              <a:t>Tasso H:156,5 </a:t>
            </a:r>
            <a:endParaRPr lang="it-IT" sz="1100" b="1" dirty="0">
              <a:cs typeface="Arial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00034" y="2357430"/>
            <a:ext cx="1440159" cy="2092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1000" b="1" dirty="0" smtClean="0">
                <a:solidFill>
                  <a:srgbClr val="C00000"/>
                </a:solidFill>
                <a:cs typeface="Arial" pitchFamily="34" charset="0"/>
              </a:rPr>
              <a:t>AAS 2</a:t>
            </a:r>
          </a:p>
          <a:p>
            <a:pPr algn="ctr">
              <a:lnSpc>
                <a:spcPct val="110000"/>
              </a:lnSpc>
            </a:pPr>
            <a:r>
              <a:rPr lang="it-IT" sz="1000" b="1" dirty="0" smtClean="0">
                <a:solidFill>
                  <a:srgbClr val="C00000"/>
                </a:solidFill>
                <a:cs typeface="Arial" pitchFamily="34" charset="0"/>
              </a:rPr>
              <a:t> BASSA FRIULANA ISONTINA</a:t>
            </a:r>
            <a:endParaRPr lang="it-IT" sz="1000" b="1" dirty="0">
              <a:solidFill>
                <a:srgbClr val="C00000"/>
              </a:solidFill>
              <a:cs typeface="Arial" pitchFamily="34" charset="0"/>
            </a:endParaRP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4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sz="1100" b="1" dirty="0">
                <a:cs typeface="Arial" pitchFamily="34" charset="0"/>
              </a:rPr>
              <a:t> </a:t>
            </a:r>
            <a:r>
              <a:rPr lang="it-IT" sz="1100" b="1" dirty="0" smtClean="0">
                <a:cs typeface="Arial" pitchFamily="34" charset="0"/>
              </a:rPr>
              <a:t>P</a:t>
            </a:r>
            <a:r>
              <a:rPr lang="it-IT" sz="1100" b="1" dirty="0" smtClean="0">
                <a:latin typeface="Arial Narrow" pitchFamily="32" charset="0"/>
              </a:rPr>
              <a:t>op. </a:t>
            </a:r>
            <a:r>
              <a:rPr lang="it-IT" sz="1100" b="1" dirty="0" smtClean="0">
                <a:latin typeface="Arial Narrow" pitchFamily="32" charset="0"/>
              </a:rPr>
              <a:t>252,894</a:t>
            </a:r>
            <a:endParaRPr lang="it-IT" sz="1100" b="1" dirty="0" smtClean="0">
              <a:latin typeface="Arial Narrow" pitchFamily="32" charset="0"/>
            </a:endParaRP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4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sz="1100" b="1" dirty="0" smtClean="0">
                <a:latin typeface="Arial Narrow" pitchFamily="32" charset="0"/>
              </a:rPr>
              <a:t>&gt; 65 anni: </a:t>
            </a:r>
            <a:r>
              <a:rPr lang="it-IT" sz="1100" b="1" dirty="0" smtClean="0">
                <a:latin typeface="Arial Narrow" pitchFamily="32" charset="0"/>
              </a:rPr>
              <a:t>25,57</a:t>
            </a:r>
            <a:endParaRPr lang="it-IT" sz="1100" b="1" dirty="0" smtClean="0">
              <a:latin typeface="Arial Narrow" pitchFamily="32" charset="0"/>
            </a:endParaRP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4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sz="1100" b="1" dirty="0" smtClean="0">
                <a:latin typeface="Arial Narrow" pitchFamily="32" charset="0"/>
              </a:rPr>
              <a:t>N comuni: </a:t>
            </a:r>
            <a:r>
              <a:rPr lang="it-IT" sz="1100" b="1" dirty="0" smtClean="0">
                <a:latin typeface="Arial Narrow" pitchFamily="32" charset="0"/>
              </a:rPr>
              <a:t>56</a:t>
            </a:r>
            <a:endParaRPr lang="it-IT" sz="1100" b="1" dirty="0" smtClean="0">
              <a:latin typeface="Arial Narrow" pitchFamily="32" charset="0"/>
            </a:endParaRP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4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sz="1100" b="1" dirty="0" smtClean="0">
                <a:latin typeface="Arial Narrow" pitchFamily="32" charset="0"/>
              </a:rPr>
              <a:t>N distretti: </a:t>
            </a:r>
            <a:r>
              <a:rPr lang="it-IT" sz="1100" b="1" dirty="0" smtClean="0">
                <a:latin typeface="Arial Narrow" pitchFamily="32" charset="0"/>
              </a:rPr>
              <a:t>4</a:t>
            </a:r>
            <a:endParaRPr lang="it-IT" sz="1100" b="1" dirty="0" smtClean="0">
              <a:latin typeface="Arial Narrow" pitchFamily="32" charset="0"/>
            </a:endParaRP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4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it-IT" sz="1100" b="1" dirty="0" smtClean="0">
                <a:latin typeface="Arial Narrow" pitchFamily="32" charset="0"/>
              </a:rPr>
              <a:t>N ospedali: </a:t>
            </a:r>
            <a:r>
              <a:rPr lang="it-IT" sz="1100" b="1" dirty="0" smtClean="0">
                <a:latin typeface="Arial Narrow" pitchFamily="32" charset="0"/>
              </a:rPr>
              <a:t>2 coppie di H</a:t>
            </a:r>
            <a:endParaRPr lang="it-IT" sz="1100" b="1" dirty="0" smtClean="0">
              <a:latin typeface="Arial Narrow" pitchFamily="32" charset="0"/>
            </a:endParaRPr>
          </a:p>
          <a:p>
            <a:pPr marL="339725" indent="-339725">
              <a:spcBef>
                <a:spcPts val="400"/>
              </a:spcBef>
              <a:buClr>
                <a:srgbClr val="FF0000"/>
              </a:buClr>
              <a:buBlip>
                <a:blip r:embed="rId4"/>
              </a:buBlip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endParaRPr lang="it-IT" sz="11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934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6987"/>
            <a:ext cx="6143625" cy="10270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xtLst/>
        </p:spPr>
      </p:pic>
      <p:sp>
        <p:nvSpPr>
          <p:cNvPr id="728067" name="Freeform 3"/>
          <p:cNvSpPr>
            <a:spLocks/>
          </p:cNvSpPr>
          <p:nvPr/>
        </p:nvSpPr>
        <p:spPr bwMode="auto">
          <a:xfrm>
            <a:off x="5619750" y="2962275"/>
            <a:ext cx="923925" cy="1733550"/>
          </a:xfrm>
          <a:custGeom>
            <a:avLst/>
            <a:gdLst/>
            <a:ahLst/>
            <a:cxnLst>
              <a:cxn ang="0">
                <a:pos x="9" y="84"/>
              </a:cxn>
              <a:cxn ang="0">
                <a:pos x="41" y="42"/>
              </a:cxn>
              <a:cxn ang="0">
                <a:pos x="57" y="20"/>
              </a:cxn>
              <a:cxn ang="0">
                <a:pos x="90" y="0"/>
              </a:cxn>
              <a:cxn ang="0">
                <a:pos x="178" y="28"/>
              </a:cxn>
              <a:cxn ang="0">
                <a:pos x="214" y="48"/>
              </a:cxn>
              <a:cxn ang="0">
                <a:pos x="258" y="80"/>
              </a:cxn>
              <a:cxn ang="0">
                <a:pos x="290" y="76"/>
              </a:cxn>
              <a:cxn ang="0">
                <a:pos x="294" y="64"/>
              </a:cxn>
              <a:cxn ang="0">
                <a:pos x="298" y="36"/>
              </a:cxn>
              <a:cxn ang="0">
                <a:pos x="318" y="16"/>
              </a:cxn>
              <a:cxn ang="0">
                <a:pos x="338" y="12"/>
              </a:cxn>
              <a:cxn ang="0">
                <a:pos x="362" y="4"/>
              </a:cxn>
              <a:cxn ang="0">
                <a:pos x="402" y="8"/>
              </a:cxn>
              <a:cxn ang="0">
                <a:pos x="422" y="60"/>
              </a:cxn>
              <a:cxn ang="0">
                <a:pos x="462" y="116"/>
              </a:cxn>
              <a:cxn ang="0">
                <a:pos x="490" y="80"/>
              </a:cxn>
              <a:cxn ang="0">
                <a:pos x="526" y="68"/>
              </a:cxn>
              <a:cxn ang="0">
                <a:pos x="538" y="64"/>
              </a:cxn>
              <a:cxn ang="0">
                <a:pos x="542" y="100"/>
              </a:cxn>
              <a:cxn ang="0">
                <a:pos x="534" y="124"/>
              </a:cxn>
              <a:cxn ang="0">
                <a:pos x="522" y="212"/>
              </a:cxn>
              <a:cxn ang="0">
                <a:pos x="486" y="256"/>
              </a:cxn>
              <a:cxn ang="0">
                <a:pos x="544" y="356"/>
              </a:cxn>
              <a:cxn ang="0">
                <a:pos x="574" y="412"/>
              </a:cxn>
              <a:cxn ang="0">
                <a:pos x="582" y="436"/>
              </a:cxn>
              <a:cxn ang="0">
                <a:pos x="542" y="464"/>
              </a:cxn>
              <a:cxn ang="0">
                <a:pos x="474" y="496"/>
              </a:cxn>
              <a:cxn ang="0">
                <a:pos x="430" y="532"/>
              </a:cxn>
              <a:cxn ang="0">
                <a:pos x="475" y="630"/>
              </a:cxn>
              <a:cxn ang="0">
                <a:pos x="502" y="648"/>
              </a:cxn>
              <a:cxn ang="0">
                <a:pos x="526" y="704"/>
              </a:cxn>
              <a:cxn ang="0">
                <a:pos x="530" y="712"/>
              </a:cxn>
              <a:cxn ang="0">
                <a:pos x="546" y="756"/>
              </a:cxn>
              <a:cxn ang="0">
                <a:pos x="538" y="844"/>
              </a:cxn>
              <a:cxn ang="0">
                <a:pos x="511" y="882"/>
              </a:cxn>
              <a:cxn ang="0">
                <a:pos x="495" y="906"/>
              </a:cxn>
              <a:cxn ang="0">
                <a:pos x="477" y="1044"/>
              </a:cxn>
              <a:cxn ang="0">
                <a:pos x="450" y="1092"/>
              </a:cxn>
              <a:cxn ang="0">
                <a:pos x="386" y="1064"/>
              </a:cxn>
              <a:cxn ang="0">
                <a:pos x="350" y="1024"/>
              </a:cxn>
              <a:cxn ang="0">
                <a:pos x="382" y="940"/>
              </a:cxn>
              <a:cxn ang="0">
                <a:pos x="358" y="864"/>
              </a:cxn>
              <a:cxn ang="0">
                <a:pos x="334" y="856"/>
              </a:cxn>
              <a:cxn ang="0">
                <a:pos x="338" y="844"/>
              </a:cxn>
              <a:cxn ang="0">
                <a:pos x="358" y="840"/>
              </a:cxn>
              <a:cxn ang="0">
                <a:pos x="342" y="800"/>
              </a:cxn>
              <a:cxn ang="0">
                <a:pos x="290" y="672"/>
              </a:cxn>
              <a:cxn ang="0">
                <a:pos x="314" y="612"/>
              </a:cxn>
              <a:cxn ang="0">
                <a:pos x="302" y="608"/>
              </a:cxn>
              <a:cxn ang="0">
                <a:pos x="258" y="548"/>
              </a:cxn>
              <a:cxn ang="0">
                <a:pos x="230" y="488"/>
              </a:cxn>
              <a:cxn ang="0">
                <a:pos x="218" y="344"/>
              </a:cxn>
              <a:cxn ang="0">
                <a:pos x="190" y="308"/>
              </a:cxn>
              <a:cxn ang="0">
                <a:pos x="166" y="292"/>
              </a:cxn>
              <a:cxn ang="0">
                <a:pos x="118" y="292"/>
              </a:cxn>
              <a:cxn ang="0">
                <a:pos x="78" y="216"/>
              </a:cxn>
              <a:cxn ang="0">
                <a:pos x="42" y="172"/>
              </a:cxn>
              <a:cxn ang="0">
                <a:pos x="30" y="140"/>
              </a:cxn>
              <a:cxn ang="0">
                <a:pos x="9" y="84"/>
              </a:cxn>
            </a:cxnLst>
            <a:rect l="0" t="0" r="r" b="b"/>
            <a:pathLst>
              <a:path w="582" h="1092">
                <a:moveTo>
                  <a:pt x="9" y="84"/>
                </a:moveTo>
                <a:cubicBezTo>
                  <a:pt x="16" y="63"/>
                  <a:pt x="22" y="55"/>
                  <a:pt x="41" y="42"/>
                </a:cubicBezTo>
                <a:cubicBezTo>
                  <a:pt x="46" y="34"/>
                  <a:pt x="52" y="28"/>
                  <a:pt x="57" y="20"/>
                </a:cubicBezTo>
                <a:cubicBezTo>
                  <a:pt x="62" y="12"/>
                  <a:pt x="90" y="0"/>
                  <a:pt x="90" y="0"/>
                </a:cubicBezTo>
                <a:cubicBezTo>
                  <a:pt x="120" y="5"/>
                  <a:pt x="152" y="11"/>
                  <a:pt x="178" y="28"/>
                </a:cubicBezTo>
                <a:cubicBezTo>
                  <a:pt x="197" y="37"/>
                  <a:pt x="201" y="39"/>
                  <a:pt x="214" y="48"/>
                </a:cubicBezTo>
                <a:cubicBezTo>
                  <a:pt x="227" y="57"/>
                  <a:pt x="245" y="75"/>
                  <a:pt x="258" y="80"/>
                </a:cubicBezTo>
                <a:cubicBezTo>
                  <a:pt x="269" y="79"/>
                  <a:pt x="280" y="80"/>
                  <a:pt x="290" y="76"/>
                </a:cubicBezTo>
                <a:cubicBezTo>
                  <a:pt x="294" y="74"/>
                  <a:pt x="292" y="68"/>
                  <a:pt x="294" y="64"/>
                </a:cubicBezTo>
                <a:cubicBezTo>
                  <a:pt x="296" y="59"/>
                  <a:pt x="294" y="44"/>
                  <a:pt x="298" y="36"/>
                </a:cubicBezTo>
                <a:cubicBezTo>
                  <a:pt x="302" y="28"/>
                  <a:pt x="311" y="20"/>
                  <a:pt x="318" y="16"/>
                </a:cubicBezTo>
                <a:cubicBezTo>
                  <a:pt x="324" y="13"/>
                  <a:pt x="331" y="14"/>
                  <a:pt x="338" y="12"/>
                </a:cubicBezTo>
                <a:cubicBezTo>
                  <a:pt x="346" y="10"/>
                  <a:pt x="362" y="4"/>
                  <a:pt x="362" y="4"/>
                </a:cubicBezTo>
                <a:cubicBezTo>
                  <a:pt x="375" y="5"/>
                  <a:pt x="389" y="4"/>
                  <a:pt x="402" y="8"/>
                </a:cubicBezTo>
                <a:cubicBezTo>
                  <a:pt x="414" y="12"/>
                  <a:pt x="419" y="50"/>
                  <a:pt x="422" y="60"/>
                </a:cubicBezTo>
                <a:cubicBezTo>
                  <a:pt x="427" y="165"/>
                  <a:pt x="413" y="148"/>
                  <a:pt x="462" y="116"/>
                </a:cubicBezTo>
                <a:cubicBezTo>
                  <a:pt x="468" y="107"/>
                  <a:pt x="481" y="86"/>
                  <a:pt x="490" y="80"/>
                </a:cubicBezTo>
                <a:cubicBezTo>
                  <a:pt x="501" y="73"/>
                  <a:pt x="514" y="72"/>
                  <a:pt x="526" y="68"/>
                </a:cubicBezTo>
                <a:cubicBezTo>
                  <a:pt x="530" y="67"/>
                  <a:pt x="538" y="64"/>
                  <a:pt x="538" y="64"/>
                </a:cubicBezTo>
                <a:cubicBezTo>
                  <a:pt x="549" y="81"/>
                  <a:pt x="549" y="74"/>
                  <a:pt x="542" y="100"/>
                </a:cubicBezTo>
                <a:cubicBezTo>
                  <a:pt x="540" y="108"/>
                  <a:pt x="534" y="124"/>
                  <a:pt x="534" y="124"/>
                </a:cubicBezTo>
                <a:cubicBezTo>
                  <a:pt x="533" y="140"/>
                  <a:pt x="529" y="194"/>
                  <a:pt x="522" y="212"/>
                </a:cubicBezTo>
                <a:cubicBezTo>
                  <a:pt x="519" y="219"/>
                  <a:pt x="493" y="234"/>
                  <a:pt x="486" y="256"/>
                </a:cubicBezTo>
                <a:cubicBezTo>
                  <a:pt x="494" y="302"/>
                  <a:pt x="519" y="319"/>
                  <a:pt x="544" y="356"/>
                </a:cubicBezTo>
                <a:cubicBezTo>
                  <a:pt x="552" y="369"/>
                  <a:pt x="566" y="399"/>
                  <a:pt x="574" y="412"/>
                </a:cubicBezTo>
                <a:cubicBezTo>
                  <a:pt x="579" y="419"/>
                  <a:pt x="582" y="436"/>
                  <a:pt x="582" y="436"/>
                </a:cubicBezTo>
                <a:cubicBezTo>
                  <a:pt x="576" y="461"/>
                  <a:pt x="568" y="460"/>
                  <a:pt x="542" y="464"/>
                </a:cubicBezTo>
                <a:cubicBezTo>
                  <a:pt x="515" y="482"/>
                  <a:pt x="504" y="486"/>
                  <a:pt x="474" y="496"/>
                </a:cubicBezTo>
                <a:cubicBezTo>
                  <a:pt x="463" y="512"/>
                  <a:pt x="444" y="518"/>
                  <a:pt x="430" y="532"/>
                </a:cubicBezTo>
                <a:cubicBezTo>
                  <a:pt x="442" y="569"/>
                  <a:pt x="463" y="594"/>
                  <a:pt x="475" y="630"/>
                </a:cubicBezTo>
                <a:cubicBezTo>
                  <a:pt x="478" y="640"/>
                  <a:pt x="491" y="645"/>
                  <a:pt x="502" y="648"/>
                </a:cubicBezTo>
                <a:cubicBezTo>
                  <a:pt x="529" y="666"/>
                  <a:pt x="529" y="668"/>
                  <a:pt x="526" y="704"/>
                </a:cubicBezTo>
                <a:cubicBezTo>
                  <a:pt x="505" y="673"/>
                  <a:pt x="527" y="707"/>
                  <a:pt x="530" y="712"/>
                </a:cubicBezTo>
                <a:cubicBezTo>
                  <a:pt x="533" y="726"/>
                  <a:pt x="546" y="756"/>
                  <a:pt x="546" y="756"/>
                </a:cubicBezTo>
                <a:cubicBezTo>
                  <a:pt x="551" y="788"/>
                  <a:pt x="546" y="806"/>
                  <a:pt x="538" y="844"/>
                </a:cubicBezTo>
                <a:cubicBezTo>
                  <a:pt x="535" y="858"/>
                  <a:pt x="511" y="882"/>
                  <a:pt x="511" y="882"/>
                </a:cubicBezTo>
                <a:cubicBezTo>
                  <a:pt x="504" y="893"/>
                  <a:pt x="495" y="906"/>
                  <a:pt x="495" y="906"/>
                </a:cubicBezTo>
                <a:cubicBezTo>
                  <a:pt x="492" y="958"/>
                  <a:pt x="493" y="997"/>
                  <a:pt x="477" y="1044"/>
                </a:cubicBezTo>
                <a:cubicBezTo>
                  <a:pt x="470" y="1064"/>
                  <a:pt x="473" y="1084"/>
                  <a:pt x="450" y="1092"/>
                </a:cubicBezTo>
                <a:cubicBezTo>
                  <a:pt x="427" y="1084"/>
                  <a:pt x="409" y="1070"/>
                  <a:pt x="386" y="1064"/>
                </a:cubicBezTo>
                <a:cubicBezTo>
                  <a:pt x="364" y="1049"/>
                  <a:pt x="358" y="1048"/>
                  <a:pt x="350" y="1024"/>
                </a:cubicBezTo>
                <a:cubicBezTo>
                  <a:pt x="355" y="994"/>
                  <a:pt x="360" y="962"/>
                  <a:pt x="382" y="940"/>
                </a:cubicBezTo>
                <a:cubicBezTo>
                  <a:pt x="381" y="925"/>
                  <a:pt x="394" y="852"/>
                  <a:pt x="358" y="864"/>
                </a:cubicBezTo>
                <a:cubicBezTo>
                  <a:pt x="350" y="861"/>
                  <a:pt x="342" y="859"/>
                  <a:pt x="334" y="856"/>
                </a:cubicBezTo>
                <a:cubicBezTo>
                  <a:pt x="330" y="855"/>
                  <a:pt x="334" y="846"/>
                  <a:pt x="338" y="844"/>
                </a:cubicBezTo>
                <a:cubicBezTo>
                  <a:pt x="344" y="840"/>
                  <a:pt x="351" y="841"/>
                  <a:pt x="358" y="840"/>
                </a:cubicBezTo>
                <a:cubicBezTo>
                  <a:pt x="366" y="802"/>
                  <a:pt x="355" y="828"/>
                  <a:pt x="342" y="800"/>
                </a:cubicBezTo>
                <a:cubicBezTo>
                  <a:pt x="325" y="762"/>
                  <a:pt x="326" y="696"/>
                  <a:pt x="290" y="672"/>
                </a:cubicBezTo>
                <a:cubicBezTo>
                  <a:pt x="273" y="647"/>
                  <a:pt x="300" y="633"/>
                  <a:pt x="314" y="612"/>
                </a:cubicBezTo>
                <a:cubicBezTo>
                  <a:pt x="317" y="600"/>
                  <a:pt x="311" y="619"/>
                  <a:pt x="302" y="608"/>
                </a:cubicBezTo>
                <a:cubicBezTo>
                  <a:pt x="293" y="597"/>
                  <a:pt x="270" y="568"/>
                  <a:pt x="258" y="548"/>
                </a:cubicBezTo>
                <a:cubicBezTo>
                  <a:pt x="247" y="532"/>
                  <a:pt x="236" y="507"/>
                  <a:pt x="230" y="488"/>
                </a:cubicBezTo>
                <a:cubicBezTo>
                  <a:pt x="234" y="439"/>
                  <a:pt x="247" y="387"/>
                  <a:pt x="218" y="344"/>
                </a:cubicBezTo>
                <a:cubicBezTo>
                  <a:pt x="210" y="331"/>
                  <a:pt x="203" y="316"/>
                  <a:pt x="190" y="308"/>
                </a:cubicBezTo>
                <a:cubicBezTo>
                  <a:pt x="182" y="303"/>
                  <a:pt x="166" y="292"/>
                  <a:pt x="166" y="292"/>
                </a:cubicBezTo>
                <a:cubicBezTo>
                  <a:pt x="138" y="297"/>
                  <a:pt x="136" y="310"/>
                  <a:pt x="118" y="292"/>
                </a:cubicBezTo>
                <a:cubicBezTo>
                  <a:pt x="110" y="269"/>
                  <a:pt x="103" y="224"/>
                  <a:pt x="78" y="216"/>
                </a:cubicBezTo>
                <a:cubicBezTo>
                  <a:pt x="65" y="197"/>
                  <a:pt x="60" y="184"/>
                  <a:pt x="42" y="172"/>
                </a:cubicBezTo>
                <a:cubicBezTo>
                  <a:pt x="16" y="133"/>
                  <a:pt x="55" y="194"/>
                  <a:pt x="30" y="140"/>
                </a:cubicBezTo>
                <a:cubicBezTo>
                  <a:pt x="22" y="123"/>
                  <a:pt x="0" y="103"/>
                  <a:pt x="9" y="84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  <a:effectLst>
            <a:outerShdw dist="28398" dir="9206097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ＭＳ Ｐゴシック" pitchFamily="48" charset="-128"/>
              <a:cs typeface="Calibri" pitchFamily="34" charset="0"/>
            </a:endParaRPr>
          </a:p>
        </p:txBody>
      </p:sp>
      <p:sp>
        <p:nvSpPr>
          <p:cNvPr id="10244" name="Freeform 4"/>
          <p:cNvSpPr>
            <a:spLocks/>
          </p:cNvSpPr>
          <p:nvPr/>
        </p:nvSpPr>
        <p:spPr bwMode="auto">
          <a:xfrm>
            <a:off x="5143500" y="3071813"/>
            <a:ext cx="1058863" cy="1304925"/>
          </a:xfrm>
          <a:custGeom>
            <a:avLst/>
            <a:gdLst>
              <a:gd name="T0" fmla="*/ 2147483647 w 667"/>
              <a:gd name="T1" fmla="*/ 2147483647 h 822"/>
              <a:gd name="T2" fmla="*/ 2147483647 w 667"/>
              <a:gd name="T3" fmla="*/ 2147483647 h 822"/>
              <a:gd name="T4" fmla="*/ 2147483647 w 667"/>
              <a:gd name="T5" fmla="*/ 2147483647 h 822"/>
              <a:gd name="T6" fmla="*/ 2147483647 w 667"/>
              <a:gd name="T7" fmla="*/ 2147483647 h 822"/>
              <a:gd name="T8" fmla="*/ 2147483647 w 667"/>
              <a:gd name="T9" fmla="*/ 2147483647 h 822"/>
              <a:gd name="T10" fmla="*/ 2147483647 w 667"/>
              <a:gd name="T11" fmla="*/ 2147483647 h 822"/>
              <a:gd name="T12" fmla="*/ 2147483647 w 667"/>
              <a:gd name="T13" fmla="*/ 2147483647 h 822"/>
              <a:gd name="T14" fmla="*/ 2147483647 w 667"/>
              <a:gd name="T15" fmla="*/ 2147483647 h 822"/>
              <a:gd name="T16" fmla="*/ 2147483647 w 667"/>
              <a:gd name="T17" fmla="*/ 2147483647 h 822"/>
              <a:gd name="T18" fmla="*/ 2147483647 w 667"/>
              <a:gd name="T19" fmla="*/ 2147483647 h 822"/>
              <a:gd name="T20" fmla="*/ 2147483647 w 667"/>
              <a:gd name="T21" fmla="*/ 2147483647 h 822"/>
              <a:gd name="T22" fmla="*/ 2147483647 w 667"/>
              <a:gd name="T23" fmla="*/ 2147483647 h 822"/>
              <a:gd name="T24" fmla="*/ 2147483647 w 667"/>
              <a:gd name="T25" fmla="*/ 2147483647 h 822"/>
              <a:gd name="T26" fmla="*/ 2147483647 w 667"/>
              <a:gd name="T27" fmla="*/ 2147483647 h 822"/>
              <a:gd name="T28" fmla="*/ 2147483647 w 667"/>
              <a:gd name="T29" fmla="*/ 2147483647 h 822"/>
              <a:gd name="T30" fmla="*/ 2147483647 w 667"/>
              <a:gd name="T31" fmla="*/ 2147483647 h 822"/>
              <a:gd name="T32" fmla="*/ 2147483647 w 667"/>
              <a:gd name="T33" fmla="*/ 2147483647 h 822"/>
              <a:gd name="T34" fmla="*/ 2147483647 w 667"/>
              <a:gd name="T35" fmla="*/ 2147483647 h 822"/>
              <a:gd name="T36" fmla="*/ 2147483647 w 667"/>
              <a:gd name="T37" fmla="*/ 2147483647 h 822"/>
              <a:gd name="T38" fmla="*/ 2147483647 w 667"/>
              <a:gd name="T39" fmla="*/ 2147483647 h 822"/>
              <a:gd name="T40" fmla="*/ 2147483647 w 667"/>
              <a:gd name="T41" fmla="*/ 2147483647 h 822"/>
              <a:gd name="T42" fmla="*/ 2147483647 w 667"/>
              <a:gd name="T43" fmla="*/ 2147483647 h 822"/>
              <a:gd name="T44" fmla="*/ 2147483647 w 667"/>
              <a:gd name="T45" fmla="*/ 2147483647 h 822"/>
              <a:gd name="T46" fmla="*/ 2147483647 w 667"/>
              <a:gd name="T47" fmla="*/ 2147483647 h 822"/>
              <a:gd name="T48" fmla="*/ 2147483647 w 667"/>
              <a:gd name="T49" fmla="*/ 2147483647 h 822"/>
              <a:gd name="T50" fmla="*/ 2147483647 w 667"/>
              <a:gd name="T51" fmla="*/ 2147483647 h 822"/>
              <a:gd name="T52" fmla="*/ 2147483647 w 667"/>
              <a:gd name="T53" fmla="*/ 2147483647 h 822"/>
              <a:gd name="T54" fmla="*/ 2147483647 w 667"/>
              <a:gd name="T55" fmla="*/ 2147483647 h 822"/>
              <a:gd name="T56" fmla="*/ 2147483647 w 667"/>
              <a:gd name="T57" fmla="*/ 2147483647 h 822"/>
              <a:gd name="T58" fmla="*/ 2147483647 w 667"/>
              <a:gd name="T59" fmla="*/ 2147483647 h 822"/>
              <a:gd name="T60" fmla="*/ 2147483647 w 667"/>
              <a:gd name="T61" fmla="*/ 2147483647 h 822"/>
              <a:gd name="T62" fmla="*/ 2147483647 w 667"/>
              <a:gd name="T63" fmla="*/ 2147483647 h 822"/>
              <a:gd name="T64" fmla="*/ 2147483647 w 667"/>
              <a:gd name="T65" fmla="*/ 2147483647 h 822"/>
              <a:gd name="T66" fmla="*/ 2147483647 w 667"/>
              <a:gd name="T67" fmla="*/ 2147483647 h 822"/>
              <a:gd name="T68" fmla="*/ 2147483647 w 667"/>
              <a:gd name="T69" fmla="*/ 2147483647 h 822"/>
              <a:gd name="T70" fmla="*/ 2147483647 w 667"/>
              <a:gd name="T71" fmla="*/ 2147483647 h 822"/>
              <a:gd name="T72" fmla="*/ 2147483647 w 667"/>
              <a:gd name="T73" fmla="*/ 2147483647 h 822"/>
              <a:gd name="T74" fmla="*/ 2147483647 w 667"/>
              <a:gd name="T75" fmla="*/ 2147483647 h 822"/>
              <a:gd name="T76" fmla="*/ 2147483647 w 667"/>
              <a:gd name="T77" fmla="*/ 2147483647 h 822"/>
              <a:gd name="T78" fmla="*/ 2147483647 w 667"/>
              <a:gd name="T79" fmla="*/ 2147483647 h 822"/>
              <a:gd name="T80" fmla="*/ 2147483647 w 667"/>
              <a:gd name="T81" fmla="*/ 2147483647 h 822"/>
              <a:gd name="T82" fmla="*/ 2147483647 w 667"/>
              <a:gd name="T83" fmla="*/ 2147483647 h 822"/>
              <a:gd name="T84" fmla="*/ 2147483647 w 667"/>
              <a:gd name="T85" fmla="*/ 2147483647 h 822"/>
              <a:gd name="T86" fmla="*/ 2147483647 w 667"/>
              <a:gd name="T87" fmla="*/ 2147483647 h 822"/>
              <a:gd name="T88" fmla="*/ 2147483647 w 667"/>
              <a:gd name="T89" fmla="*/ 2147483647 h 822"/>
              <a:gd name="T90" fmla="*/ 2147483647 w 667"/>
              <a:gd name="T91" fmla="*/ 2147483647 h 822"/>
              <a:gd name="T92" fmla="*/ 0 w 667"/>
              <a:gd name="T93" fmla="*/ 2147483647 h 82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67"/>
              <a:gd name="T142" fmla="*/ 0 h 822"/>
              <a:gd name="T143" fmla="*/ 667 w 667"/>
              <a:gd name="T144" fmla="*/ 822 h 82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67" h="822">
                <a:moveTo>
                  <a:pt x="24" y="558"/>
                </a:moveTo>
                <a:cubicBezTo>
                  <a:pt x="43" y="545"/>
                  <a:pt x="36" y="539"/>
                  <a:pt x="44" y="518"/>
                </a:cubicBezTo>
                <a:cubicBezTo>
                  <a:pt x="50" y="501"/>
                  <a:pt x="71" y="483"/>
                  <a:pt x="84" y="470"/>
                </a:cubicBezTo>
                <a:cubicBezTo>
                  <a:pt x="97" y="457"/>
                  <a:pt x="93" y="466"/>
                  <a:pt x="108" y="458"/>
                </a:cubicBezTo>
                <a:cubicBezTo>
                  <a:pt x="125" y="449"/>
                  <a:pt x="144" y="437"/>
                  <a:pt x="160" y="426"/>
                </a:cubicBezTo>
                <a:cubicBezTo>
                  <a:pt x="168" y="403"/>
                  <a:pt x="167" y="377"/>
                  <a:pt x="176" y="354"/>
                </a:cubicBezTo>
                <a:cubicBezTo>
                  <a:pt x="183" y="334"/>
                  <a:pt x="196" y="311"/>
                  <a:pt x="208" y="294"/>
                </a:cubicBezTo>
                <a:cubicBezTo>
                  <a:pt x="212" y="271"/>
                  <a:pt x="218" y="249"/>
                  <a:pt x="224" y="226"/>
                </a:cubicBezTo>
                <a:cubicBezTo>
                  <a:pt x="221" y="191"/>
                  <a:pt x="215" y="167"/>
                  <a:pt x="220" y="134"/>
                </a:cubicBezTo>
                <a:cubicBezTo>
                  <a:pt x="223" y="92"/>
                  <a:pt x="208" y="58"/>
                  <a:pt x="248" y="66"/>
                </a:cubicBezTo>
                <a:cubicBezTo>
                  <a:pt x="277" y="56"/>
                  <a:pt x="280" y="25"/>
                  <a:pt x="296" y="2"/>
                </a:cubicBezTo>
                <a:cubicBezTo>
                  <a:pt x="335" y="15"/>
                  <a:pt x="312" y="0"/>
                  <a:pt x="324" y="22"/>
                </a:cubicBezTo>
                <a:cubicBezTo>
                  <a:pt x="329" y="30"/>
                  <a:pt x="340" y="46"/>
                  <a:pt x="340" y="46"/>
                </a:cubicBezTo>
                <a:cubicBezTo>
                  <a:pt x="344" y="69"/>
                  <a:pt x="342" y="78"/>
                  <a:pt x="360" y="90"/>
                </a:cubicBezTo>
                <a:cubicBezTo>
                  <a:pt x="369" y="104"/>
                  <a:pt x="378" y="113"/>
                  <a:pt x="392" y="122"/>
                </a:cubicBezTo>
                <a:cubicBezTo>
                  <a:pt x="402" y="152"/>
                  <a:pt x="410" y="205"/>
                  <a:pt x="436" y="222"/>
                </a:cubicBezTo>
                <a:cubicBezTo>
                  <a:pt x="442" y="194"/>
                  <a:pt x="445" y="197"/>
                  <a:pt x="472" y="202"/>
                </a:cubicBezTo>
                <a:cubicBezTo>
                  <a:pt x="482" y="216"/>
                  <a:pt x="494" y="228"/>
                  <a:pt x="504" y="242"/>
                </a:cubicBezTo>
                <a:cubicBezTo>
                  <a:pt x="512" y="265"/>
                  <a:pt x="528" y="283"/>
                  <a:pt x="536" y="306"/>
                </a:cubicBezTo>
                <a:cubicBezTo>
                  <a:pt x="534" y="341"/>
                  <a:pt x="509" y="418"/>
                  <a:pt x="556" y="434"/>
                </a:cubicBezTo>
                <a:cubicBezTo>
                  <a:pt x="566" y="449"/>
                  <a:pt x="562" y="469"/>
                  <a:pt x="572" y="482"/>
                </a:cubicBezTo>
                <a:cubicBezTo>
                  <a:pt x="582" y="495"/>
                  <a:pt x="608" y="514"/>
                  <a:pt x="608" y="514"/>
                </a:cubicBezTo>
                <a:cubicBezTo>
                  <a:pt x="609" y="518"/>
                  <a:pt x="614" y="523"/>
                  <a:pt x="612" y="526"/>
                </a:cubicBezTo>
                <a:cubicBezTo>
                  <a:pt x="606" y="534"/>
                  <a:pt x="588" y="542"/>
                  <a:pt x="588" y="542"/>
                </a:cubicBezTo>
                <a:cubicBezTo>
                  <a:pt x="573" y="565"/>
                  <a:pt x="583" y="584"/>
                  <a:pt x="604" y="598"/>
                </a:cubicBezTo>
                <a:cubicBezTo>
                  <a:pt x="627" y="632"/>
                  <a:pt x="615" y="668"/>
                  <a:pt x="632" y="694"/>
                </a:cubicBezTo>
                <a:cubicBezTo>
                  <a:pt x="640" y="707"/>
                  <a:pt x="660" y="730"/>
                  <a:pt x="660" y="730"/>
                </a:cubicBezTo>
                <a:cubicBezTo>
                  <a:pt x="651" y="774"/>
                  <a:pt x="667" y="728"/>
                  <a:pt x="612" y="754"/>
                </a:cubicBezTo>
                <a:cubicBezTo>
                  <a:pt x="603" y="758"/>
                  <a:pt x="604" y="773"/>
                  <a:pt x="596" y="778"/>
                </a:cubicBezTo>
                <a:cubicBezTo>
                  <a:pt x="577" y="791"/>
                  <a:pt x="571" y="798"/>
                  <a:pt x="548" y="806"/>
                </a:cubicBezTo>
                <a:cubicBezTo>
                  <a:pt x="508" y="819"/>
                  <a:pt x="570" y="799"/>
                  <a:pt x="520" y="814"/>
                </a:cubicBezTo>
                <a:cubicBezTo>
                  <a:pt x="512" y="816"/>
                  <a:pt x="496" y="822"/>
                  <a:pt x="496" y="822"/>
                </a:cubicBezTo>
                <a:cubicBezTo>
                  <a:pt x="470" y="804"/>
                  <a:pt x="472" y="786"/>
                  <a:pt x="452" y="766"/>
                </a:cubicBezTo>
                <a:cubicBezTo>
                  <a:pt x="442" y="737"/>
                  <a:pt x="449" y="749"/>
                  <a:pt x="436" y="730"/>
                </a:cubicBezTo>
                <a:cubicBezTo>
                  <a:pt x="418" y="736"/>
                  <a:pt x="426" y="744"/>
                  <a:pt x="408" y="750"/>
                </a:cubicBezTo>
                <a:cubicBezTo>
                  <a:pt x="385" y="749"/>
                  <a:pt x="371" y="742"/>
                  <a:pt x="348" y="742"/>
                </a:cubicBezTo>
                <a:cubicBezTo>
                  <a:pt x="339" y="742"/>
                  <a:pt x="359" y="752"/>
                  <a:pt x="368" y="750"/>
                </a:cubicBezTo>
                <a:cubicBezTo>
                  <a:pt x="373" y="749"/>
                  <a:pt x="360" y="745"/>
                  <a:pt x="356" y="742"/>
                </a:cubicBezTo>
                <a:cubicBezTo>
                  <a:pt x="352" y="737"/>
                  <a:pt x="345" y="722"/>
                  <a:pt x="336" y="722"/>
                </a:cubicBezTo>
                <a:cubicBezTo>
                  <a:pt x="328" y="722"/>
                  <a:pt x="312" y="730"/>
                  <a:pt x="312" y="730"/>
                </a:cubicBezTo>
                <a:cubicBezTo>
                  <a:pt x="277" y="726"/>
                  <a:pt x="264" y="730"/>
                  <a:pt x="228" y="734"/>
                </a:cubicBezTo>
                <a:cubicBezTo>
                  <a:pt x="223" y="737"/>
                  <a:pt x="211" y="747"/>
                  <a:pt x="204" y="746"/>
                </a:cubicBezTo>
                <a:cubicBezTo>
                  <a:pt x="193" y="745"/>
                  <a:pt x="172" y="738"/>
                  <a:pt x="172" y="738"/>
                </a:cubicBezTo>
                <a:cubicBezTo>
                  <a:pt x="168" y="738"/>
                  <a:pt x="110" y="745"/>
                  <a:pt x="104" y="746"/>
                </a:cubicBezTo>
                <a:cubicBezTo>
                  <a:pt x="96" y="748"/>
                  <a:pt x="80" y="754"/>
                  <a:pt x="80" y="754"/>
                </a:cubicBezTo>
                <a:cubicBezTo>
                  <a:pt x="55" y="750"/>
                  <a:pt x="40" y="745"/>
                  <a:pt x="16" y="750"/>
                </a:cubicBezTo>
                <a:cubicBezTo>
                  <a:pt x="6" y="764"/>
                  <a:pt x="12" y="764"/>
                  <a:pt x="0" y="758"/>
                </a:cubicBezTo>
              </a:path>
            </a:pathLst>
          </a:custGeom>
          <a:solidFill>
            <a:schemeClr val="accent1"/>
          </a:solidFill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45" name="Freeform 5"/>
          <p:cNvSpPr>
            <a:spLocks/>
          </p:cNvSpPr>
          <p:nvPr/>
        </p:nvSpPr>
        <p:spPr bwMode="auto">
          <a:xfrm>
            <a:off x="6300788" y="2349500"/>
            <a:ext cx="955675" cy="2343150"/>
          </a:xfrm>
          <a:custGeom>
            <a:avLst/>
            <a:gdLst>
              <a:gd name="T0" fmla="*/ 2147483647 w 602"/>
              <a:gd name="T1" fmla="*/ 2147483647 h 1476"/>
              <a:gd name="T2" fmla="*/ 2147483647 w 602"/>
              <a:gd name="T3" fmla="*/ 2147483647 h 1476"/>
              <a:gd name="T4" fmla="*/ 2147483647 w 602"/>
              <a:gd name="T5" fmla="*/ 2147483647 h 1476"/>
              <a:gd name="T6" fmla="*/ 2147483647 w 602"/>
              <a:gd name="T7" fmla="*/ 2147483647 h 1476"/>
              <a:gd name="T8" fmla="*/ 2147483647 w 602"/>
              <a:gd name="T9" fmla="*/ 2147483647 h 1476"/>
              <a:gd name="T10" fmla="*/ 2147483647 w 602"/>
              <a:gd name="T11" fmla="*/ 2147483647 h 1476"/>
              <a:gd name="T12" fmla="*/ 2147483647 w 602"/>
              <a:gd name="T13" fmla="*/ 2147483647 h 1476"/>
              <a:gd name="T14" fmla="*/ 2147483647 w 602"/>
              <a:gd name="T15" fmla="*/ 2147483647 h 1476"/>
              <a:gd name="T16" fmla="*/ 2147483647 w 602"/>
              <a:gd name="T17" fmla="*/ 2147483647 h 1476"/>
              <a:gd name="T18" fmla="*/ 2147483647 w 602"/>
              <a:gd name="T19" fmla="*/ 2147483647 h 1476"/>
              <a:gd name="T20" fmla="*/ 2147483647 w 602"/>
              <a:gd name="T21" fmla="*/ 2147483647 h 1476"/>
              <a:gd name="T22" fmla="*/ 2147483647 w 602"/>
              <a:gd name="T23" fmla="*/ 2147483647 h 1476"/>
              <a:gd name="T24" fmla="*/ 2147483647 w 602"/>
              <a:gd name="T25" fmla="*/ 2147483647 h 1476"/>
              <a:gd name="T26" fmla="*/ 2147483647 w 602"/>
              <a:gd name="T27" fmla="*/ 2147483647 h 1476"/>
              <a:gd name="T28" fmla="*/ 2147483647 w 602"/>
              <a:gd name="T29" fmla="*/ 2147483647 h 1476"/>
              <a:gd name="T30" fmla="*/ 2147483647 w 602"/>
              <a:gd name="T31" fmla="*/ 2147483647 h 1476"/>
              <a:gd name="T32" fmla="*/ 2147483647 w 602"/>
              <a:gd name="T33" fmla="*/ 2147483647 h 1476"/>
              <a:gd name="T34" fmla="*/ 2147483647 w 602"/>
              <a:gd name="T35" fmla="*/ 2147483647 h 1476"/>
              <a:gd name="T36" fmla="*/ 2147483647 w 602"/>
              <a:gd name="T37" fmla="*/ 2147483647 h 1476"/>
              <a:gd name="T38" fmla="*/ 2147483647 w 602"/>
              <a:gd name="T39" fmla="*/ 2147483647 h 1476"/>
              <a:gd name="T40" fmla="*/ 2147483647 w 602"/>
              <a:gd name="T41" fmla="*/ 2147483647 h 1476"/>
              <a:gd name="T42" fmla="*/ 2147483647 w 602"/>
              <a:gd name="T43" fmla="*/ 2147483647 h 1476"/>
              <a:gd name="T44" fmla="*/ 2147483647 w 602"/>
              <a:gd name="T45" fmla="*/ 2147483647 h 1476"/>
              <a:gd name="T46" fmla="*/ 2147483647 w 602"/>
              <a:gd name="T47" fmla="*/ 2147483647 h 1476"/>
              <a:gd name="T48" fmla="*/ 2147483647 w 602"/>
              <a:gd name="T49" fmla="*/ 2147483647 h 1476"/>
              <a:gd name="T50" fmla="*/ 0 w 602"/>
              <a:gd name="T51" fmla="*/ 2147483647 h 1476"/>
              <a:gd name="T52" fmla="*/ 2147483647 w 602"/>
              <a:gd name="T53" fmla="*/ 2147483647 h 1476"/>
              <a:gd name="T54" fmla="*/ 2147483647 w 602"/>
              <a:gd name="T55" fmla="*/ 2147483647 h 1476"/>
              <a:gd name="T56" fmla="*/ 2147483647 w 602"/>
              <a:gd name="T57" fmla="*/ 2147483647 h 1476"/>
              <a:gd name="T58" fmla="*/ 2147483647 w 602"/>
              <a:gd name="T59" fmla="*/ 2147483647 h 1476"/>
              <a:gd name="T60" fmla="*/ 2147483647 w 602"/>
              <a:gd name="T61" fmla="*/ 2147483647 h 1476"/>
              <a:gd name="T62" fmla="*/ 2147483647 w 602"/>
              <a:gd name="T63" fmla="*/ 2147483647 h 1476"/>
              <a:gd name="T64" fmla="*/ 2147483647 w 602"/>
              <a:gd name="T65" fmla="*/ 2147483647 h 147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02"/>
              <a:gd name="T100" fmla="*/ 0 h 1476"/>
              <a:gd name="T101" fmla="*/ 602 w 602"/>
              <a:gd name="T102" fmla="*/ 1476 h 147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02" h="1476">
                <a:moveTo>
                  <a:pt x="144" y="20"/>
                </a:moveTo>
                <a:cubicBezTo>
                  <a:pt x="187" y="22"/>
                  <a:pt x="223" y="19"/>
                  <a:pt x="264" y="24"/>
                </a:cubicBezTo>
                <a:cubicBezTo>
                  <a:pt x="281" y="30"/>
                  <a:pt x="299" y="30"/>
                  <a:pt x="316" y="36"/>
                </a:cubicBezTo>
                <a:cubicBezTo>
                  <a:pt x="334" y="33"/>
                  <a:pt x="350" y="28"/>
                  <a:pt x="368" y="24"/>
                </a:cubicBezTo>
                <a:cubicBezTo>
                  <a:pt x="380" y="12"/>
                  <a:pt x="388" y="5"/>
                  <a:pt x="404" y="0"/>
                </a:cubicBezTo>
                <a:cubicBezTo>
                  <a:pt x="423" y="4"/>
                  <a:pt x="434" y="1"/>
                  <a:pt x="440" y="20"/>
                </a:cubicBezTo>
                <a:cubicBezTo>
                  <a:pt x="429" y="77"/>
                  <a:pt x="438" y="27"/>
                  <a:pt x="432" y="148"/>
                </a:cubicBezTo>
                <a:cubicBezTo>
                  <a:pt x="431" y="171"/>
                  <a:pt x="431" y="193"/>
                  <a:pt x="428" y="216"/>
                </a:cubicBezTo>
                <a:cubicBezTo>
                  <a:pt x="427" y="224"/>
                  <a:pt x="420" y="240"/>
                  <a:pt x="420" y="240"/>
                </a:cubicBezTo>
                <a:cubicBezTo>
                  <a:pt x="419" y="259"/>
                  <a:pt x="419" y="277"/>
                  <a:pt x="416" y="296"/>
                </a:cubicBezTo>
                <a:cubicBezTo>
                  <a:pt x="415" y="304"/>
                  <a:pt x="408" y="320"/>
                  <a:pt x="408" y="320"/>
                </a:cubicBezTo>
                <a:cubicBezTo>
                  <a:pt x="409" y="324"/>
                  <a:pt x="411" y="328"/>
                  <a:pt x="412" y="332"/>
                </a:cubicBezTo>
                <a:cubicBezTo>
                  <a:pt x="414" y="344"/>
                  <a:pt x="413" y="356"/>
                  <a:pt x="416" y="368"/>
                </a:cubicBezTo>
                <a:cubicBezTo>
                  <a:pt x="419" y="381"/>
                  <a:pt x="428" y="392"/>
                  <a:pt x="432" y="404"/>
                </a:cubicBezTo>
                <a:cubicBezTo>
                  <a:pt x="435" y="412"/>
                  <a:pt x="437" y="420"/>
                  <a:pt x="440" y="428"/>
                </a:cubicBezTo>
                <a:cubicBezTo>
                  <a:pt x="441" y="432"/>
                  <a:pt x="444" y="440"/>
                  <a:pt x="444" y="440"/>
                </a:cubicBezTo>
                <a:cubicBezTo>
                  <a:pt x="446" y="476"/>
                  <a:pt x="434" y="581"/>
                  <a:pt x="488" y="592"/>
                </a:cubicBezTo>
                <a:cubicBezTo>
                  <a:pt x="515" y="610"/>
                  <a:pt x="549" y="610"/>
                  <a:pt x="576" y="628"/>
                </a:cubicBezTo>
                <a:cubicBezTo>
                  <a:pt x="602" y="667"/>
                  <a:pt x="601" y="737"/>
                  <a:pt x="560" y="764"/>
                </a:cubicBezTo>
                <a:cubicBezTo>
                  <a:pt x="554" y="787"/>
                  <a:pt x="549" y="807"/>
                  <a:pt x="540" y="828"/>
                </a:cubicBezTo>
                <a:cubicBezTo>
                  <a:pt x="537" y="836"/>
                  <a:pt x="535" y="844"/>
                  <a:pt x="532" y="852"/>
                </a:cubicBezTo>
                <a:cubicBezTo>
                  <a:pt x="531" y="856"/>
                  <a:pt x="528" y="864"/>
                  <a:pt x="528" y="864"/>
                </a:cubicBezTo>
                <a:cubicBezTo>
                  <a:pt x="532" y="886"/>
                  <a:pt x="536" y="892"/>
                  <a:pt x="552" y="908"/>
                </a:cubicBezTo>
                <a:cubicBezTo>
                  <a:pt x="558" y="925"/>
                  <a:pt x="563" y="942"/>
                  <a:pt x="568" y="960"/>
                </a:cubicBezTo>
                <a:cubicBezTo>
                  <a:pt x="570" y="968"/>
                  <a:pt x="568" y="981"/>
                  <a:pt x="576" y="984"/>
                </a:cubicBezTo>
                <a:cubicBezTo>
                  <a:pt x="580" y="985"/>
                  <a:pt x="584" y="987"/>
                  <a:pt x="588" y="988"/>
                </a:cubicBezTo>
                <a:cubicBezTo>
                  <a:pt x="587" y="992"/>
                  <a:pt x="587" y="997"/>
                  <a:pt x="584" y="1000"/>
                </a:cubicBezTo>
                <a:cubicBezTo>
                  <a:pt x="581" y="1003"/>
                  <a:pt x="574" y="1001"/>
                  <a:pt x="572" y="1004"/>
                </a:cubicBezTo>
                <a:cubicBezTo>
                  <a:pt x="542" y="1046"/>
                  <a:pt x="583" y="1015"/>
                  <a:pt x="552" y="1036"/>
                </a:cubicBezTo>
                <a:cubicBezTo>
                  <a:pt x="540" y="1073"/>
                  <a:pt x="529" y="1071"/>
                  <a:pt x="492" y="1080"/>
                </a:cubicBezTo>
                <a:cubicBezTo>
                  <a:pt x="480" y="1088"/>
                  <a:pt x="469" y="1106"/>
                  <a:pt x="460" y="1112"/>
                </a:cubicBezTo>
                <a:cubicBezTo>
                  <a:pt x="453" y="1116"/>
                  <a:pt x="436" y="1120"/>
                  <a:pt x="436" y="1120"/>
                </a:cubicBezTo>
                <a:cubicBezTo>
                  <a:pt x="422" y="1134"/>
                  <a:pt x="403" y="1146"/>
                  <a:pt x="384" y="1152"/>
                </a:cubicBezTo>
                <a:cubicBezTo>
                  <a:pt x="361" y="1187"/>
                  <a:pt x="318" y="1185"/>
                  <a:pt x="284" y="1208"/>
                </a:cubicBezTo>
                <a:cubicBezTo>
                  <a:pt x="263" y="1240"/>
                  <a:pt x="250" y="1256"/>
                  <a:pt x="212" y="1264"/>
                </a:cubicBezTo>
                <a:cubicBezTo>
                  <a:pt x="201" y="1281"/>
                  <a:pt x="198" y="1296"/>
                  <a:pt x="180" y="1308"/>
                </a:cubicBezTo>
                <a:cubicBezTo>
                  <a:pt x="170" y="1337"/>
                  <a:pt x="164" y="1331"/>
                  <a:pt x="152" y="1356"/>
                </a:cubicBezTo>
                <a:cubicBezTo>
                  <a:pt x="150" y="1360"/>
                  <a:pt x="151" y="1365"/>
                  <a:pt x="148" y="1368"/>
                </a:cubicBezTo>
                <a:cubicBezTo>
                  <a:pt x="137" y="1381"/>
                  <a:pt x="114" y="1383"/>
                  <a:pt x="100" y="1400"/>
                </a:cubicBezTo>
                <a:cubicBezTo>
                  <a:pt x="85" y="1418"/>
                  <a:pt x="74" y="1454"/>
                  <a:pt x="68" y="1476"/>
                </a:cubicBezTo>
                <a:cubicBezTo>
                  <a:pt x="54" y="1467"/>
                  <a:pt x="46" y="1466"/>
                  <a:pt x="36" y="1452"/>
                </a:cubicBezTo>
                <a:cubicBezTo>
                  <a:pt x="42" y="1428"/>
                  <a:pt x="44" y="1403"/>
                  <a:pt x="52" y="1380"/>
                </a:cubicBezTo>
                <a:cubicBezTo>
                  <a:pt x="53" y="1353"/>
                  <a:pt x="54" y="1327"/>
                  <a:pt x="56" y="1300"/>
                </a:cubicBezTo>
                <a:cubicBezTo>
                  <a:pt x="57" y="1284"/>
                  <a:pt x="73" y="1266"/>
                  <a:pt x="80" y="1252"/>
                </a:cubicBezTo>
                <a:cubicBezTo>
                  <a:pt x="91" y="1229"/>
                  <a:pt x="104" y="1204"/>
                  <a:pt x="112" y="1180"/>
                </a:cubicBezTo>
                <a:cubicBezTo>
                  <a:pt x="115" y="1147"/>
                  <a:pt x="125" y="1133"/>
                  <a:pt x="100" y="1116"/>
                </a:cubicBezTo>
                <a:cubicBezTo>
                  <a:pt x="89" y="1100"/>
                  <a:pt x="85" y="1083"/>
                  <a:pt x="80" y="1064"/>
                </a:cubicBezTo>
                <a:cubicBezTo>
                  <a:pt x="83" y="1053"/>
                  <a:pt x="89" y="1044"/>
                  <a:pt x="76" y="1036"/>
                </a:cubicBezTo>
                <a:cubicBezTo>
                  <a:pt x="69" y="1032"/>
                  <a:pt x="52" y="1028"/>
                  <a:pt x="52" y="1028"/>
                </a:cubicBezTo>
                <a:cubicBezTo>
                  <a:pt x="37" y="1005"/>
                  <a:pt x="28" y="979"/>
                  <a:pt x="12" y="956"/>
                </a:cubicBezTo>
                <a:cubicBezTo>
                  <a:pt x="7" y="949"/>
                  <a:pt x="7" y="940"/>
                  <a:pt x="4" y="932"/>
                </a:cubicBezTo>
                <a:cubicBezTo>
                  <a:pt x="3" y="928"/>
                  <a:pt x="0" y="920"/>
                  <a:pt x="0" y="920"/>
                </a:cubicBezTo>
                <a:cubicBezTo>
                  <a:pt x="12" y="883"/>
                  <a:pt x="63" y="863"/>
                  <a:pt x="96" y="848"/>
                </a:cubicBezTo>
                <a:cubicBezTo>
                  <a:pt x="108" y="843"/>
                  <a:pt x="120" y="840"/>
                  <a:pt x="132" y="836"/>
                </a:cubicBezTo>
                <a:cubicBezTo>
                  <a:pt x="136" y="835"/>
                  <a:pt x="144" y="832"/>
                  <a:pt x="144" y="832"/>
                </a:cubicBezTo>
                <a:cubicBezTo>
                  <a:pt x="129" y="788"/>
                  <a:pt x="125" y="735"/>
                  <a:pt x="84" y="708"/>
                </a:cubicBezTo>
                <a:cubicBezTo>
                  <a:pt x="73" y="692"/>
                  <a:pt x="62" y="667"/>
                  <a:pt x="56" y="648"/>
                </a:cubicBezTo>
                <a:cubicBezTo>
                  <a:pt x="62" y="619"/>
                  <a:pt x="87" y="608"/>
                  <a:pt x="96" y="580"/>
                </a:cubicBezTo>
                <a:cubicBezTo>
                  <a:pt x="99" y="554"/>
                  <a:pt x="94" y="532"/>
                  <a:pt x="100" y="507"/>
                </a:cubicBezTo>
                <a:cubicBezTo>
                  <a:pt x="102" y="499"/>
                  <a:pt x="106" y="462"/>
                  <a:pt x="106" y="462"/>
                </a:cubicBezTo>
                <a:cubicBezTo>
                  <a:pt x="100" y="421"/>
                  <a:pt x="107" y="410"/>
                  <a:pt x="124" y="372"/>
                </a:cubicBezTo>
                <a:cubicBezTo>
                  <a:pt x="134" y="349"/>
                  <a:pt x="131" y="342"/>
                  <a:pt x="152" y="328"/>
                </a:cubicBezTo>
                <a:cubicBezTo>
                  <a:pt x="158" y="311"/>
                  <a:pt x="154" y="291"/>
                  <a:pt x="156" y="272"/>
                </a:cubicBezTo>
                <a:cubicBezTo>
                  <a:pt x="151" y="233"/>
                  <a:pt x="151" y="243"/>
                  <a:pt x="128" y="220"/>
                </a:cubicBezTo>
                <a:cubicBezTo>
                  <a:pt x="123" y="204"/>
                  <a:pt x="121" y="188"/>
                  <a:pt x="116" y="172"/>
                </a:cubicBezTo>
                <a:cubicBezTo>
                  <a:pt x="118" y="125"/>
                  <a:pt x="100" y="65"/>
                  <a:pt x="144" y="36"/>
                </a:cubicBezTo>
                <a:cubicBezTo>
                  <a:pt x="151" y="14"/>
                  <a:pt x="175" y="20"/>
                  <a:pt x="144" y="20"/>
                </a:cubicBezTo>
                <a:close/>
              </a:path>
            </a:pathLst>
          </a:custGeom>
          <a:solidFill>
            <a:srgbClr val="FFCC99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728070" name="Freeform 6"/>
          <p:cNvSpPr>
            <a:spLocks/>
          </p:cNvSpPr>
          <p:nvPr/>
        </p:nvSpPr>
        <p:spPr bwMode="auto">
          <a:xfrm>
            <a:off x="5138738" y="4243388"/>
            <a:ext cx="1158875" cy="1150937"/>
          </a:xfrm>
          <a:custGeom>
            <a:avLst/>
            <a:gdLst/>
            <a:ahLst/>
            <a:cxnLst>
              <a:cxn ang="0">
                <a:pos x="24" y="21"/>
              </a:cxn>
              <a:cxn ang="0">
                <a:pos x="72" y="3"/>
              </a:cxn>
              <a:cxn ang="0">
                <a:pos x="234" y="15"/>
              </a:cxn>
              <a:cxn ang="0">
                <a:pos x="364" y="81"/>
              </a:cxn>
              <a:cxn ang="0">
                <a:pos x="352" y="141"/>
              </a:cxn>
              <a:cxn ang="0">
                <a:pos x="256" y="141"/>
              </a:cxn>
              <a:cxn ang="0">
                <a:pos x="220" y="361"/>
              </a:cxn>
              <a:cxn ang="0">
                <a:pos x="260" y="473"/>
              </a:cxn>
              <a:cxn ang="0">
                <a:pos x="236" y="533"/>
              </a:cxn>
              <a:cxn ang="0">
                <a:pos x="276" y="541"/>
              </a:cxn>
              <a:cxn ang="0">
                <a:pos x="324" y="557"/>
              </a:cxn>
              <a:cxn ang="0">
                <a:pos x="384" y="525"/>
              </a:cxn>
              <a:cxn ang="0">
                <a:pos x="356" y="565"/>
              </a:cxn>
              <a:cxn ang="0">
                <a:pos x="328" y="601"/>
              </a:cxn>
              <a:cxn ang="0">
                <a:pos x="304" y="637"/>
              </a:cxn>
              <a:cxn ang="0">
                <a:pos x="424" y="637"/>
              </a:cxn>
              <a:cxn ang="0">
                <a:pos x="588" y="605"/>
              </a:cxn>
              <a:cxn ang="0">
                <a:pos x="700" y="581"/>
              </a:cxn>
              <a:cxn ang="0">
                <a:pos x="716" y="613"/>
              </a:cxn>
              <a:cxn ang="0">
                <a:pos x="648" y="633"/>
              </a:cxn>
              <a:cxn ang="0">
                <a:pos x="356" y="697"/>
              </a:cxn>
              <a:cxn ang="0">
                <a:pos x="320" y="709"/>
              </a:cxn>
              <a:cxn ang="0">
                <a:pos x="324" y="673"/>
              </a:cxn>
              <a:cxn ang="0">
                <a:pos x="288" y="693"/>
              </a:cxn>
              <a:cxn ang="0">
                <a:pos x="216" y="725"/>
              </a:cxn>
              <a:cxn ang="0">
                <a:pos x="160" y="697"/>
              </a:cxn>
              <a:cxn ang="0">
                <a:pos x="168" y="653"/>
              </a:cxn>
              <a:cxn ang="0">
                <a:pos x="164" y="609"/>
              </a:cxn>
              <a:cxn ang="0">
                <a:pos x="212" y="545"/>
              </a:cxn>
              <a:cxn ang="0">
                <a:pos x="136" y="533"/>
              </a:cxn>
              <a:cxn ang="0">
                <a:pos x="136" y="501"/>
              </a:cxn>
              <a:cxn ang="0">
                <a:pos x="200" y="429"/>
              </a:cxn>
              <a:cxn ang="0">
                <a:pos x="196" y="301"/>
              </a:cxn>
              <a:cxn ang="0">
                <a:pos x="176" y="269"/>
              </a:cxn>
              <a:cxn ang="0">
                <a:pos x="180" y="201"/>
              </a:cxn>
              <a:cxn ang="0">
                <a:pos x="132" y="169"/>
              </a:cxn>
              <a:cxn ang="0">
                <a:pos x="128" y="225"/>
              </a:cxn>
              <a:cxn ang="0">
                <a:pos x="84" y="305"/>
              </a:cxn>
              <a:cxn ang="0">
                <a:pos x="72" y="269"/>
              </a:cxn>
              <a:cxn ang="0">
                <a:pos x="32" y="189"/>
              </a:cxn>
              <a:cxn ang="0">
                <a:pos x="24" y="73"/>
              </a:cxn>
            </a:cxnLst>
            <a:rect l="0" t="0" r="r" b="b"/>
            <a:pathLst>
              <a:path w="730" h="725">
                <a:moveTo>
                  <a:pt x="0" y="81"/>
                </a:moveTo>
                <a:cubicBezTo>
                  <a:pt x="4" y="74"/>
                  <a:pt x="16" y="29"/>
                  <a:pt x="24" y="21"/>
                </a:cubicBezTo>
                <a:cubicBezTo>
                  <a:pt x="32" y="13"/>
                  <a:pt x="40" y="36"/>
                  <a:pt x="48" y="33"/>
                </a:cubicBezTo>
                <a:cubicBezTo>
                  <a:pt x="61" y="31"/>
                  <a:pt x="59" y="4"/>
                  <a:pt x="72" y="3"/>
                </a:cubicBezTo>
                <a:cubicBezTo>
                  <a:pt x="93" y="1"/>
                  <a:pt x="129" y="10"/>
                  <a:pt x="150" y="9"/>
                </a:cubicBezTo>
                <a:cubicBezTo>
                  <a:pt x="175" y="1"/>
                  <a:pt x="212" y="0"/>
                  <a:pt x="234" y="15"/>
                </a:cubicBezTo>
                <a:cubicBezTo>
                  <a:pt x="267" y="10"/>
                  <a:pt x="282" y="15"/>
                  <a:pt x="312" y="5"/>
                </a:cubicBezTo>
                <a:cubicBezTo>
                  <a:pt x="351" y="13"/>
                  <a:pt x="356" y="46"/>
                  <a:pt x="364" y="81"/>
                </a:cubicBezTo>
                <a:cubicBezTo>
                  <a:pt x="367" y="94"/>
                  <a:pt x="376" y="104"/>
                  <a:pt x="380" y="117"/>
                </a:cubicBezTo>
                <a:cubicBezTo>
                  <a:pt x="375" y="133"/>
                  <a:pt x="368" y="136"/>
                  <a:pt x="352" y="141"/>
                </a:cubicBezTo>
                <a:cubicBezTo>
                  <a:pt x="323" y="131"/>
                  <a:pt x="333" y="140"/>
                  <a:pt x="320" y="121"/>
                </a:cubicBezTo>
                <a:cubicBezTo>
                  <a:pt x="296" y="124"/>
                  <a:pt x="276" y="128"/>
                  <a:pt x="256" y="141"/>
                </a:cubicBezTo>
                <a:cubicBezTo>
                  <a:pt x="251" y="190"/>
                  <a:pt x="248" y="249"/>
                  <a:pt x="212" y="285"/>
                </a:cubicBezTo>
                <a:cubicBezTo>
                  <a:pt x="214" y="310"/>
                  <a:pt x="218" y="336"/>
                  <a:pt x="220" y="361"/>
                </a:cubicBezTo>
                <a:cubicBezTo>
                  <a:pt x="225" y="426"/>
                  <a:pt x="204" y="437"/>
                  <a:pt x="252" y="449"/>
                </a:cubicBezTo>
                <a:cubicBezTo>
                  <a:pt x="255" y="457"/>
                  <a:pt x="257" y="465"/>
                  <a:pt x="260" y="473"/>
                </a:cubicBezTo>
                <a:cubicBezTo>
                  <a:pt x="261" y="477"/>
                  <a:pt x="264" y="485"/>
                  <a:pt x="264" y="485"/>
                </a:cubicBezTo>
                <a:cubicBezTo>
                  <a:pt x="253" y="502"/>
                  <a:pt x="242" y="515"/>
                  <a:pt x="236" y="533"/>
                </a:cubicBezTo>
                <a:cubicBezTo>
                  <a:pt x="237" y="537"/>
                  <a:pt x="236" y="544"/>
                  <a:pt x="240" y="545"/>
                </a:cubicBezTo>
                <a:cubicBezTo>
                  <a:pt x="252" y="547"/>
                  <a:pt x="264" y="540"/>
                  <a:pt x="276" y="541"/>
                </a:cubicBezTo>
                <a:cubicBezTo>
                  <a:pt x="281" y="541"/>
                  <a:pt x="283" y="547"/>
                  <a:pt x="288" y="549"/>
                </a:cubicBezTo>
                <a:cubicBezTo>
                  <a:pt x="300" y="553"/>
                  <a:pt x="312" y="553"/>
                  <a:pt x="324" y="557"/>
                </a:cubicBezTo>
                <a:cubicBezTo>
                  <a:pt x="336" y="549"/>
                  <a:pt x="348" y="541"/>
                  <a:pt x="360" y="533"/>
                </a:cubicBezTo>
                <a:cubicBezTo>
                  <a:pt x="367" y="528"/>
                  <a:pt x="384" y="525"/>
                  <a:pt x="384" y="525"/>
                </a:cubicBezTo>
                <a:cubicBezTo>
                  <a:pt x="405" y="532"/>
                  <a:pt x="399" y="555"/>
                  <a:pt x="380" y="561"/>
                </a:cubicBezTo>
                <a:cubicBezTo>
                  <a:pt x="372" y="564"/>
                  <a:pt x="364" y="564"/>
                  <a:pt x="356" y="565"/>
                </a:cubicBezTo>
                <a:cubicBezTo>
                  <a:pt x="348" y="573"/>
                  <a:pt x="336" y="578"/>
                  <a:pt x="332" y="589"/>
                </a:cubicBezTo>
                <a:cubicBezTo>
                  <a:pt x="331" y="593"/>
                  <a:pt x="330" y="597"/>
                  <a:pt x="328" y="601"/>
                </a:cubicBezTo>
                <a:cubicBezTo>
                  <a:pt x="323" y="609"/>
                  <a:pt x="317" y="617"/>
                  <a:pt x="312" y="625"/>
                </a:cubicBezTo>
                <a:cubicBezTo>
                  <a:pt x="309" y="629"/>
                  <a:pt x="304" y="637"/>
                  <a:pt x="304" y="637"/>
                </a:cubicBezTo>
                <a:cubicBezTo>
                  <a:pt x="315" y="644"/>
                  <a:pt x="340" y="653"/>
                  <a:pt x="340" y="653"/>
                </a:cubicBezTo>
                <a:cubicBezTo>
                  <a:pt x="370" y="650"/>
                  <a:pt x="395" y="643"/>
                  <a:pt x="424" y="637"/>
                </a:cubicBezTo>
                <a:cubicBezTo>
                  <a:pt x="456" y="648"/>
                  <a:pt x="501" y="618"/>
                  <a:pt x="536" y="613"/>
                </a:cubicBezTo>
                <a:cubicBezTo>
                  <a:pt x="557" y="599"/>
                  <a:pt x="561" y="601"/>
                  <a:pt x="588" y="605"/>
                </a:cubicBezTo>
                <a:cubicBezTo>
                  <a:pt x="605" y="616"/>
                  <a:pt x="610" y="611"/>
                  <a:pt x="616" y="593"/>
                </a:cubicBezTo>
                <a:cubicBezTo>
                  <a:pt x="655" y="597"/>
                  <a:pt x="667" y="592"/>
                  <a:pt x="700" y="581"/>
                </a:cubicBezTo>
                <a:cubicBezTo>
                  <a:pt x="730" y="586"/>
                  <a:pt x="726" y="577"/>
                  <a:pt x="720" y="597"/>
                </a:cubicBezTo>
                <a:cubicBezTo>
                  <a:pt x="718" y="602"/>
                  <a:pt x="720" y="609"/>
                  <a:pt x="716" y="613"/>
                </a:cubicBezTo>
                <a:cubicBezTo>
                  <a:pt x="704" y="623"/>
                  <a:pt x="686" y="620"/>
                  <a:pt x="672" y="625"/>
                </a:cubicBezTo>
                <a:cubicBezTo>
                  <a:pt x="664" y="628"/>
                  <a:pt x="648" y="633"/>
                  <a:pt x="648" y="633"/>
                </a:cubicBezTo>
                <a:cubicBezTo>
                  <a:pt x="616" y="665"/>
                  <a:pt x="557" y="663"/>
                  <a:pt x="516" y="665"/>
                </a:cubicBezTo>
                <a:cubicBezTo>
                  <a:pt x="452" y="686"/>
                  <a:pt x="429" y="693"/>
                  <a:pt x="356" y="697"/>
                </a:cubicBezTo>
                <a:cubicBezTo>
                  <a:pt x="348" y="700"/>
                  <a:pt x="340" y="702"/>
                  <a:pt x="332" y="705"/>
                </a:cubicBezTo>
                <a:cubicBezTo>
                  <a:pt x="328" y="706"/>
                  <a:pt x="320" y="709"/>
                  <a:pt x="320" y="709"/>
                </a:cubicBezTo>
                <a:cubicBezTo>
                  <a:pt x="319" y="705"/>
                  <a:pt x="316" y="701"/>
                  <a:pt x="316" y="697"/>
                </a:cubicBezTo>
                <a:cubicBezTo>
                  <a:pt x="317" y="689"/>
                  <a:pt x="324" y="673"/>
                  <a:pt x="324" y="673"/>
                </a:cubicBezTo>
                <a:cubicBezTo>
                  <a:pt x="321" y="665"/>
                  <a:pt x="320" y="651"/>
                  <a:pt x="304" y="657"/>
                </a:cubicBezTo>
                <a:cubicBezTo>
                  <a:pt x="298" y="659"/>
                  <a:pt x="294" y="689"/>
                  <a:pt x="288" y="693"/>
                </a:cubicBezTo>
                <a:cubicBezTo>
                  <a:pt x="281" y="698"/>
                  <a:pt x="271" y="696"/>
                  <a:pt x="264" y="701"/>
                </a:cubicBezTo>
                <a:cubicBezTo>
                  <a:pt x="250" y="711"/>
                  <a:pt x="233" y="719"/>
                  <a:pt x="216" y="725"/>
                </a:cubicBezTo>
                <a:cubicBezTo>
                  <a:pt x="198" y="719"/>
                  <a:pt x="182" y="713"/>
                  <a:pt x="164" y="709"/>
                </a:cubicBezTo>
                <a:cubicBezTo>
                  <a:pt x="163" y="705"/>
                  <a:pt x="163" y="700"/>
                  <a:pt x="160" y="697"/>
                </a:cubicBezTo>
                <a:cubicBezTo>
                  <a:pt x="157" y="694"/>
                  <a:pt x="150" y="697"/>
                  <a:pt x="148" y="693"/>
                </a:cubicBezTo>
                <a:cubicBezTo>
                  <a:pt x="142" y="679"/>
                  <a:pt x="168" y="653"/>
                  <a:pt x="168" y="653"/>
                </a:cubicBezTo>
                <a:cubicBezTo>
                  <a:pt x="169" y="646"/>
                  <a:pt x="173" y="640"/>
                  <a:pt x="172" y="633"/>
                </a:cubicBezTo>
                <a:cubicBezTo>
                  <a:pt x="171" y="625"/>
                  <a:pt x="164" y="609"/>
                  <a:pt x="164" y="609"/>
                </a:cubicBezTo>
                <a:cubicBezTo>
                  <a:pt x="180" y="586"/>
                  <a:pt x="194" y="581"/>
                  <a:pt x="220" y="577"/>
                </a:cubicBezTo>
                <a:cubicBezTo>
                  <a:pt x="237" y="560"/>
                  <a:pt x="230" y="557"/>
                  <a:pt x="212" y="545"/>
                </a:cubicBezTo>
                <a:cubicBezTo>
                  <a:pt x="197" y="550"/>
                  <a:pt x="195" y="560"/>
                  <a:pt x="180" y="565"/>
                </a:cubicBezTo>
                <a:cubicBezTo>
                  <a:pt x="134" y="556"/>
                  <a:pt x="182" y="542"/>
                  <a:pt x="136" y="533"/>
                </a:cubicBezTo>
                <a:cubicBezTo>
                  <a:pt x="137" y="529"/>
                  <a:pt x="140" y="525"/>
                  <a:pt x="140" y="521"/>
                </a:cubicBezTo>
                <a:cubicBezTo>
                  <a:pt x="140" y="514"/>
                  <a:pt x="134" y="508"/>
                  <a:pt x="136" y="501"/>
                </a:cubicBezTo>
                <a:cubicBezTo>
                  <a:pt x="139" y="492"/>
                  <a:pt x="152" y="477"/>
                  <a:pt x="152" y="477"/>
                </a:cubicBezTo>
                <a:cubicBezTo>
                  <a:pt x="159" y="431"/>
                  <a:pt x="161" y="442"/>
                  <a:pt x="200" y="429"/>
                </a:cubicBezTo>
                <a:cubicBezTo>
                  <a:pt x="210" y="398"/>
                  <a:pt x="211" y="374"/>
                  <a:pt x="200" y="341"/>
                </a:cubicBezTo>
                <a:cubicBezTo>
                  <a:pt x="199" y="328"/>
                  <a:pt x="200" y="314"/>
                  <a:pt x="196" y="301"/>
                </a:cubicBezTo>
                <a:cubicBezTo>
                  <a:pt x="194" y="296"/>
                  <a:pt x="187" y="297"/>
                  <a:pt x="184" y="293"/>
                </a:cubicBezTo>
                <a:cubicBezTo>
                  <a:pt x="180" y="286"/>
                  <a:pt x="176" y="269"/>
                  <a:pt x="176" y="269"/>
                </a:cubicBezTo>
                <a:cubicBezTo>
                  <a:pt x="183" y="249"/>
                  <a:pt x="173" y="229"/>
                  <a:pt x="196" y="221"/>
                </a:cubicBezTo>
                <a:cubicBezTo>
                  <a:pt x="193" y="213"/>
                  <a:pt x="182" y="209"/>
                  <a:pt x="180" y="201"/>
                </a:cubicBezTo>
                <a:cubicBezTo>
                  <a:pt x="174" y="179"/>
                  <a:pt x="188" y="134"/>
                  <a:pt x="160" y="125"/>
                </a:cubicBezTo>
                <a:cubicBezTo>
                  <a:pt x="153" y="147"/>
                  <a:pt x="151" y="156"/>
                  <a:pt x="132" y="169"/>
                </a:cubicBezTo>
                <a:cubicBezTo>
                  <a:pt x="121" y="202"/>
                  <a:pt x="132" y="159"/>
                  <a:pt x="136" y="193"/>
                </a:cubicBezTo>
                <a:cubicBezTo>
                  <a:pt x="137" y="200"/>
                  <a:pt x="131" y="217"/>
                  <a:pt x="128" y="225"/>
                </a:cubicBezTo>
                <a:cubicBezTo>
                  <a:pt x="132" y="248"/>
                  <a:pt x="137" y="263"/>
                  <a:pt x="116" y="277"/>
                </a:cubicBezTo>
                <a:cubicBezTo>
                  <a:pt x="112" y="308"/>
                  <a:pt x="113" y="312"/>
                  <a:pt x="84" y="305"/>
                </a:cubicBezTo>
                <a:cubicBezTo>
                  <a:pt x="81" y="297"/>
                  <a:pt x="79" y="289"/>
                  <a:pt x="76" y="281"/>
                </a:cubicBezTo>
                <a:cubicBezTo>
                  <a:pt x="75" y="277"/>
                  <a:pt x="76" y="271"/>
                  <a:pt x="72" y="269"/>
                </a:cubicBezTo>
                <a:cubicBezTo>
                  <a:pt x="61" y="262"/>
                  <a:pt x="36" y="253"/>
                  <a:pt x="36" y="253"/>
                </a:cubicBezTo>
                <a:cubicBezTo>
                  <a:pt x="24" y="216"/>
                  <a:pt x="27" y="237"/>
                  <a:pt x="32" y="189"/>
                </a:cubicBezTo>
                <a:cubicBezTo>
                  <a:pt x="28" y="167"/>
                  <a:pt x="29" y="144"/>
                  <a:pt x="16" y="125"/>
                </a:cubicBezTo>
                <a:cubicBezTo>
                  <a:pt x="21" y="105"/>
                  <a:pt x="24" y="94"/>
                  <a:pt x="24" y="73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  <a:effectLst>
            <a:outerShdw dist="40161" dir="6506097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ＭＳ Ｐゴシック" pitchFamily="48" charset="-128"/>
              <a:cs typeface="Calibri" pitchFamily="34" charset="0"/>
            </a:endParaRPr>
          </a:p>
        </p:txBody>
      </p:sp>
      <p:sp>
        <p:nvSpPr>
          <p:cNvPr id="728071" name="Freeform 7"/>
          <p:cNvSpPr>
            <a:spLocks/>
          </p:cNvSpPr>
          <p:nvPr/>
        </p:nvSpPr>
        <p:spPr bwMode="auto">
          <a:xfrm>
            <a:off x="4814888" y="2473325"/>
            <a:ext cx="749300" cy="2101850"/>
          </a:xfrm>
          <a:custGeom>
            <a:avLst/>
            <a:gdLst/>
            <a:ahLst/>
            <a:cxnLst>
              <a:cxn ang="0">
                <a:pos x="88" y="328"/>
              </a:cxn>
              <a:cxn ang="0">
                <a:pos x="128" y="288"/>
              </a:cxn>
              <a:cxn ang="0">
                <a:pos x="196" y="124"/>
              </a:cxn>
              <a:cxn ang="0">
                <a:pos x="296" y="84"/>
              </a:cxn>
              <a:cxn ang="0">
                <a:pos x="376" y="4"/>
              </a:cxn>
              <a:cxn ang="0">
                <a:pos x="456" y="28"/>
              </a:cxn>
              <a:cxn ang="0">
                <a:pos x="448" y="152"/>
              </a:cxn>
              <a:cxn ang="0">
                <a:pos x="412" y="280"/>
              </a:cxn>
              <a:cxn ang="0">
                <a:pos x="436" y="372"/>
              </a:cxn>
              <a:cxn ang="0">
                <a:pos x="460" y="440"/>
              </a:cxn>
              <a:cxn ang="0">
                <a:pos x="440" y="576"/>
              </a:cxn>
              <a:cxn ang="0">
                <a:pos x="396" y="784"/>
              </a:cxn>
              <a:cxn ang="0">
                <a:pos x="324" y="868"/>
              </a:cxn>
              <a:cxn ang="0">
                <a:pos x="276" y="908"/>
              </a:cxn>
              <a:cxn ang="0">
                <a:pos x="244" y="976"/>
              </a:cxn>
              <a:cxn ang="0">
                <a:pos x="236" y="1058"/>
              </a:cxn>
              <a:cxn ang="0">
                <a:pos x="234" y="1082"/>
              </a:cxn>
              <a:cxn ang="0">
                <a:pos x="220" y="1140"/>
              </a:cxn>
              <a:cxn ang="0">
                <a:pos x="212" y="1248"/>
              </a:cxn>
              <a:cxn ang="0">
                <a:pos x="184" y="1264"/>
              </a:cxn>
              <a:cxn ang="0">
                <a:pos x="160" y="1304"/>
              </a:cxn>
              <a:cxn ang="0">
                <a:pos x="132" y="1324"/>
              </a:cxn>
              <a:cxn ang="0">
                <a:pos x="68" y="1264"/>
              </a:cxn>
              <a:cxn ang="0">
                <a:pos x="28" y="1196"/>
              </a:cxn>
              <a:cxn ang="0">
                <a:pos x="8" y="988"/>
              </a:cxn>
              <a:cxn ang="0">
                <a:pos x="32" y="872"/>
              </a:cxn>
              <a:cxn ang="0">
                <a:pos x="48" y="824"/>
              </a:cxn>
              <a:cxn ang="0">
                <a:pos x="76" y="696"/>
              </a:cxn>
              <a:cxn ang="0">
                <a:pos x="44" y="604"/>
              </a:cxn>
              <a:cxn ang="0">
                <a:pos x="20" y="544"/>
              </a:cxn>
              <a:cxn ang="0">
                <a:pos x="32" y="416"/>
              </a:cxn>
              <a:cxn ang="0">
                <a:pos x="72" y="380"/>
              </a:cxn>
            </a:cxnLst>
            <a:rect l="0" t="0" r="r" b="b"/>
            <a:pathLst>
              <a:path w="472" h="1324">
                <a:moveTo>
                  <a:pt x="24" y="400"/>
                </a:moveTo>
                <a:cubicBezTo>
                  <a:pt x="77" y="392"/>
                  <a:pt x="73" y="374"/>
                  <a:pt x="88" y="328"/>
                </a:cubicBezTo>
                <a:cubicBezTo>
                  <a:pt x="91" y="319"/>
                  <a:pt x="99" y="312"/>
                  <a:pt x="104" y="304"/>
                </a:cubicBezTo>
                <a:cubicBezTo>
                  <a:pt x="109" y="296"/>
                  <a:pt x="128" y="288"/>
                  <a:pt x="128" y="288"/>
                </a:cubicBezTo>
                <a:cubicBezTo>
                  <a:pt x="137" y="262"/>
                  <a:pt x="137" y="233"/>
                  <a:pt x="148" y="208"/>
                </a:cubicBezTo>
                <a:cubicBezTo>
                  <a:pt x="161" y="178"/>
                  <a:pt x="178" y="152"/>
                  <a:pt x="196" y="124"/>
                </a:cubicBezTo>
                <a:cubicBezTo>
                  <a:pt x="198" y="122"/>
                  <a:pt x="258" y="105"/>
                  <a:pt x="264" y="104"/>
                </a:cubicBezTo>
                <a:cubicBezTo>
                  <a:pt x="292" y="98"/>
                  <a:pt x="276" y="104"/>
                  <a:pt x="296" y="84"/>
                </a:cubicBezTo>
                <a:cubicBezTo>
                  <a:pt x="304" y="60"/>
                  <a:pt x="315" y="27"/>
                  <a:pt x="340" y="16"/>
                </a:cubicBezTo>
                <a:cubicBezTo>
                  <a:pt x="352" y="11"/>
                  <a:pt x="364" y="8"/>
                  <a:pt x="376" y="4"/>
                </a:cubicBezTo>
                <a:cubicBezTo>
                  <a:pt x="380" y="3"/>
                  <a:pt x="388" y="0"/>
                  <a:pt x="388" y="0"/>
                </a:cubicBezTo>
                <a:cubicBezTo>
                  <a:pt x="409" y="14"/>
                  <a:pt x="435" y="14"/>
                  <a:pt x="456" y="28"/>
                </a:cubicBezTo>
                <a:cubicBezTo>
                  <a:pt x="460" y="44"/>
                  <a:pt x="463" y="54"/>
                  <a:pt x="472" y="68"/>
                </a:cubicBezTo>
                <a:cubicBezTo>
                  <a:pt x="467" y="97"/>
                  <a:pt x="453" y="122"/>
                  <a:pt x="448" y="152"/>
                </a:cubicBezTo>
                <a:cubicBezTo>
                  <a:pt x="446" y="187"/>
                  <a:pt x="455" y="210"/>
                  <a:pt x="428" y="228"/>
                </a:cubicBezTo>
                <a:cubicBezTo>
                  <a:pt x="416" y="246"/>
                  <a:pt x="415" y="257"/>
                  <a:pt x="412" y="280"/>
                </a:cubicBezTo>
                <a:cubicBezTo>
                  <a:pt x="414" y="303"/>
                  <a:pt x="409" y="328"/>
                  <a:pt x="420" y="348"/>
                </a:cubicBezTo>
                <a:cubicBezTo>
                  <a:pt x="425" y="356"/>
                  <a:pt x="436" y="372"/>
                  <a:pt x="436" y="372"/>
                </a:cubicBezTo>
                <a:cubicBezTo>
                  <a:pt x="440" y="389"/>
                  <a:pt x="446" y="400"/>
                  <a:pt x="452" y="416"/>
                </a:cubicBezTo>
                <a:cubicBezTo>
                  <a:pt x="455" y="424"/>
                  <a:pt x="457" y="432"/>
                  <a:pt x="460" y="440"/>
                </a:cubicBezTo>
                <a:cubicBezTo>
                  <a:pt x="461" y="444"/>
                  <a:pt x="448" y="488"/>
                  <a:pt x="448" y="488"/>
                </a:cubicBezTo>
                <a:cubicBezTo>
                  <a:pt x="445" y="533"/>
                  <a:pt x="451" y="533"/>
                  <a:pt x="440" y="576"/>
                </a:cubicBezTo>
                <a:cubicBezTo>
                  <a:pt x="449" y="612"/>
                  <a:pt x="445" y="591"/>
                  <a:pt x="440" y="656"/>
                </a:cubicBezTo>
                <a:cubicBezTo>
                  <a:pt x="436" y="701"/>
                  <a:pt x="404" y="739"/>
                  <a:pt x="396" y="784"/>
                </a:cubicBezTo>
                <a:cubicBezTo>
                  <a:pt x="394" y="797"/>
                  <a:pt x="395" y="810"/>
                  <a:pt x="384" y="820"/>
                </a:cubicBezTo>
                <a:cubicBezTo>
                  <a:pt x="362" y="839"/>
                  <a:pt x="345" y="847"/>
                  <a:pt x="324" y="868"/>
                </a:cubicBezTo>
                <a:cubicBezTo>
                  <a:pt x="316" y="876"/>
                  <a:pt x="300" y="892"/>
                  <a:pt x="300" y="892"/>
                </a:cubicBezTo>
                <a:cubicBezTo>
                  <a:pt x="293" y="902"/>
                  <a:pt x="281" y="898"/>
                  <a:pt x="276" y="908"/>
                </a:cubicBezTo>
                <a:cubicBezTo>
                  <a:pt x="271" y="918"/>
                  <a:pt x="273" y="941"/>
                  <a:pt x="268" y="952"/>
                </a:cubicBezTo>
                <a:cubicBezTo>
                  <a:pt x="260" y="960"/>
                  <a:pt x="244" y="976"/>
                  <a:pt x="244" y="976"/>
                </a:cubicBezTo>
                <a:cubicBezTo>
                  <a:pt x="235" y="1003"/>
                  <a:pt x="244" y="1023"/>
                  <a:pt x="234" y="1050"/>
                </a:cubicBezTo>
                <a:cubicBezTo>
                  <a:pt x="232" y="1063"/>
                  <a:pt x="236" y="1055"/>
                  <a:pt x="236" y="1058"/>
                </a:cubicBezTo>
                <a:cubicBezTo>
                  <a:pt x="236" y="1061"/>
                  <a:pt x="232" y="1066"/>
                  <a:pt x="232" y="1070"/>
                </a:cubicBezTo>
                <a:cubicBezTo>
                  <a:pt x="230" y="1074"/>
                  <a:pt x="235" y="1078"/>
                  <a:pt x="234" y="1082"/>
                </a:cubicBezTo>
                <a:cubicBezTo>
                  <a:pt x="233" y="1093"/>
                  <a:pt x="227" y="1091"/>
                  <a:pt x="228" y="1102"/>
                </a:cubicBezTo>
                <a:cubicBezTo>
                  <a:pt x="229" y="1110"/>
                  <a:pt x="217" y="1132"/>
                  <a:pt x="220" y="1140"/>
                </a:cubicBezTo>
                <a:cubicBezTo>
                  <a:pt x="221" y="1144"/>
                  <a:pt x="224" y="1152"/>
                  <a:pt x="224" y="1152"/>
                </a:cubicBezTo>
                <a:cubicBezTo>
                  <a:pt x="224" y="1154"/>
                  <a:pt x="224" y="1238"/>
                  <a:pt x="212" y="1248"/>
                </a:cubicBezTo>
                <a:cubicBezTo>
                  <a:pt x="207" y="1252"/>
                  <a:pt x="199" y="1251"/>
                  <a:pt x="192" y="1252"/>
                </a:cubicBezTo>
                <a:cubicBezTo>
                  <a:pt x="189" y="1256"/>
                  <a:pt x="188" y="1261"/>
                  <a:pt x="184" y="1264"/>
                </a:cubicBezTo>
                <a:cubicBezTo>
                  <a:pt x="181" y="1267"/>
                  <a:pt x="174" y="1265"/>
                  <a:pt x="172" y="1268"/>
                </a:cubicBezTo>
                <a:cubicBezTo>
                  <a:pt x="165" y="1278"/>
                  <a:pt x="164" y="1292"/>
                  <a:pt x="160" y="1304"/>
                </a:cubicBezTo>
                <a:cubicBezTo>
                  <a:pt x="159" y="1308"/>
                  <a:pt x="160" y="1315"/>
                  <a:pt x="156" y="1316"/>
                </a:cubicBezTo>
                <a:cubicBezTo>
                  <a:pt x="148" y="1319"/>
                  <a:pt x="132" y="1324"/>
                  <a:pt x="132" y="1324"/>
                </a:cubicBezTo>
                <a:cubicBezTo>
                  <a:pt x="112" y="1317"/>
                  <a:pt x="117" y="1299"/>
                  <a:pt x="96" y="1292"/>
                </a:cubicBezTo>
                <a:cubicBezTo>
                  <a:pt x="90" y="1274"/>
                  <a:pt x="83" y="1272"/>
                  <a:pt x="68" y="1264"/>
                </a:cubicBezTo>
                <a:cubicBezTo>
                  <a:pt x="60" y="1259"/>
                  <a:pt x="44" y="1248"/>
                  <a:pt x="44" y="1248"/>
                </a:cubicBezTo>
                <a:cubicBezTo>
                  <a:pt x="32" y="1230"/>
                  <a:pt x="31" y="1219"/>
                  <a:pt x="28" y="1196"/>
                </a:cubicBezTo>
                <a:cubicBezTo>
                  <a:pt x="33" y="1120"/>
                  <a:pt x="35" y="1131"/>
                  <a:pt x="28" y="1040"/>
                </a:cubicBezTo>
                <a:cubicBezTo>
                  <a:pt x="27" y="1023"/>
                  <a:pt x="13" y="1004"/>
                  <a:pt x="8" y="988"/>
                </a:cubicBezTo>
                <a:cubicBezTo>
                  <a:pt x="5" y="980"/>
                  <a:pt x="0" y="964"/>
                  <a:pt x="0" y="964"/>
                </a:cubicBezTo>
                <a:lnTo>
                  <a:pt x="32" y="872"/>
                </a:lnTo>
                <a:cubicBezTo>
                  <a:pt x="32" y="872"/>
                  <a:pt x="44" y="836"/>
                  <a:pt x="44" y="836"/>
                </a:cubicBezTo>
                <a:cubicBezTo>
                  <a:pt x="45" y="832"/>
                  <a:pt x="48" y="824"/>
                  <a:pt x="48" y="824"/>
                </a:cubicBezTo>
                <a:cubicBezTo>
                  <a:pt x="45" y="796"/>
                  <a:pt x="40" y="775"/>
                  <a:pt x="36" y="748"/>
                </a:cubicBezTo>
                <a:cubicBezTo>
                  <a:pt x="42" y="706"/>
                  <a:pt x="49" y="723"/>
                  <a:pt x="76" y="696"/>
                </a:cubicBezTo>
                <a:cubicBezTo>
                  <a:pt x="82" y="679"/>
                  <a:pt x="84" y="632"/>
                  <a:pt x="68" y="616"/>
                </a:cubicBezTo>
                <a:cubicBezTo>
                  <a:pt x="62" y="610"/>
                  <a:pt x="51" y="609"/>
                  <a:pt x="44" y="604"/>
                </a:cubicBezTo>
                <a:cubicBezTo>
                  <a:pt x="38" y="587"/>
                  <a:pt x="30" y="574"/>
                  <a:pt x="24" y="556"/>
                </a:cubicBezTo>
                <a:cubicBezTo>
                  <a:pt x="23" y="552"/>
                  <a:pt x="20" y="544"/>
                  <a:pt x="20" y="544"/>
                </a:cubicBezTo>
                <a:cubicBezTo>
                  <a:pt x="23" y="507"/>
                  <a:pt x="24" y="475"/>
                  <a:pt x="36" y="440"/>
                </a:cubicBezTo>
                <a:cubicBezTo>
                  <a:pt x="35" y="432"/>
                  <a:pt x="34" y="424"/>
                  <a:pt x="32" y="416"/>
                </a:cubicBezTo>
                <a:cubicBezTo>
                  <a:pt x="31" y="412"/>
                  <a:pt x="25" y="407"/>
                  <a:pt x="28" y="404"/>
                </a:cubicBezTo>
                <a:cubicBezTo>
                  <a:pt x="32" y="400"/>
                  <a:pt x="60" y="392"/>
                  <a:pt x="72" y="380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ＭＳ Ｐゴシック" pitchFamily="48" charset="-128"/>
              <a:cs typeface="Calibri" pitchFamily="34" charset="0"/>
            </a:endParaRPr>
          </a:p>
        </p:txBody>
      </p:sp>
      <p:sp>
        <p:nvSpPr>
          <p:cNvPr id="10248" name="Freeform 8"/>
          <p:cNvSpPr>
            <a:spLocks/>
          </p:cNvSpPr>
          <p:nvPr/>
        </p:nvSpPr>
        <p:spPr bwMode="auto">
          <a:xfrm>
            <a:off x="3584575" y="1304925"/>
            <a:ext cx="1393825" cy="1173163"/>
          </a:xfrm>
          <a:custGeom>
            <a:avLst/>
            <a:gdLst>
              <a:gd name="T0" fmla="*/ 2147483647 w 878"/>
              <a:gd name="T1" fmla="*/ 2147483647 h 739"/>
              <a:gd name="T2" fmla="*/ 2147483647 w 878"/>
              <a:gd name="T3" fmla="*/ 2147483647 h 739"/>
              <a:gd name="T4" fmla="*/ 2147483647 w 878"/>
              <a:gd name="T5" fmla="*/ 2147483647 h 739"/>
              <a:gd name="T6" fmla="*/ 2147483647 w 878"/>
              <a:gd name="T7" fmla="*/ 2147483647 h 739"/>
              <a:gd name="T8" fmla="*/ 2147483647 w 878"/>
              <a:gd name="T9" fmla="*/ 2147483647 h 739"/>
              <a:gd name="T10" fmla="*/ 2147483647 w 878"/>
              <a:gd name="T11" fmla="*/ 2147483647 h 739"/>
              <a:gd name="T12" fmla="*/ 2147483647 w 878"/>
              <a:gd name="T13" fmla="*/ 2147483647 h 739"/>
              <a:gd name="T14" fmla="*/ 2147483647 w 878"/>
              <a:gd name="T15" fmla="*/ 2147483647 h 739"/>
              <a:gd name="T16" fmla="*/ 2147483647 w 878"/>
              <a:gd name="T17" fmla="*/ 2147483647 h 739"/>
              <a:gd name="T18" fmla="*/ 2147483647 w 878"/>
              <a:gd name="T19" fmla="*/ 2147483647 h 739"/>
              <a:gd name="T20" fmla="*/ 2147483647 w 878"/>
              <a:gd name="T21" fmla="*/ 2147483647 h 739"/>
              <a:gd name="T22" fmla="*/ 2147483647 w 878"/>
              <a:gd name="T23" fmla="*/ 2147483647 h 739"/>
              <a:gd name="T24" fmla="*/ 2147483647 w 878"/>
              <a:gd name="T25" fmla="*/ 2147483647 h 739"/>
              <a:gd name="T26" fmla="*/ 2147483647 w 878"/>
              <a:gd name="T27" fmla="*/ 2147483647 h 739"/>
              <a:gd name="T28" fmla="*/ 2147483647 w 878"/>
              <a:gd name="T29" fmla="*/ 2147483647 h 739"/>
              <a:gd name="T30" fmla="*/ 2147483647 w 878"/>
              <a:gd name="T31" fmla="*/ 0 h 739"/>
              <a:gd name="T32" fmla="*/ 2147483647 w 878"/>
              <a:gd name="T33" fmla="*/ 2147483647 h 739"/>
              <a:gd name="T34" fmla="*/ 2147483647 w 878"/>
              <a:gd name="T35" fmla="*/ 2147483647 h 739"/>
              <a:gd name="T36" fmla="*/ 2147483647 w 878"/>
              <a:gd name="T37" fmla="*/ 2147483647 h 739"/>
              <a:gd name="T38" fmla="*/ 2147483647 w 878"/>
              <a:gd name="T39" fmla="*/ 2147483647 h 739"/>
              <a:gd name="T40" fmla="*/ 2147483647 w 878"/>
              <a:gd name="T41" fmla="*/ 2147483647 h 739"/>
              <a:gd name="T42" fmla="*/ 2147483647 w 878"/>
              <a:gd name="T43" fmla="*/ 2147483647 h 739"/>
              <a:gd name="T44" fmla="*/ 2147483647 w 878"/>
              <a:gd name="T45" fmla="*/ 2147483647 h 739"/>
              <a:gd name="T46" fmla="*/ 2147483647 w 878"/>
              <a:gd name="T47" fmla="*/ 2147483647 h 739"/>
              <a:gd name="T48" fmla="*/ 2147483647 w 878"/>
              <a:gd name="T49" fmla="*/ 2147483647 h 739"/>
              <a:gd name="T50" fmla="*/ 2147483647 w 878"/>
              <a:gd name="T51" fmla="*/ 2147483647 h 739"/>
              <a:gd name="T52" fmla="*/ 2147483647 w 878"/>
              <a:gd name="T53" fmla="*/ 2147483647 h 739"/>
              <a:gd name="T54" fmla="*/ 2147483647 w 878"/>
              <a:gd name="T55" fmla="*/ 2147483647 h 739"/>
              <a:gd name="T56" fmla="*/ 2147483647 w 878"/>
              <a:gd name="T57" fmla="*/ 2147483647 h 739"/>
              <a:gd name="T58" fmla="*/ 2147483647 w 878"/>
              <a:gd name="T59" fmla="*/ 2147483647 h 739"/>
              <a:gd name="T60" fmla="*/ 2147483647 w 878"/>
              <a:gd name="T61" fmla="*/ 2147483647 h 739"/>
              <a:gd name="T62" fmla="*/ 2147483647 w 878"/>
              <a:gd name="T63" fmla="*/ 2147483647 h 739"/>
              <a:gd name="T64" fmla="*/ 2147483647 w 878"/>
              <a:gd name="T65" fmla="*/ 2147483647 h 739"/>
              <a:gd name="T66" fmla="*/ 2147483647 w 878"/>
              <a:gd name="T67" fmla="*/ 2147483647 h 739"/>
              <a:gd name="T68" fmla="*/ 2147483647 w 878"/>
              <a:gd name="T69" fmla="*/ 2147483647 h 739"/>
              <a:gd name="T70" fmla="*/ 2147483647 w 878"/>
              <a:gd name="T71" fmla="*/ 2147483647 h 739"/>
              <a:gd name="T72" fmla="*/ 2147483647 w 878"/>
              <a:gd name="T73" fmla="*/ 2147483647 h 739"/>
              <a:gd name="T74" fmla="*/ 2147483647 w 878"/>
              <a:gd name="T75" fmla="*/ 2147483647 h 739"/>
              <a:gd name="T76" fmla="*/ 2147483647 w 878"/>
              <a:gd name="T77" fmla="*/ 2147483647 h 739"/>
              <a:gd name="T78" fmla="*/ 2147483647 w 878"/>
              <a:gd name="T79" fmla="*/ 2147483647 h 73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78"/>
              <a:gd name="T121" fmla="*/ 0 h 739"/>
              <a:gd name="T122" fmla="*/ 878 w 878"/>
              <a:gd name="T123" fmla="*/ 739 h 73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78" h="739">
                <a:moveTo>
                  <a:pt x="55" y="724"/>
                </a:moveTo>
                <a:cubicBezTo>
                  <a:pt x="36" y="718"/>
                  <a:pt x="32" y="699"/>
                  <a:pt x="15" y="688"/>
                </a:cubicBezTo>
                <a:cubicBezTo>
                  <a:pt x="12" y="667"/>
                  <a:pt x="6" y="649"/>
                  <a:pt x="3" y="628"/>
                </a:cubicBezTo>
                <a:cubicBezTo>
                  <a:pt x="8" y="578"/>
                  <a:pt x="0" y="599"/>
                  <a:pt x="23" y="564"/>
                </a:cubicBezTo>
                <a:cubicBezTo>
                  <a:pt x="28" y="557"/>
                  <a:pt x="31" y="540"/>
                  <a:pt x="31" y="540"/>
                </a:cubicBezTo>
                <a:cubicBezTo>
                  <a:pt x="16" y="517"/>
                  <a:pt x="28" y="539"/>
                  <a:pt x="19" y="500"/>
                </a:cubicBezTo>
                <a:cubicBezTo>
                  <a:pt x="17" y="492"/>
                  <a:pt x="11" y="476"/>
                  <a:pt x="11" y="476"/>
                </a:cubicBezTo>
                <a:cubicBezTo>
                  <a:pt x="12" y="471"/>
                  <a:pt x="10" y="462"/>
                  <a:pt x="15" y="460"/>
                </a:cubicBezTo>
                <a:cubicBezTo>
                  <a:pt x="27" y="455"/>
                  <a:pt x="58" y="468"/>
                  <a:pt x="71" y="472"/>
                </a:cubicBezTo>
                <a:cubicBezTo>
                  <a:pt x="82" y="504"/>
                  <a:pt x="96" y="518"/>
                  <a:pt x="127" y="528"/>
                </a:cubicBezTo>
                <a:cubicBezTo>
                  <a:pt x="136" y="531"/>
                  <a:pt x="143" y="539"/>
                  <a:pt x="151" y="544"/>
                </a:cubicBezTo>
                <a:cubicBezTo>
                  <a:pt x="155" y="547"/>
                  <a:pt x="163" y="552"/>
                  <a:pt x="163" y="552"/>
                </a:cubicBezTo>
                <a:cubicBezTo>
                  <a:pt x="199" y="540"/>
                  <a:pt x="162" y="556"/>
                  <a:pt x="179" y="480"/>
                </a:cubicBezTo>
                <a:cubicBezTo>
                  <a:pt x="181" y="471"/>
                  <a:pt x="192" y="465"/>
                  <a:pt x="195" y="456"/>
                </a:cubicBezTo>
                <a:cubicBezTo>
                  <a:pt x="198" y="448"/>
                  <a:pt x="203" y="432"/>
                  <a:pt x="203" y="432"/>
                </a:cubicBezTo>
                <a:cubicBezTo>
                  <a:pt x="195" y="408"/>
                  <a:pt x="199" y="384"/>
                  <a:pt x="191" y="360"/>
                </a:cubicBezTo>
                <a:cubicBezTo>
                  <a:pt x="204" y="322"/>
                  <a:pt x="206" y="340"/>
                  <a:pt x="235" y="320"/>
                </a:cubicBezTo>
                <a:cubicBezTo>
                  <a:pt x="245" y="291"/>
                  <a:pt x="240" y="272"/>
                  <a:pt x="231" y="244"/>
                </a:cubicBezTo>
                <a:cubicBezTo>
                  <a:pt x="247" y="239"/>
                  <a:pt x="256" y="243"/>
                  <a:pt x="271" y="248"/>
                </a:cubicBezTo>
                <a:cubicBezTo>
                  <a:pt x="299" y="241"/>
                  <a:pt x="283" y="232"/>
                  <a:pt x="303" y="212"/>
                </a:cubicBezTo>
                <a:cubicBezTo>
                  <a:pt x="313" y="183"/>
                  <a:pt x="298" y="216"/>
                  <a:pt x="323" y="196"/>
                </a:cubicBezTo>
                <a:cubicBezTo>
                  <a:pt x="326" y="193"/>
                  <a:pt x="324" y="186"/>
                  <a:pt x="327" y="184"/>
                </a:cubicBezTo>
                <a:cubicBezTo>
                  <a:pt x="334" y="179"/>
                  <a:pt x="351" y="176"/>
                  <a:pt x="351" y="176"/>
                </a:cubicBezTo>
                <a:cubicBezTo>
                  <a:pt x="370" y="189"/>
                  <a:pt x="392" y="187"/>
                  <a:pt x="411" y="200"/>
                </a:cubicBezTo>
                <a:cubicBezTo>
                  <a:pt x="426" y="195"/>
                  <a:pt x="428" y="185"/>
                  <a:pt x="443" y="180"/>
                </a:cubicBezTo>
                <a:cubicBezTo>
                  <a:pt x="458" y="184"/>
                  <a:pt x="468" y="191"/>
                  <a:pt x="483" y="196"/>
                </a:cubicBezTo>
                <a:cubicBezTo>
                  <a:pt x="492" y="223"/>
                  <a:pt x="522" y="207"/>
                  <a:pt x="543" y="200"/>
                </a:cubicBezTo>
                <a:cubicBezTo>
                  <a:pt x="550" y="180"/>
                  <a:pt x="559" y="168"/>
                  <a:pt x="535" y="160"/>
                </a:cubicBezTo>
                <a:cubicBezTo>
                  <a:pt x="524" y="128"/>
                  <a:pt x="540" y="165"/>
                  <a:pt x="519" y="144"/>
                </a:cubicBezTo>
                <a:cubicBezTo>
                  <a:pt x="513" y="138"/>
                  <a:pt x="512" y="127"/>
                  <a:pt x="507" y="120"/>
                </a:cubicBezTo>
                <a:cubicBezTo>
                  <a:pt x="512" y="104"/>
                  <a:pt x="514" y="88"/>
                  <a:pt x="519" y="72"/>
                </a:cubicBezTo>
                <a:cubicBezTo>
                  <a:pt x="500" y="16"/>
                  <a:pt x="593" y="11"/>
                  <a:pt x="627" y="0"/>
                </a:cubicBezTo>
                <a:cubicBezTo>
                  <a:pt x="656" y="19"/>
                  <a:pt x="644" y="9"/>
                  <a:pt x="663" y="28"/>
                </a:cubicBezTo>
                <a:cubicBezTo>
                  <a:pt x="669" y="58"/>
                  <a:pt x="677" y="71"/>
                  <a:pt x="703" y="88"/>
                </a:cubicBezTo>
                <a:cubicBezTo>
                  <a:pt x="711" y="93"/>
                  <a:pt x="727" y="104"/>
                  <a:pt x="727" y="104"/>
                </a:cubicBezTo>
                <a:lnTo>
                  <a:pt x="755" y="156"/>
                </a:lnTo>
                <a:cubicBezTo>
                  <a:pt x="755" y="156"/>
                  <a:pt x="743" y="192"/>
                  <a:pt x="743" y="192"/>
                </a:cubicBezTo>
                <a:cubicBezTo>
                  <a:pt x="739" y="204"/>
                  <a:pt x="730" y="206"/>
                  <a:pt x="723" y="216"/>
                </a:cubicBezTo>
                <a:cubicBezTo>
                  <a:pt x="717" y="225"/>
                  <a:pt x="714" y="234"/>
                  <a:pt x="711" y="244"/>
                </a:cubicBezTo>
                <a:cubicBezTo>
                  <a:pt x="736" y="260"/>
                  <a:pt x="743" y="232"/>
                  <a:pt x="767" y="224"/>
                </a:cubicBezTo>
                <a:cubicBezTo>
                  <a:pt x="772" y="225"/>
                  <a:pt x="780" y="224"/>
                  <a:pt x="783" y="228"/>
                </a:cubicBezTo>
                <a:cubicBezTo>
                  <a:pt x="786" y="231"/>
                  <a:pt x="779" y="236"/>
                  <a:pt x="779" y="240"/>
                </a:cubicBezTo>
                <a:cubicBezTo>
                  <a:pt x="779" y="282"/>
                  <a:pt x="786" y="310"/>
                  <a:pt x="799" y="348"/>
                </a:cubicBezTo>
                <a:cubicBezTo>
                  <a:pt x="805" y="365"/>
                  <a:pt x="850" y="372"/>
                  <a:pt x="863" y="376"/>
                </a:cubicBezTo>
                <a:cubicBezTo>
                  <a:pt x="873" y="405"/>
                  <a:pt x="878" y="433"/>
                  <a:pt x="855" y="456"/>
                </a:cubicBezTo>
                <a:cubicBezTo>
                  <a:pt x="852" y="464"/>
                  <a:pt x="848" y="472"/>
                  <a:pt x="847" y="480"/>
                </a:cubicBezTo>
                <a:cubicBezTo>
                  <a:pt x="846" y="488"/>
                  <a:pt x="848" y="497"/>
                  <a:pt x="843" y="504"/>
                </a:cubicBezTo>
                <a:cubicBezTo>
                  <a:pt x="837" y="512"/>
                  <a:pt x="819" y="520"/>
                  <a:pt x="819" y="520"/>
                </a:cubicBezTo>
                <a:cubicBezTo>
                  <a:pt x="815" y="538"/>
                  <a:pt x="805" y="543"/>
                  <a:pt x="799" y="560"/>
                </a:cubicBezTo>
                <a:cubicBezTo>
                  <a:pt x="796" y="592"/>
                  <a:pt x="805" y="614"/>
                  <a:pt x="775" y="624"/>
                </a:cubicBezTo>
                <a:cubicBezTo>
                  <a:pt x="751" y="618"/>
                  <a:pt x="764" y="622"/>
                  <a:pt x="735" y="612"/>
                </a:cubicBezTo>
                <a:cubicBezTo>
                  <a:pt x="727" y="609"/>
                  <a:pt x="711" y="604"/>
                  <a:pt x="711" y="604"/>
                </a:cubicBezTo>
                <a:cubicBezTo>
                  <a:pt x="697" y="608"/>
                  <a:pt x="681" y="606"/>
                  <a:pt x="667" y="612"/>
                </a:cubicBezTo>
                <a:cubicBezTo>
                  <a:pt x="660" y="615"/>
                  <a:pt x="650" y="646"/>
                  <a:pt x="635" y="656"/>
                </a:cubicBezTo>
                <a:cubicBezTo>
                  <a:pt x="629" y="673"/>
                  <a:pt x="635" y="687"/>
                  <a:pt x="639" y="704"/>
                </a:cubicBezTo>
                <a:cubicBezTo>
                  <a:pt x="635" y="729"/>
                  <a:pt x="634" y="739"/>
                  <a:pt x="611" y="724"/>
                </a:cubicBezTo>
                <a:cubicBezTo>
                  <a:pt x="598" y="705"/>
                  <a:pt x="605" y="717"/>
                  <a:pt x="595" y="688"/>
                </a:cubicBezTo>
                <a:cubicBezTo>
                  <a:pt x="592" y="680"/>
                  <a:pt x="587" y="664"/>
                  <a:pt x="587" y="664"/>
                </a:cubicBezTo>
                <a:cubicBezTo>
                  <a:pt x="583" y="636"/>
                  <a:pt x="583" y="620"/>
                  <a:pt x="559" y="604"/>
                </a:cubicBezTo>
                <a:cubicBezTo>
                  <a:pt x="553" y="587"/>
                  <a:pt x="562" y="584"/>
                  <a:pt x="567" y="568"/>
                </a:cubicBezTo>
                <a:cubicBezTo>
                  <a:pt x="556" y="551"/>
                  <a:pt x="547" y="552"/>
                  <a:pt x="527" y="548"/>
                </a:cubicBezTo>
                <a:cubicBezTo>
                  <a:pt x="523" y="545"/>
                  <a:pt x="518" y="543"/>
                  <a:pt x="515" y="540"/>
                </a:cubicBezTo>
                <a:cubicBezTo>
                  <a:pt x="512" y="537"/>
                  <a:pt x="511" y="531"/>
                  <a:pt x="507" y="528"/>
                </a:cubicBezTo>
                <a:cubicBezTo>
                  <a:pt x="500" y="522"/>
                  <a:pt x="490" y="521"/>
                  <a:pt x="483" y="516"/>
                </a:cubicBezTo>
                <a:cubicBezTo>
                  <a:pt x="455" y="522"/>
                  <a:pt x="453" y="534"/>
                  <a:pt x="431" y="548"/>
                </a:cubicBezTo>
                <a:cubicBezTo>
                  <a:pt x="408" y="582"/>
                  <a:pt x="425" y="571"/>
                  <a:pt x="379" y="576"/>
                </a:cubicBezTo>
                <a:cubicBezTo>
                  <a:pt x="373" y="594"/>
                  <a:pt x="376" y="598"/>
                  <a:pt x="391" y="608"/>
                </a:cubicBezTo>
                <a:cubicBezTo>
                  <a:pt x="387" y="621"/>
                  <a:pt x="363" y="636"/>
                  <a:pt x="363" y="636"/>
                </a:cubicBezTo>
                <a:cubicBezTo>
                  <a:pt x="358" y="644"/>
                  <a:pt x="352" y="652"/>
                  <a:pt x="347" y="660"/>
                </a:cubicBezTo>
                <a:cubicBezTo>
                  <a:pt x="342" y="667"/>
                  <a:pt x="323" y="668"/>
                  <a:pt x="323" y="668"/>
                </a:cubicBezTo>
                <a:cubicBezTo>
                  <a:pt x="301" y="664"/>
                  <a:pt x="282" y="659"/>
                  <a:pt x="259" y="656"/>
                </a:cubicBezTo>
                <a:cubicBezTo>
                  <a:pt x="256" y="660"/>
                  <a:pt x="253" y="664"/>
                  <a:pt x="251" y="668"/>
                </a:cubicBezTo>
                <a:cubicBezTo>
                  <a:pt x="249" y="672"/>
                  <a:pt x="251" y="678"/>
                  <a:pt x="247" y="680"/>
                </a:cubicBezTo>
                <a:cubicBezTo>
                  <a:pt x="242" y="683"/>
                  <a:pt x="225" y="669"/>
                  <a:pt x="223" y="668"/>
                </a:cubicBezTo>
                <a:cubicBezTo>
                  <a:pt x="215" y="665"/>
                  <a:pt x="199" y="660"/>
                  <a:pt x="199" y="660"/>
                </a:cubicBezTo>
                <a:cubicBezTo>
                  <a:pt x="176" y="663"/>
                  <a:pt x="154" y="667"/>
                  <a:pt x="135" y="680"/>
                </a:cubicBezTo>
                <a:cubicBezTo>
                  <a:pt x="128" y="701"/>
                  <a:pt x="111" y="713"/>
                  <a:pt x="91" y="716"/>
                </a:cubicBezTo>
                <a:cubicBezTo>
                  <a:pt x="62" y="735"/>
                  <a:pt x="68" y="722"/>
                  <a:pt x="43" y="716"/>
                </a:cubicBezTo>
                <a:cubicBezTo>
                  <a:pt x="29" y="706"/>
                  <a:pt x="28" y="698"/>
                  <a:pt x="19" y="684"/>
                </a:cubicBezTo>
                <a:cubicBezTo>
                  <a:pt x="16" y="671"/>
                  <a:pt x="13" y="660"/>
                  <a:pt x="7" y="648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49" name="Freeform 9"/>
          <p:cNvSpPr>
            <a:spLocks/>
          </p:cNvSpPr>
          <p:nvPr/>
        </p:nvSpPr>
        <p:spPr bwMode="auto">
          <a:xfrm>
            <a:off x="4545013" y="1831975"/>
            <a:ext cx="1036637" cy="1276350"/>
          </a:xfrm>
          <a:custGeom>
            <a:avLst/>
            <a:gdLst>
              <a:gd name="T0" fmla="*/ 2147483647 w 653"/>
              <a:gd name="T1" fmla="*/ 2147483647 h 804"/>
              <a:gd name="T2" fmla="*/ 2147483647 w 653"/>
              <a:gd name="T3" fmla="*/ 2147483647 h 804"/>
              <a:gd name="T4" fmla="*/ 2147483647 w 653"/>
              <a:gd name="T5" fmla="*/ 2147483647 h 804"/>
              <a:gd name="T6" fmla="*/ 2147483647 w 653"/>
              <a:gd name="T7" fmla="*/ 2147483647 h 804"/>
              <a:gd name="T8" fmla="*/ 2147483647 w 653"/>
              <a:gd name="T9" fmla="*/ 2147483647 h 804"/>
              <a:gd name="T10" fmla="*/ 2147483647 w 653"/>
              <a:gd name="T11" fmla="*/ 2147483647 h 804"/>
              <a:gd name="T12" fmla="*/ 2147483647 w 653"/>
              <a:gd name="T13" fmla="*/ 0 h 804"/>
              <a:gd name="T14" fmla="*/ 2147483647 w 653"/>
              <a:gd name="T15" fmla="*/ 2147483647 h 804"/>
              <a:gd name="T16" fmla="*/ 2147483647 w 653"/>
              <a:gd name="T17" fmla="*/ 2147483647 h 804"/>
              <a:gd name="T18" fmla="*/ 2147483647 w 653"/>
              <a:gd name="T19" fmla="*/ 2147483647 h 804"/>
              <a:gd name="T20" fmla="*/ 2147483647 w 653"/>
              <a:gd name="T21" fmla="*/ 2147483647 h 804"/>
              <a:gd name="T22" fmla="*/ 2147483647 w 653"/>
              <a:gd name="T23" fmla="*/ 2147483647 h 804"/>
              <a:gd name="T24" fmla="*/ 2147483647 w 653"/>
              <a:gd name="T25" fmla="*/ 2147483647 h 804"/>
              <a:gd name="T26" fmla="*/ 2147483647 w 653"/>
              <a:gd name="T27" fmla="*/ 2147483647 h 804"/>
              <a:gd name="T28" fmla="*/ 2147483647 w 653"/>
              <a:gd name="T29" fmla="*/ 2147483647 h 804"/>
              <a:gd name="T30" fmla="*/ 2147483647 w 653"/>
              <a:gd name="T31" fmla="*/ 2147483647 h 804"/>
              <a:gd name="T32" fmla="*/ 2147483647 w 653"/>
              <a:gd name="T33" fmla="*/ 2147483647 h 804"/>
              <a:gd name="T34" fmla="*/ 2147483647 w 653"/>
              <a:gd name="T35" fmla="*/ 2147483647 h 804"/>
              <a:gd name="T36" fmla="*/ 2147483647 w 653"/>
              <a:gd name="T37" fmla="*/ 2147483647 h 804"/>
              <a:gd name="T38" fmla="*/ 2147483647 w 653"/>
              <a:gd name="T39" fmla="*/ 2147483647 h 804"/>
              <a:gd name="T40" fmla="*/ 2147483647 w 653"/>
              <a:gd name="T41" fmla="*/ 2147483647 h 804"/>
              <a:gd name="T42" fmla="*/ 2147483647 w 653"/>
              <a:gd name="T43" fmla="*/ 2147483647 h 804"/>
              <a:gd name="T44" fmla="*/ 2147483647 w 653"/>
              <a:gd name="T45" fmla="*/ 2147483647 h 804"/>
              <a:gd name="T46" fmla="*/ 2147483647 w 653"/>
              <a:gd name="T47" fmla="*/ 2147483647 h 804"/>
              <a:gd name="T48" fmla="*/ 2147483647 w 653"/>
              <a:gd name="T49" fmla="*/ 2147483647 h 804"/>
              <a:gd name="T50" fmla="*/ 2147483647 w 653"/>
              <a:gd name="T51" fmla="*/ 2147483647 h 804"/>
              <a:gd name="T52" fmla="*/ 2147483647 w 653"/>
              <a:gd name="T53" fmla="*/ 2147483647 h 804"/>
              <a:gd name="T54" fmla="*/ 2147483647 w 653"/>
              <a:gd name="T55" fmla="*/ 2147483647 h 804"/>
              <a:gd name="T56" fmla="*/ 2147483647 w 653"/>
              <a:gd name="T57" fmla="*/ 2147483647 h 804"/>
              <a:gd name="T58" fmla="*/ 2147483647 w 653"/>
              <a:gd name="T59" fmla="*/ 2147483647 h 804"/>
              <a:gd name="T60" fmla="*/ 2147483647 w 653"/>
              <a:gd name="T61" fmla="*/ 2147483647 h 804"/>
              <a:gd name="T62" fmla="*/ 2147483647 w 653"/>
              <a:gd name="T63" fmla="*/ 2147483647 h 804"/>
              <a:gd name="T64" fmla="*/ 2147483647 w 653"/>
              <a:gd name="T65" fmla="*/ 2147483647 h 80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3"/>
              <a:gd name="T100" fmla="*/ 0 h 804"/>
              <a:gd name="T101" fmla="*/ 653 w 653"/>
              <a:gd name="T102" fmla="*/ 804 h 80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3" h="804">
                <a:moveTo>
                  <a:pt x="6" y="396"/>
                </a:moveTo>
                <a:cubicBezTo>
                  <a:pt x="32" y="405"/>
                  <a:pt x="27" y="376"/>
                  <a:pt x="30" y="356"/>
                </a:cubicBezTo>
                <a:cubicBezTo>
                  <a:pt x="17" y="316"/>
                  <a:pt x="53" y="291"/>
                  <a:pt x="86" y="280"/>
                </a:cubicBezTo>
                <a:cubicBezTo>
                  <a:pt x="99" y="281"/>
                  <a:pt x="113" y="282"/>
                  <a:pt x="126" y="284"/>
                </a:cubicBezTo>
                <a:cubicBezTo>
                  <a:pt x="134" y="286"/>
                  <a:pt x="150" y="292"/>
                  <a:pt x="150" y="292"/>
                </a:cubicBezTo>
                <a:cubicBezTo>
                  <a:pt x="159" y="291"/>
                  <a:pt x="171" y="294"/>
                  <a:pt x="178" y="288"/>
                </a:cubicBezTo>
                <a:cubicBezTo>
                  <a:pt x="189" y="279"/>
                  <a:pt x="190" y="240"/>
                  <a:pt x="194" y="228"/>
                </a:cubicBezTo>
                <a:cubicBezTo>
                  <a:pt x="198" y="215"/>
                  <a:pt x="209" y="201"/>
                  <a:pt x="218" y="192"/>
                </a:cubicBezTo>
                <a:cubicBezTo>
                  <a:pt x="227" y="166"/>
                  <a:pt x="215" y="192"/>
                  <a:pt x="234" y="176"/>
                </a:cubicBezTo>
                <a:cubicBezTo>
                  <a:pt x="243" y="168"/>
                  <a:pt x="247" y="150"/>
                  <a:pt x="254" y="140"/>
                </a:cubicBezTo>
                <a:cubicBezTo>
                  <a:pt x="247" y="120"/>
                  <a:pt x="249" y="136"/>
                  <a:pt x="258" y="116"/>
                </a:cubicBezTo>
                <a:cubicBezTo>
                  <a:pt x="261" y="108"/>
                  <a:pt x="266" y="92"/>
                  <a:pt x="266" y="92"/>
                </a:cubicBezTo>
                <a:cubicBezTo>
                  <a:pt x="263" y="66"/>
                  <a:pt x="252" y="45"/>
                  <a:pt x="278" y="36"/>
                </a:cubicBezTo>
                <a:cubicBezTo>
                  <a:pt x="283" y="18"/>
                  <a:pt x="282" y="11"/>
                  <a:pt x="298" y="0"/>
                </a:cubicBezTo>
                <a:cubicBezTo>
                  <a:pt x="327" y="10"/>
                  <a:pt x="315" y="3"/>
                  <a:pt x="334" y="16"/>
                </a:cubicBezTo>
                <a:cubicBezTo>
                  <a:pt x="347" y="35"/>
                  <a:pt x="340" y="23"/>
                  <a:pt x="350" y="52"/>
                </a:cubicBezTo>
                <a:cubicBezTo>
                  <a:pt x="351" y="56"/>
                  <a:pt x="354" y="64"/>
                  <a:pt x="354" y="64"/>
                </a:cubicBezTo>
                <a:cubicBezTo>
                  <a:pt x="353" y="76"/>
                  <a:pt x="354" y="89"/>
                  <a:pt x="350" y="100"/>
                </a:cubicBezTo>
                <a:cubicBezTo>
                  <a:pt x="348" y="104"/>
                  <a:pt x="342" y="102"/>
                  <a:pt x="338" y="104"/>
                </a:cubicBezTo>
                <a:cubicBezTo>
                  <a:pt x="326" y="110"/>
                  <a:pt x="313" y="116"/>
                  <a:pt x="302" y="124"/>
                </a:cubicBezTo>
                <a:cubicBezTo>
                  <a:pt x="290" y="159"/>
                  <a:pt x="325" y="140"/>
                  <a:pt x="338" y="132"/>
                </a:cubicBezTo>
                <a:cubicBezTo>
                  <a:pt x="347" y="134"/>
                  <a:pt x="360" y="126"/>
                  <a:pt x="366" y="128"/>
                </a:cubicBezTo>
                <a:cubicBezTo>
                  <a:pt x="372" y="130"/>
                  <a:pt x="369" y="140"/>
                  <a:pt x="374" y="144"/>
                </a:cubicBezTo>
                <a:cubicBezTo>
                  <a:pt x="382" y="147"/>
                  <a:pt x="398" y="152"/>
                  <a:pt x="398" y="152"/>
                </a:cubicBezTo>
                <a:cubicBezTo>
                  <a:pt x="397" y="157"/>
                  <a:pt x="398" y="164"/>
                  <a:pt x="394" y="168"/>
                </a:cubicBezTo>
                <a:cubicBezTo>
                  <a:pt x="388" y="175"/>
                  <a:pt x="370" y="184"/>
                  <a:pt x="370" y="184"/>
                </a:cubicBezTo>
                <a:cubicBezTo>
                  <a:pt x="363" y="195"/>
                  <a:pt x="354" y="220"/>
                  <a:pt x="354" y="220"/>
                </a:cubicBezTo>
                <a:cubicBezTo>
                  <a:pt x="354" y="220"/>
                  <a:pt x="370" y="243"/>
                  <a:pt x="374" y="248"/>
                </a:cubicBezTo>
                <a:cubicBezTo>
                  <a:pt x="382" y="258"/>
                  <a:pt x="398" y="272"/>
                  <a:pt x="398" y="272"/>
                </a:cubicBezTo>
                <a:cubicBezTo>
                  <a:pt x="409" y="271"/>
                  <a:pt x="420" y="272"/>
                  <a:pt x="430" y="268"/>
                </a:cubicBezTo>
                <a:cubicBezTo>
                  <a:pt x="435" y="266"/>
                  <a:pt x="449" y="233"/>
                  <a:pt x="462" y="224"/>
                </a:cubicBezTo>
                <a:cubicBezTo>
                  <a:pt x="473" y="207"/>
                  <a:pt x="476" y="192"/>
                  <a:pt x="494" y="180"/>
                </a:cubicBezTo>
                <a:cubicBezTo>
                  <a:pt x="497" y="176"/>
                  <a:pt x="498" y="171"/>
                  <a:pt x="502" y="168"/>
                </a:cubicBezTo>
                <a:cubicBezTo>
                  <a:pt x="513" y="161"/>
                  <a:pt x="527" y="163"/>
                  <a:pt x="538" y="156"/>
                </a:cubicBezTo>
                <a:cubicBezTo>
                  <a:pt x="566" y="138"/>
                  <a:pt x="553" y="143"/>
                  <a:pt x="574" y="136"/>
                </a:cubicBezTo>
                <a:cubicBezTo>
                  <a:pt x="597" y="113"/>
                  <a:pt x="621" y="119"/>
                  <a:pt x="646" y="136"/>
                </a:cubicBezTo>
                <a:cubicBezTo>
                  <a:pt x="653" y="156"/>
                  <a:pt x="647" y="173"/>
                  <a:pt x="630" y="184"/>
                </a:cubicBezTo>
                <a:cubicBezTo>
                  <a:pt x="627" y="188"/>
                  <a:pt x="624" y="192"/>
                  <a:pt x="622" y="196"/>
                </a:cubicBezTo>
                <a:cubicBezTo>
                  <a:pt x="620" y="201"/>
                  <a:pt x="621" y="207"/>
                  <a:pt x="618" y="212"/>
                </a:cubicBezTo>
                <a:cubicBezTo>
                  <a:pt x="608" y="229"/>
                  <a:pt x="593" y="240"/>
                  <a:pt x="586" y="260"/>
                </a:cubicBezTo>
                <a:cubicBezTo>
                  <a:pt x="589" y="285"/>
                  <a:pt x="593" y="304"/>
                  <a:pt x="598" y="328"/>
                </a:cubicBezTo>
                <a:cubicBezTo>
                  <a:pt x="596" y="349"/>
                  <a:pt x="603" y="375"/>
                  <a:pt x="590" y="392"/>
                </a:cubicBezTo>
                <a:cubicBezTo>
                  <a:pt x="582" y="403"/>
                  <a:pt x="570" y="401"/>
                  <a:pt x="558" y="404"/>
                </a:cubicBezTo>
                <a:cubicBezTo>
                  <a:pt x="534" y="411"/>
                  <a:pt x="507" y="418"/>
                  <a:pt x="486" y="432"/>
                </a:cubicBezTo>
                <a:cubicBezTo>
                  <a:pt x="477" y="445"/>
                  <a:pt x="467" y="497"/>
                  <a:pt x="454" y="504"/>
                </a:cubicBezTo>
                <a:cubicBezTo>
                  <a:pt x="448" y="507"/>
                  <a:pt x="441" y="506"/>
                  <a:pt x="434" y="508"/>
                </a:cubicBezTo>
                <a:cubicBezTo>
                  <a:pt x="408" y="515"/>
                  <a:pt x="380" y="521"/>
                  <a:pt x="358" y="536"/>
                </a:cubicBezTo>
                <a:cubicBezTo>
                  <a:pt x="346" y="571"/>
                  <a:pt x="314" y="597"/>
                  <a:pt x="302" y="632"/>
                </a:cubicBezTo>
                <a:cubicBezTo>
                  <a:pt x="299" y="661"/>
                  <a:pt x="303" y="687"/>
                  <a:pt x="278" y="704"/>
                </a:cubicBezTo>
                <a:cubicBezTo>
                  <a:pt x="268" y="734"/>
                  <a:pt x="283" y="698"/>
                  <a:pt x="262" y="724"/>
                </a:cubicBezTo>
                <a:cubicBezTo>
                  <a:pt x="252" y="736"/>
                  <a:pt x="250" y="759"/>
                  <a:pt x="242" y="772"/>
                </a:cubicBezTo>
                <a:cubicBezTo>
                  <a:pt x="237" y="780"/>
                  <a:pt x="231" y="788"/>
                  <a:pt x="226" y="796"/>
                </a:cubicBezTo>
                <a:cubicBezTo>
                  <a:pt x="221" y="803"/>
                  <a:pt x="202" y="804"/>
                  <a:pt x="202" y="804"/>
                </a:cubicBezTo>
                <a:cubicBezTo>
                  <a:pt x="181" y="772"/>
                  <a:pt x="185" y="791"/>
                  <a:pt x="190" y="764"/>
                </a:cubicBezTo>
                <a:cubicBezTo>
                  <a:pt x="193" y="748"/>
                  <a:pt x="198" y="716"/>
                  <a:pt x="198" y="716"/>
                </a:cubicBezTo>
                <a:cubicBezTo>
                  <a:pt x="194" y="695"/>
                  <a:pt x="192" y="685"/>
                  <a:pt x="170" y="692"/>
                </a:cubicBezTo>
                <a:cubicBezTo>
                  <a:pt x="167" y="696"/>
                  <a:pt x="166" y="701"/>
                  <a:pt x="162" y="704"/>
                </a:cubicBezTo>
                <a:cubicBezTo>
                  <a:pt x="142" y="720"/>
                  <a:pt x="151" y="690"/>
                  <a:pt x="138" y="684"/>
                </a:cubicBezTo>
                <a:cubicBezTo>
                  <a:pt x="129" y="680"/>
                  <a:pt x="119" y="681"/>
                  <a:pt x="110" y="680"/>
                </a:cubicBezTo>
                <a:cubicBezTo>
                  <a:pt x="83" y="662"/>
                  <a:pt x="104" y="629"/>
                  <a:pt x="66" y="616"/>
                </a:cubicBezTo>
                <a:cubicBezTo>
                  <a:pt x="51" y="593"/>
                  <a:pt x="66" y="568"/>
                  <a:pt x="42" y="552"/>
                </a:cubicBezTo>
                <a:cubicBezTo>
                  <a:pt x="38" y="526"/>
                  <a:pt x="32" y="502"/>
                  <a:pt x="18" y="480"/>
                </a:cubicBezTo>
                <a:cubicBezTo>
                  <a:pt x="12" y="452"/>
                  <a:pt x="16" y="466"/>
                  <a:pt x="6" y="436"/>
                </a:cubicBezTo>
                <a:cubicBezTo>
                  <a:pt x="5" y="432"/>
                  <a:pt x="2" y="424"/>
                  <a:pt x="2" y="424"/>
                </a:cubicBezTo>
                <a:cubicBezTo>
                  <a:pt x="3" y="413"/>
                  <a:pt x="0" y="401"/>
                  <a:pt x="6" y="392"/>
                </a:cubicBezTo>
                <a:cubicBezTo>
                  <a:pt x="9" y="388"/>
                  <a:pt x="18" y="395"/>
                  <a:pt x="18" y="400"/>
                </a:cubicBezTo>
                <a:cubicBezTo>
                  <a:pt x="18" y="404"/>
                  <a:pt x="10" y="397"/>
                  <a:pt x="6" y="39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50" name="Freeform 10"/>
          <p:cNvSpPr>
            <a:spLocks/>
          </p:cNvSpPr>
          <p:nvPr/>
        </p:nvSpPr>
        <p:spPr bwMode="auto">
          <a:xfrm>
            <a:off x="3925888" y="2117725"/>
            <a:ext cx="781050" cy="1003300"/>
          </a:xfrm>
          <a:custGeom>
            <a:avLst/>
            <a:gdLst>
              <a:gd name="T0" fmla="*/ 2147483647 w 492"/>
              <a:gd name="T1" fmla="*/ 2147483647 h 632"/>
              <a:gd name="T2" fmla="*/ 2147483647 w 492"/>
              <a:gd name="T3" fmla="*/ 2147483647 h 632"/>
              <a:gd name="T4" fmla="*/ 2147483647 w 492"/>
              <a:gd name="T5" fmla="*/ 2147483647 h 632"/>
              <a:gd name="T6" fmla="*/ 2147483647 w 492"/>
              <a:gd name="T7" fmla="*/ 2147483647 h 632"/>
              <a:gd name="T8" fmla="*/ 2147483647 w 492"/>
              <a:gd name="T9" fmla="*/ 2147483647 h 632"/>
              <a:gd name="T10" fmla="*/ 2147483647 w 492"/>
              <a:gd name="T11" fmla="*/ 2147483647 h 632"/>
              <a:gd name="T12" fmla="*/ 2147483647 w 492"/>
              <a:gd name="T13" fmla="*/ 2147483647 h 632"/>
              <a:gd name="T14" fmla="*/ 2147483647 w 492"/>
              <a:gd name="T15" fmla="*/ 2147483647 h 632"/>
              <a:gd name="T16" fmla="*/ 2147483647 w 492"/>
              <a:gd name="T17" fmla="*/ 0 h 632"/>
              <a:gd name="T18" fmla="*/ 2147483647 w 492"/>
              <a:gd name="T19" fmla="*/ 2147483647 h 632"/>
              <a:gd name="T20" fmla="*/ 2147483647 w 492"/>
              <a:gd name="T21" fmla="*/ 2147483647 h 632"/>
              <a:gd name="T22" fmla="*/ 2147483647 w 492"/>
              <a:gd name="T23" fmla="*/ 2147483647 h 632"/>
              <a:gd name="T24" fmla="*/ 2147483647 w 492"/>
              <a:gd name="T25" fmla="*/ 2147483647 h 632"/>
              <a:gd name="T26" fmla="*/ 2147483647 w 492"/>
              <a:gd name="T27" fmla="*/ 2147483647 h 632"/>
              <a:gd name="T28" fmla="*/ 2147483647 w 492"/>
              <a:gd name="T29" fmla="*/ 2147483647 h 632"/>
              <a:gd name="T30" fmla="*/ 2147483647 w 492"/>
              <a:gd name="T31" fmla="*/ 2147483647 h 632"/>
              <a:gd name="T32" fmla="*/ 2147483647 w 492"/>
              <a:gd name="T33" fmla="*/ 2147483647 h 632"/>
              <a:gd name="T34" fmla="*/ 2147483647 w 492"/>
              <a:gd name="T35" fmla="*/ 2147483647 h 632"/>
              <a:gd name="T36" fmla="*/ 2147483647 w 492"/>
              <a:gd name="T37" fmla="*/ 2147483647 h 632"/>
              <a:gd name="T38" fmla="*/ 2147483647 w 492"/>
              <a:gd name="T39" fmla="*/ 2147483647 h 632"/>
              <a:gd name="T40" fmla="*/ 2147483647 w 492"/>
              <a:gd name="T41" fmla="*/ 2147483647 h 632"/>
              <a:gd name="T42" fmla="*/ 2147483647 w 492"/>
              <a:gd name="T43" fmla="*/ 2147483647 h 632"/>
              <a:gd name="T44" fmla="*/ 2147483647 w 492"/>
              <a:gd name="T45" fmla="*/ 2147483647 h 632"/>
              <a:gd name="T46" fmla="*/ 2147483647 w 492"/>
              <a:gd name="T47" fmla="*/ 2147483647 h 632"/>
              <a:gd name="T48" fmla="*/ 2147483647 w 492"/>
              <a:gd name="T49" fmla="*/ 2147483647 h 632"/>
              <a:gd name="T50" fmla="*/ 2147483647 w 492"/>
              <a:gd name="T51" fmla="*/ 2147483647 h 632"/>
              <a:gd name="T52" fmla="*/ 2147483647 w 492"/>
              <a:gd name="T53" fmla="*/ 2147483647 h 632"/>
              <a:gd name="T54" fmla="*/ 2147483647 w 492"/>
              <a:gd name="T55" fmla="*/ 2147483647 h 632"/>
              <a:gd name="T56" fmla="*/ 2147483647 w 492"/>
              <a:gd name="T57" fmla="*/ 2147483647 h 632"/>
              <a:gd name="T58" fmla="*/ 2147483647 w 492"/>
              <a:gd name="T59" fmla="*/ 2147483647 h 632"/>
              <a:gd name="T60" fmla="*/ 2147483647 w 492"/>
              <a:gd name="T61" fmla="*/ 2147483647 h 632"/>
              <a:gd name="T62" fmla="*/ 2147483647 w 492"/>
              <a:gd name="T63" fmla="*/ 2147483647 h 632"/>
              <a:gd name="T64" fmla="*/ 2147483647 w 492"/>
              <a:gd name="T65" fmla="*/ 2147483647 h 632"/>
              <a:gd name="T66" fmla="*/ 2147483647 w 492"/>
              <a:gd name="T67" fmla="*/ 2147483647 h 632"/>
              <a:gd name="T68" fmla="*/ 2147483647 w 492"/>
              <a:gd name="T69" fmla="*/ 2147483647 h 632"/>
              <a:gd name="T70" fmla="*/ 2147483647 w 492"/>
              <a:gd name="T71" fmla="*/ 2147483647 h 632"/>
              <a:gd name="T72" fmla="*/ 2147483647 w 492"/>
              <a:gd name="T73" fmla="*/ 2147483647 h 632"/>
              <a:gd name="T74" fmla="*/ 2147483647 w 492"/>
              <a:gd name="T75" fmla="*/ 2147483647 h 632"/>
              <a:gd name="T76" fmla="*/ 2147483647 w 492"/>
              <a:gd name="T77" fmla="*/ 2147483647 h 632"/>
              <a:gd name="T78" fmla="*/ 0 w 492"/>
              <a:gd name="T79" fmla="*/ 2147483647 h 632"/>
              <a:gd name="T80" fmla="*/ 2147483647 w 492"/>
              <a:gd name="T81" fmla="*/ 2147483647 h 632"/>
              <a:gd name="T82" fmla="*/ 2147483647 w 492"/>
              <a:gd name="T83" fmla="*/ 2147483647 h 63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492"/>
              <a:gd name="T127" fmla="*/ 0 h 632"/>
              <a:gd name="T128" fmla="*/ 492 w 492"/>
              <a:gd name="T129" fmla="*/ 632 h 63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492" h="632">
                <a:moveTo>
                  <a:pt x="28" y="184"/>
                </a:moveTo>
                <a:cubicBezTo>
                  <a:pt x="36" y="159"/>
                  <a:pt x="35" y="156"/>
                  <a:pt x="60" y="148"/>
                </a:cubicBezTo>
                <a:cubicBezTo>
                  <a:pt x="92" y="156"/>
                  <a:pt x="83" y="161"/>
                  <a:pt x="124" y="156"/>
                </a:cubicBezTo>
                <a:cubicBezTo>
                  <a:pt x="143" y="150"/>
                  <a:pt x="147" y="131"/>
                  <a:pt x="164" y="120"/>
                </a:cubicBezTo>
                <a:cubicBezTo>
                  <a:pt x="165" y="116"/>
                  <a:pt x="165" y="111"/>
                  <a:pt x="168" y="108"/>
                </a:cubicBezTo>
                <a:cubicBezTo>
                  <a:pt x="171" y="104"/>
                  <a:pt x="181" y="105"/>
                  <a:pt x="180" y="100"/>
                </a:cubicBezTo>
                <a:cubicBezTo>
                  <a:pt x="179" y="90"/>
                  <a:pt x="164" y="76"/>
                  <a:pt x="164" y="76"/>
                </a:cubicBezTo>
                <a:cubicBezTo>
                  <a:pt x="177" y="57"/>
                  <a:pt x="194" y="64"/>
                  <a:pt x="212" y="52"/>
                </a:cubicBezTo>
                <a:cubicBezTo>
                  <a:pt x="225" y="33"/>
                  <a:pt x="242" y="7"/>
                  <a:pt x="264" y="0"/>
                </a:cubicBezTo>
                <a:cubicBezTo>
                  <a:pt x="272" y="3"/>
                  <a:pt x="283" y="1"/>
                  <a:pt x="288" y="8"/>
                </a:cubicBezTo>
                <a:cubicBezTo>
                  <a:pt x="296" y="20"/>
                  <a:pt x="297" y="35"/>
                  <a:pt x="312" y="40"/>
                </a:cubicBezTo>
                <a:cubicBezTo>
                  <a:pt x="322" y="44"/>
                  <a:pt x="344" y="48"/>
                  <a:pt x="344" y="48"/>
                </a:cubicBezTo>
                <a:cubicBezTo>
                  <a:pt x="356" y="65"/>
                  <a:pt x="346" y="66"/>
                  <a:pt x="340" y="84"/>
                </a:cubicBezTo>
                <a:cubicBezTo>
                  <a:pt x="353" y="124"/>
                  <a:pt x="331" y="63"/>
                  <a:pt x="356" y="108"/>
                </a:cubicBezTo>
                <a:cubicBezTo>
                  <a:pt x="362" y="119"/>
                  <a:pt x="371" y="134"/>
                  <a:pt x="376" y="148"/>
                </a:cubicBezTo>
                <a:cubicBezTo>
                  <a:pt x="381" y="162"/>
                  <a:pt x="384" y="172"/>
                  <a:pt x="388" y="192"/>
                </a:cubicBezTo>
                <a:cubicBezTo>
                  <a:pt x="394" y="214"/>
                  <a:pt x="391" y="239"/>
                  <a:pt x="400" y="268"/>
                </a:cubicBezTo>
                <a:cubicBezTo>
                  <a:pt x="405" y="289"/>
                  <a:pt x="409" y="303"/>
                  <a:pt x="416" y="320"/>
                </a:cubicBezTo>
                <a:cubicBezTo>
                  <a:pt x="423" y="337"/>
                  <a:pt x="435" y="348"/>
                  <a:pt x="444" y="368"/>
                </a:cubicBezTo>
                <a:cubicBezTo>
                  <a:pt x="457" y="394"/>
                  <a:pt x="447" y="423"/>
                  <a:pt x="472" y="440"/>
                </a:cubicBezTo>
                <a:cubicBezTo>
                  <a:pt x="479" y="451"/>
                  <a:pt x="488" y="476"/>
                  <a:pt x="488" y="476"/>
                </a:cubicBezTo>
                <a:cubicBezTo>
                  <a:pt x="489" y="485"/>
                  <a:pt x="492" y="495"/>
                  <a:pt x="492" y="504"/>
                </a:cubicBezTo>
                <a:cubicBezTo>
                  <a:pt x="492" y="515"/>
                  <a:pt x="474" y="537"/>
                  <a:pt x="472" y="540"/>
                </a:cubicBezTo>
                <a:cubicBezTo>
                  <a:pt x="467" y="547"/>
                  <a:pt x="467" y="566"/>
                  <a:pt x="464" y="572"/>
                </a:cubicBezTo>
                <a:cubicBezTo>
                  <a:pt x="453" y="595"/>
                  <a:pt x="434" y="611"/>
                  <a:pt x="420" y="632"/>
                </a:cubicBezTo>
                <a:cubicBezTo>
                  <a:pt x="395" y="627"/>
                  <a:pt x="378" y="616"/>
                  <a:pt x="352" y="612"/>
                </a:cubicBezTo>
                <a:cubicBezTo>
                  <a:pt x="321" y="618"/>
                  <a:pt x="321" y="627"/>
                  <a:pt x="288" y="616"/>
                </a:cubicBezTo>
                <a:cubicBezTo>
                  <a:pt x="276" y="598"/>
                  <a:pt x="276" y="594"/>
                  <a:pt x="280" y="572"/>
                </a:cubicBezTo>
                <a:cubicBezTo>
                  <a:pt x="279" y="557"/>
                  <a:pt x="282" y="541"/>
                  <a:pt x="276" y="528"/>
                </a:cubicBezTo>
                <a:cubicBezTo>
                  <a:pt x="272" y="519"/>
                  <a:pt x="252" y="512"/>
                  <a:pt x="252" y="512"/>
                </a:cubicBezTo>
                <a:cubicBezTo>
                  <a:pt x="250" y="499"/>
                  <a:pt x="254" y="481"/>
                  <a:pt x="244" y="472"/>
                </a:cubicBezTo>
                <a:cubicBezTo>
                  <a:pt x="237" y="462"/>
                  <a:pt x="211" y="458"/>
                  <a:pt x="176" y="456"/>
                </a:cubicBezTo>
                <a:cubicBezTo>
                  <a:pt x="153" y="453"/>
                  <a:pt x="127" y="455"/>
                  <a:pt x="104" y="456"/>
                </a:cubicBezTo>
                <a:cubicBezTo>
                  <a:pt x="81" y="457"/>
                  <a:pt x="43" y="470"/>
                  <a:pt x="36" y="460"/>
                </a:cubicBezTo>
                <a:cubicBezTo>
                  <a:pt x="42" y="437"/>
                  <a:pt x="52" y="419"/>
                  <a:pt x="60" y="396"/>
                </a:cubicBezTo>
                <a:cubicBezTo>
                  <a:pt x="63" y="388"/>
                  <a:pt x="68" y="372"/>
                  <a:pt x="68" y="372"/>
                </a:cubicBezTo>
                <a:cubicBezTo>
                  <a:pt x="66" y="365"/>
                  <a:pt x="54" y="330"/>
                  <a:pt x="48" y="324"/>
                </a:cubicBezTo>
                <a:cubicBezTo>
                  <a:pt x="41" y="317"/>
                  <a:pt x="24" y="308"/>
                  <a:pt x="24" y="308"/>
                </a:cubicBezTo>
                <a:cubicBezTo>
                  <a:pt x="19" y="300"/>
                  <a:pt x="11" y="293"/>
                  <a:pt x="8" y="284"/>
                </a:cubicBezTo>
                <a:cubicBezTo>
                  <a:pt x="5" y="276"/>
                  <a:pt x="0" y="260"/>
                  <a:pt x="0" y="260"/>
                </a:cubicBezTo>
                <a:cubicBezTo>
                  <a:pt x="11" y="243"/>
                  <a:pt x="25" y="237"/>
                  <a:pt x="32" y="216"/>
                </a:cubicBezTo>
                <a:cubicBezTo>
                  <a:pt x="29" y="187"/>
                  <a:pt x="25" y="182"/>
                  <a:pt x="36" y="160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728075" name="Freeform 11"/>
          <p:cNvSpPr>
            <a:spLocks/>
          </p:cNvSpPr>
          <p:nvPr/>
        </p:nvSpPr>
        <p:spPr bwMode="auto">
          <a:xfrm>
            <a:off x="3838575" y="2825750"/>
            <a:ext cx="1230313" cy="2185988"/>
          </a:xfrm>
          <a:custGeom>
            <a:avLst/>
            <a:gdLst/>
            <a:ahLst/>
            <a:cxnLst>
              <a:cxn ang="0">
                <a:pos x="47" y="238"/>
              </a:cxn>
              <a:cxn ang="0">
                <a:pos x="19" y="70"/>
              </a:cxn>
              <a:cxn ang="0">
                <a:pos x="135" y="18"/>
              </a:cxn>
              <a:cxn ang="0">
                <a:pos x="295" y="22"/>
              </a:cxn>
              <a:cxn ang="0">
                <a:pos x="303" y="70"/>
              </a:cxn>
              <a:cxn ang="0">
                <a:pos x="335" y="106"/>
              </a:cxn>
              <a:cxn ang="0">
                <a:pos x="403" y="170"/>
              </a:cxn>
              <a:cxn ang="0">
                <a:pos x="471" y="134"/>
              </a:cxn>
              <a:cxn ang="0">
                <a:pos x="519" y="80"/>
              </a:cxn>
              <a:cxn ang="0">
                <a:pos x="551" y="50"/>
              </a:cxn>
              <a:cxn ang="0">
                <a:pos x="619" y="58"/>
              </a:cxn>
              <a:cxn ang="0">
                <a:pos x="631" y="134"/>
              </a:cxn>
              <a:cxn ang="0">
                <a:pos x="647" y="186"/>
              </a:cxn>
              <a:cxn ang="0">
                <a:pos x="643" y="250"/>
              </a:cxn>
              <a:cxn ang="0">
                <a:pos x="643" y="366"/>
              </a:cxn>
              <a:cxn ang="0">
                <a:pos x="667" y="486"/>
              </a:cxn>
              <a:cxn ang="0">
                <a:pos x="647" y="658"/>
              </a:cxn>
              <a:cxn ang="0">
                <a:pos x="623" y="694"/>
              </a:cxn>
              <a:cxn ang="0">
                <a:pos x="643" y="838"/>
              </a:cxn>
              <a:cxn ang="0">
                <a:pos x="663" y="1034"/>
              </a:cxn>
              <a:cxn ang="0">
                <a:pos x="739" y="1098"/>
              </a:cxn>
              <a:cxn ang="0">
                <a:pos x="707" y="1146"/>
              </a:cxn>
              <a:cxn ang="0">
                <a:pos x="703" y="1258"/>
              </a:cxn>
              <a:cxn ang="0">
                <a:pos x="743" y="1266"/>
              </a:cxn>
              <a:cxn ang="0">
                <a:pos x="751" y="1374"/>
              </a:cxn>
              <a:cxn ang="0">
                <a:pos x="671" y="1354"/>
              </a:cxn>
              <a:cxn ang="0">
                <a:pos x="615" y="1334"/>
              </a:cxn>
              <a:cxn ang="0">
                <a:pos x="495" y="1334"/>
              </a:cxn>
              <a:cxn ang="0">
                <a:pos x="479" y="1286"/>
              </a:cxn>
              <a:cxn ang="0">
                <a:pos x="459" y="1130"/>
              </a:cxn>
              <a:cxn ang="0">
                <a:pos x="443" y="962"/>
              </a:cxn>
              <a:cxn ang="0">
                <a:pos x="427" y="910"/>
              </a:cxn>
              <a:cxn ang="0">
                <a:pos x="427" y="498"/>
              </a:cxn>
              <a:cxn ang="0">
                <a:pos x="391" y="398"/>
              </a:cxn>
              <a:cxn ang="0">
                <a:pos x="415" y="314"/>
              </a:cxn>
              <a:cxn ang="0">
                <a:pos x="335" y="326"/>
              </a:cxn>
              <a:cxn ang="0">
                <a:pos x="187" y="354"/>
              </a:cxn>
              <a:cxn ang="0">
                <a:pos x="75" y="390"/>
              </a:cxn>
              <a:cxn ang="0">
                <a:pos x="63" y="266"/>
              </a:cxn>
            </a:cxnLst>
            <a:rect l="0" t="0" r="r" b="b"/>
            <a:pathLst>
              <a:path w="775" h="1377">
                <a:moveTo>
                  <a:pt x="63" y="302"/>
                </a:moveTo>
                <a:cubicBezTo>
                  <a:pt x="70" y="280"/>
                  <a:pt x="56" y="258"/>
                  <a:pt x="47" y="238"/>
                </a:cubicBezTo>
                <a:cubicBezTo>
                  <a:pt x="36" y="213"/>
                  <a:pt x="44" y="166"/>
                  <a:pt x="19" y="150"/>
                </a:cubicBezTo>
                <a:cubicBezTo>
                  <a:pt x="17" y="127"/>
                  <a:pt x="0" y="89"/>
                  <a:pt x="19" y="70"/>
                </a:cubicBezTo>
                <a:cubicBezTo>
                  <a:pt x="29" y="60"/>
                  <a:pt x="75" y="26"/>
                  <a:pt x="75" y="26"/>
                </a:cubicBezTo>
                <a:cubicBezTo>
                  <a:pt x="92" y="0"/>
                  <a:pt x="106" y="21"/>
                  <a:pt x="135" y="18"/>
                </a:cubicBezTo>
                <a:cubicBezTo>
                  <a:pt x="159" y="17"/>
                  <a:pt x="195" y="13"/>
                  <a:pt x="222" y="14"/>
                </a:cubicBezTo>
                <a:cubicBezTo>
                  <a:pt x="249" y="15"/>
                  <a:pt x="281" y="20"/>
                  <a:pt x="295" y="22"/>
                </a:cubicBezTo>
                <a:cubicBezTo>
                  <a:pt x="299" y="22"/>
                  <a:pt x="305" y="23"/>
                  <a:pt x="307" y="26"/>
                </a:cubicBezTo>
                <a:cubicBezTo>
                  <a:pt x="310" y="31"/>
                  <a:pt x="300" y="62"/>
                  <a:pt x="303" y="70"/>
                </a:cubicBezTo>
                <a:cubicBezTo>
                  <a:pt x="306" y="78"/>
                  <a:pt x="318" y="68"/>
                  <a:pt x="323" y="74"/>
                </a:cubicBezTo>
                <a:cubicBezTo>
                  <a:pt x="338" y="89"/>
                  <a:pt x="324" y="89"/>
                  <a:pt x="335" y="106"/>
                </a:cubicBezTo>
                <a:cubicBezTo>
                  <a:pt x="340" y="126"/>
                  <a:pt x="320" y="170"/>
                  <a:pt x="351" y="174"/>
                </a:cubicBezTo>
                <a:cubicBezTo>
                  <a:pt x="361" y="188"/>
                  <a:pt x="388" y="169"/>
                  <a:pt x="403" y="170"/>
                </a:cubicBezTo>
                <a:cubicBezTo>
                  <a:pt x="419" y="168"/>
                  <a:pt x="437" y="165"/>
                  <a:pt x="448" y="159"/>
                </a:cubicBezTo>
                <a:cubicBezTo>
                  <a:pt x="464" y="144"/>
                  <a:pt x="449" y="149"/>
                  <a:pt x="471" y="134"/>
                </a:cubicBezTo>
                <a:cubicBezTo>
                  <a:pt x="474" y="126"/>
                  <a:pt x="480" y="136"/>
                  <a:pt x="483" y="128"/>
                </a:cubicBezTo>
                <a:cubicBezTo>
                  <a:pt x="494" y="95"/>
                  <a:pt x="497" y="95"/>
                  <a:pt x="519" y="80"/>
                </a:cubicBezTo>
                <a:cubicBezTo>
                  <a:pt x="536" y="55"/>
                  <a:pt x="523" y="123"/>
                  <a:pt x="523" y="98"/>
                </a:cubicBezTo>
                <a:cubicBezTo>
                  <a:pt x="523" y="81"/>
                  <a:pt x="538" y="59"/>
                  <a:pt x="551" y="50"/>
                </a:cubicBezTo>
                <a:cubicBezTo>
                  <a:pt x="582" y="54"/>
                  <a:pt x="589" y="51"/>
                  <a:pt x="595" y="82"/>
                </a:cubicBezTo>
                <a:cubicBezTo>
                  <a:pt x="610" y="78"/>
                  <a:pt x="604" y="63"/>
                  <a:pt x="619" y="58"/>
                </a:cubicBezTo>
                <a:cubicBezTo>
                  <a:pt x="639" y="74"/>
                  <a:pt x="646" y="77"/>
                  <a:pt x="639" y="110"/>
                </a:cubicBezTo>
                <a:cubicBezTo>
                  <a:pt x="637" y="118"/>
                  <a:pt x="631" y="134"/>
                  <a:pt x="631" y="134"/>
                </a:cubicBezTo>
                <a:cubicBezTo>
                  <a:pt x="632" y="150"/>
                  <a:pt x="630" y="167"/>
                  <a:pt x="635" y="182"/>
                </a:cubicBezTo>
                <a:cubicBezTo>
                  <a:pt x="636" y="186"/>
                  <a:pt x="644" y="183"/>
                  <a:pt x="647" y="186"/>
                </a:cubicBezTo>
                <a:cubicBezTo>
                  <a:pt x="650" y="189"/>
                  <a:pt x="650" y="194"/>
                  <a:pt x="651" y="198"/>
                </a:cubicBezTo>
                <a:cubicBezTo>
                  <a:pt x="649" y="213"/>
                  <a:pt x="647" y="234"/>
                  <a:pt x="643" y="250"/>
                </a:cubicBezTo>
                <a:cubicBezTo>
                  <a:pt x="641" y="258"/>
                  <a:pt x="635" y="274"/>
                  <a:pt x="635" y="274"/>
                </a:cubicBezTo>
                <a:cubicBezTo>
                  <a:pt x="638" y="305"/>
                  <a:pt x="631" y="338"/>
                  <a:pt x="643" y="366"/>
                </a:cubicBezTo>
                <a:cubicBezTo>
                  <a:pt x="648" y="379"/>
                  <a:pt x="679" y="390"/>
                  <a:pt x="679" y="390"/>
                </a:cubicBezTo>
                <a:cubicBezTo>
                  <a:pt x="698" y="418"/>
                  <a:pt x="705" y="473"/>
                  <a:pt x="667" y="486"/>
                </a:cubicBezTo>
                <a:cubicBezTo>
                  <a:pt x="649" y="513"/>
                  <a:pt x="649" y="511"/>
                  <a:pt x="659" y="542"/>
                </a:cubicBezTo>
                <a:cubicBezTo>
                  <a:pt x="664" y="576"/>
                  <a:pt x="663" y="626"/>
                  <a:pt x="647" y="658"/>
                </a:cubicBezTo>
                <a:cubicBezTo>
                  <a:pt x="643" y="667"/>
                  <a:pt x="636" y="674"/>
                  <a:pt x="631" y="682"/>
                </a:cubicBezTo>
                <a:cubicBezTo>
                  <a:pt x="628" y="686"/>
                  <a:pt x="623" y="694"/>
                  <a:pt x="623" y="694"/>
                </a:cubicBezTo>
                <a:cubicBezTo>
                  <a:pt x="617" y="726"/>
                  <a:pt x="607" y="753"/>
                  <a:pt x="627" y="782"/>
                </a:cubicBezTo>
                <a:cubicBezTo>
                  <a:pt x="628" y="806"/>
                  <a:pt x="640" y="817"/>
                  <a:pt x="643" y="838"/>
                </a:cubicBezTo>
                <a:cubicBezTo>
                  <a:pt x="646" y="859"/>
                  <a:pt x="640" y="873"/>
                  <a:pt x="643" y="906"/>
                </a:cubicBezTo>
                <a:cubicBezTo>
                  <a:pt x="646" y="933"/>
                  <a:pt x="651" y="1024"/>
                  <a:pt x="663" y="1034"/>
                </a:cubicBezTo>
                <a:cubicBezTo>
                  <a:pt x="670" y="1040"/>
                  <a:pt x="680" y="1041"/>
                  <a:pt x="687" y="1046"/>
                </a:cubicBezTo>
                <a:cubicBezTo>
                  <a:pt x="703" y="1070"/>
                  <a:pt x="720" y="1079"/>
                  <a:pt x="739" y="1098"/>
                </a:cubicBezTo>
                <a:cubicBezTo>
                  <a:pt x="746" y="1118"/>
                  <a:pt x="734" y="1120"/>
                  <a:pt x="719" y="1110"/>
                </a:cubicBezTo>
                <a:cubicBezTo>
                  <a:pt x="689" y="1115"/>
                  <a:pt x="678" y="1126"/>
                  <a:pt x="707" y="1146"/>
                </a:cubicBezTo>
                <a:cubicBezTo>
                  <a:pt x="715" y="1170"/>
                  <a:pt x="706" y="1191"/>
                  <a:pt x="715" y="1218"/>
                </a:cubicBezTo>
                <a:cubicBezTo>
                  <a:pt x="712" y="1232"/>
                  <a:pt x="703" y="1258"/>
                  <a:pt x="703" y="1258"/>
                </a:cubicBezTo>
                <a:cubicBezTo>
                  <a:pt x="711" y="1282"/>
                  <a:pt x="701" y="1264"/>
                  <a:pt x="719" y="1262"/>
                </a:cubicBezTo>
                <a:cubicBezTo>
                  <a:pt x="727" y="1261"/>
                  <a:pt x="735" y="1265"/>
                  <a:pt x="743" y="1266"/>
                </a:cubicBezTo>
                <a:cubicBezTo>
                  <a:pt x="759" y="1274"/>
                  <a:pt x="769" y="1276"/>
                  <a:pt x="775" y="1294"/>
                </a:cubicBezTo>
                <a:cubicBezTo>
                  <a:pt x="771" y="1323"/>
                  <a:pt x="767" y="1350"/>
                  <a:pt x="751" y="1374"/>
                </a:cubicBezTo>
                <a:cubicBezTo>
                  <a:pt x="726" y="1372"/>
                  <a:pt x="698" y="1377"/>
                  <a:pt x="675" y="1366"/>
                </a:cubicBezTo>
                <a:cubicBezTo>
                  <a:pt x="671" y="1364"/>
                  <a:pt x="674" y="1357"/>
                  <a:pt x="671" y="1354"/>
                </a:cubicBezTo>
                <a:cubicBezTo>
                  <a:pt x="668" y="1350"/>
                  <a:pt x="663" y="1348"/>
                  <a:pt x="659" y="1346"/>
                </a:cubicBezTo>
                <a:cubicBezTo>
                  <a:pt x="645" y="1339"/>
                  <a:pt x="629" y="1339"/>
                  <a:pt x="615" y="1334"/>
                </a:cubicBezTo>
                <a:cubicBezTo>
                  <a:pt x="609" y="1315"/>
                  <a:pt x="602" y="1300"/>
                  <a:pt x="583" y="1294"/>
                </a:cubicBezTo>
                <a:cubicBezTo>
                  <a:pt x="555" y="1313"/>
                  <a:pt x="523" y="1316"/>
                  <a:pt x="495" y="1334"/>
                </a:cubicBezTo>
                <a:cubicBezTo>
                  <a:pt x="491" y="1322"/>
                  <a:pt x="487" y="1310"/>
                  <a:pt x="483" y="1298"/>
                </a:cubicBezTo>
                <a:cubicBezTo>
                  <a:pt x="482" y="1294"/>
                  <a:pt x="479" y="1286"/>
                  <a:pt x="479" y="1286"/>
                </a:cubicBezTo>
                <a:cubicBezTo>
                  <a:pt x="483" y="1216"/>
                  <a:pt x="486" y="1227"/>
                  <a:pt x="479" y="1170"/>
                </a:cubicBezTo>
                <a:cubicBezTo>
                  <a:pt x="477" y="1143"/>
                  <a:pt x="464" y="1149"/>
                  <a:pt x="459" y="1130"/>
                </a:cubicBezTo>
                <a:cubicBezTo>
                  <a:pt x="454" y="1111"/>
                  <a:pt x="454" y="1082"/>
                  <a:pt x="451" y="1054"/>
                </a:cubicBezTo>
                <a:cubicBezTo>
                  <a:pt x="449" y="1027"/>
                  <a:pt x="449" y="991"/>
                  <a:pt x="443" y="962"/>
                </a:cubicBezTo>
                <a:cubicBezTo>
                  <a:pt x="441" y="952"/>
                  <a:pt x="438" y="943"/>
                  <a:pt x="435" y="934"/>
                </a:cubicBezTo>
                <a:cubicBezTo>
                  <a:pt x="433" y="926"/>
                  <a:pt x="427" y="910"/>
                  <a:pt x="427" y="910"/>
                </a:cubicBezTo>
                <a:cubicBezTo>
                  <a:pt x="414" y="809"/>
                  <a:pt x="415" y="707"/>
                  <a:pt x="423" y="606"/>
                </a:cubicBezTo>
                <a:cubicBezTo>
                  <a:pt x="422" y="570"/>
                  <a:pt x="432" y="534"/>
                  <a:pt x="427" y="498"/>
                </a:cubicBezTo>
                <a:cubicBezTo>
                  <a:pt x="426" y="488"/>
                  <a:pt x="414" y="483"/>
                  <a:pt x="411" y="474"/>
                </a:cubicBezTo>
                <a:cubicBezTo>
                  <a:pt x="403" y="449"/>
                  <a:pt x="396" y="424"/>
                  <a:pt x="391" y="398"/>
                </a:cubicBezTo>
                <a:cubicBezTo>
                  <a:pt x="395" y="377"/>
                  <a:pt x="400" y="358"/>
                  <a:pt x="407" y="338"/>
                </a:cubicBezTo>
                <a:cubicBezTo>
                  <a:pt x="410" y="330"/>
                  <a:pt x="412" y="322"/>
                  <a:pt x="415" y="314"/>
                </a:cubicBezTo>
                <a:cubicBezTo>
                  <a:pt x="416" y="310"/>
                  <a:pt x="419" y="302"/>
                  <a:pt x="419" y="302"/>
                </a:cubicBezTo>
                <a:cubicBezTo>
                  <a:pt x="390" y="292"/>
                  <a:pt x="362" y="317"/>
                  <a:pt x="335" y="326"/>
                </a:cubicBezTo>
                <a:cubicBezTo>
                  <a:pt x="309" y="331"/>
                  <a:pt x="283" y="336"/>
                  <a:pt x="258" y="341"/>
                </a:cubicBezTo>
                <a:cubicBezTo>
                  <a:pt x="233" y="346"/>
                  <a:pt x="209" y="348"/>
                  <a:pt x="187" y="354"/>
                </a:cubicBezTo>
                <a:cubicBezTo>
                  <a:pt x="160" y="363"/>
                  <a:pt x="155" y="374"/>
                  <a:pt x="127" y="378"/>
                </a:cubicBezTo>
                <a:cubicBezTo>
                  <a:pt x="98" y="388"/>
                  <a:pt x="94" y="377"/>
                  <a:pt x="75" y="390"/>
                </a:cubicBezTo>
                <a:cubicBezTo>
                  <a:pt x="72" y="343"/>
                  <a:pt x="80" y="326"/>
                  <a:pt x="59" y="294"/>
                </a:cubicBezTo>
                <a:cubicBezTo>
                  <a:pt x="65" y="277"/>
                  <a:pt x="63" y="286"/>
                  <a:pt x="63" y="266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  <a:effectLst>
            <a:outerShdw dist="71842" dir="8100000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ＭＳ Ｐゴシック" pitchFamily="48" charset="-128"/>
              <a:cs typeface="Calibri" pitchFamily="34" charset="0"/>
            </a:endParaRPr>
          </a:p>
        </p:txBody>
      </p:sp>
      <p:sp>
        <p:nvSpPr>
          <p:cNvPr id="728076" name="Freeform 12"/>
          <p:cNvSpPr>
            <a:spLocks/>
          </p:cNvSpPr>
          <p:nvPr/>
        </p:nvSpPr>
        <p:spPr bwMode="auto">
          <a:xfrm>
            <a:off x="3074988" y="2346325"/>
            <a:ext cx="952500" cy="1035050"/>
          </a:xfrm>
          <a:custGeom>
            <a:avLst/>
            <a:gdLst/>
            <a:ahLst/>
            <a:cxnLst>
              <a:cxn ang="0">
                <a:pos x="52" y="264"/>
              </a:cxn>
              <a:cxn ang="0">
                <a:pos x="188" y="236"/>
              </a:cxn>
              <a:cxn ang="0">
                <a:pos x="244" y="216"/>
              </a:cxn>
              <a:cxn ang="0">
                <a:pos x="280" y="176"/>
              </a:cxn>
              <a:cxn ang="0">
                <a:pos x="312" y="144"/>
              </a:cxn>
              <a:cxn ang="0">
                <a:pos x="328" y="120"/>
              </a:cxn>
              <a:cxn ang="0">
                <a:pos x="380" y="68"/>
              </a:cxn>
              <a:cxn ang="0">
                <a:pos x="452" y="40"/>
              </a:cxn>
              <a:cxn ang="0">
                <a:pos x="472" y="8"/>
              </a:cxn>
              <a:cxn ang="0">
                <a:pos x="496" y="0"/>
              </a:cxn>
              <a:cxn ang="0">
                <a:pos x="560" y="24"/>
              </a:cxn>
              <a:cxn ang="0">
                <a:pos x="556" y="96"/>
              </a:cxn>
              <a:cxn ang="0">
                <a:pos x="532" y="116"/>
              </a:cxn>
              <a:cxn ang="0">
                <a:pos x="576" y="184"/>
              </a:cxn>
              <a:cxn ang="0">
                <a:pos x="592" y="208"/>
              </a:cxn>
              <a:cxn ang="0">
                <a:pos x="600" y="220"/>
              </a:cxn>
              <a:cxn ang="0">
                <a:pos x="536" y="344"/>
              </a:cxn>
              <a:cxn ang="0">
                <a:pos x="512" y="380"/>
              </a:cxn>
              <a:cxn ang="0">
                <a:pos x="528" y="504"/>
              </a:cxn>
              <a:cxn ang="0">
                <a:pos x="540" y="540"/>
              </a:cxn>
              <a:cxn ang="0">
                <a:pos x="548" y="564"/>
              </a:cxn>
              <a:cxn ang="0">
                <a:pos x="536" y="600"/>
              </a:cxn>
              <a:cxn ang="0">
                <a:pos x="452" y="620"/>
              </a:cxn>
              <a:cxn ang="0">
                <a:pos x="415" y="610"/>
              </a:cxn>
              <a:cxn ang="0">
                <a:pos x="358" y="619"/>
              </a:cxn>
              <a:cxn ang="0">
                <a:pos x="304" y="631"/>
              </a:cxn>
              <a:cxn ang="0">
                <a:pos x="253" y="637"/>
              </a:cxn>
              <a:cxn ang="0">
                <a:pos x="214" y="637"/>
              </a:cxn>
              <a:cxn ang="0">
                <a:pos x="176" y="652"/>
              </a:cxn>
              <a:cxn ang="0">
                <a:pos x="172" y="640"/>
              </a:cxn>
              <a:cxn ang="0">
                <a:pos x="160" y="636"/>
              </a:cxn>
              <a:cxn ang="0">
                <a:pos x="124" y="604"/>
              </a:cxn>
              <a:cxn ang="0">
                <a:pos x="116" y="592"/>
              </a:cxn>
              <a:cxn ang="0">
                <a:pos x="104" y="584"/>
              </a:cxn>
              <a:cxn ang="0">
                <a:pos x="80" y="528"/>
              </a:cxn>
              <a:cxn ang="0">
                <a:pos x="104" y="500"/>
              </a:cxn>
              <a:cxn ang="0">
                <a:pos x="142" y="474"/>
              </a:cxn>
              <a:cxn ang="0">
                <a:pos x="168" y="472"/>
              </a:cxn>
              <a:cxn ang="0">
                <a:pos x="190" y="490"/>
              </a:cxn>
              <a:cxn ang="0">
                <a:pos x="232" y="504"/>
              </a:cxn>
              <a:cxn ang="0">
                <a:pos x="252" y="488"/>
              </a:cxn>
              <a:cxn ang="0">
                <a:pos x="260" y="464"/>
              </a:cxn>
              <a:cxn ang="0">
                <a:pos x="240" y="412"/>
              </a:cxn>
              <a:cxn ang="0">
                <a:pos x="236" y="400"/>
              </a:cxn>
              <a:cxn ang="0">
                <a:pos x="100" y="388"/>
              </a:cxn>
              <a:cxn ang="0">
                <a:pos x="80" y="340"/>
              </a:cxn>
              <a:cxn ang="0">
                <a:pos x="52" y="332"/>
              </a:cxn>
              <a:cxn ang="0">
                <a:pos x="28" y="324"/>
              </a:cxn>
              <a:cxn ang="0">
                <a:pos x="52" y="264"/>
              </a:cxn>
            </a:cxnLst>
            <a:rect l="0" t="0" r="r" b="b"/>
            <a:pathLst>
              <a:path w="600" h="652">
                <a:moveTo>
                  <a:pt x="52" y="264"/>
                </a:moveTo>
                <a:cubicBezTo>
                  <a:pt x="99" y="252"/>
                  <a:pt x="139" y="240"/>
                  <a:pt x="188" y="236"/>
                </a:cubicBezTo>
                <a:cubicBezTo>
                  <a:pt x="221" y="214"/>
                  <a:pt x="202" y="221"/>
                  <a:pt x="244" y="216"/>
                </a:cubicBezTo>
                <a:cubicBezTo>
                  <a:pt x="255" y="183"/>
                  <a:pt x="258" y="194"/>
                  <a:pt x="280" y="176"/>
                </a:cubicBezTo>
                <a:cubicBezTo>
                  <a:pt x="293" y="165"/>
                  <a:pt x="298" y="153"/>
                  <a:pt x="312" y="144"/>
                </a:cubicBezTo>
                <a:cubicBezTo>
                  <a:pt x="291" y="137"/>
                  <a:pt x="314" y="129"/>
                  <a:pt x="328" y="120"/>
                </a:cubicBezTo>
                <a:cubicBezTo>
                  <a:pt x="337" y="106"/>
                  <a:pt x="365" y="75"/>
                  <a:pt x="380" y="68"/>
                </a:cubicBezTo>
                <a:cubicBezTo>
                  <a:pt x="404" y="57"/>
                  <a:pt x="430" y="55"/>
                  <a:pt x="452" y="40"/>
                </a:cubicBezTo>
                <a:cubicBezTo>
                  <a:pt x="459" y="20"/>
                  <a:pt x="455" y="16"/>
                  <a:pt x="472" y="8"/>
                </a:cubicBezTo>
                <a:cubicBezTo>
                  <a:pt x="480" y="5"/>
                  <a:pt x="496" y="0"/>
                  <a:pt x="496" y="0"/>
                </a:cubicBezTo>
                <a:cubicBezTo>
                  <a:pt x="521" y="4"/>
                  <a:pt x="539" y="10"/>
                  <a:pt x="560" y="24"/>
                </a:cubicBezTo>
                <a:cubicBezTo>
                  <a:pt x="571" y="40"/>
                  <a:pt x="565" y="78"/>
                  <a:pt x="556" y="96"/>
                </a:cubicBezTo>
                <a:cubicBezTo>
                  <a:pt x="551" y="105"/>
                  <a:pt x="539" y="109"/>
                  <a:pt x="532" y="116"/>
                </a:cubicBezTo>
                <a:cubicBezTo>
                  <a:pt x="538" y="148"/>
                  <a:pt x="554" y="162"/>
                  <a:pt x="576" y="184"/>
                </a:cubicBezTo>
                <a:cubicBezTo>
                  <a:pt x="583" y="191"/>
                  <a:pt x="587" y="200"/>
                  <a:pt x="592" y="208"/>
                </a:cubicBezTo>
                <a:cubicBezTo>
                  <a:pt x="595" y="212"/>
                  <a:pt x="600" y="220"/>
                  <a:pt x="600" y="220"/>
                </a:cubicBezTo>
                <a:cubicBezTo>
                  <a:pt x="589" y="283"/>
                  <a:pt x="585" y="303"/>
                  <a:pt x="536" y="344"/>
                </a:cubicBezTo>
                <a:cubicBezTo>
                  <a:pt x="523" y="355"/>
                  <a:pt x="526" y="371"/>
                  <a:pt x="512" y="380"/>
                </a:cubicBezTo>
                <a:cubicBezTo>
                  <a:pt x="483" y="423"/>
                  <a:pt x="503" y="467"/>
                  <a:pt x="528" y="504"/>
                </a:cubicBezTo>
                <a:cubicBezTo>
                  <a:pt x="528" y="504"/>
                  <a:pt x="538" y="534"/>
                  <a:pt x="540" y="540"/>
                </a:cubicBezTo>
                <a:cubicBezTo>
                  <a:pt x="543" y="548"/>
                  <a:pt x="548" y="564"/>
                  <a:pt x="548" y="564"/>
                </a:cubicBezTo>
                <a:cubicBezTo>
                  <a:pt x="550" y="579"/>
                  <a:pt x="565" y="619"/>
                  <a:pt x="536" y="600"/>
                </a:cubicBezTo>
                <a:cubicBezTo>
                  <a:pt x="505" y="604"/>
                  <a:pt x="483" y="616"/>
                  <a:pt x="452" y="620"/>
                </a:cubicBezTo>
                <a:cubicBezTo>
                  <a:pt x="431" y="624"/>
                  <a:pt x="431" y="610"/>
                  <a:pt x="415" y="610"/>
                </a:cubicBezTo>
                <a:cubicBezTo>
                  <a:pt x="399" y="610"/>
                  <a:pt x="376" y="616"/>
                  <a:pt x="358" y="619"/>
                </a:cubicBezTo>
                <a:cubicBezTo>
                  <a:pt x="338" y="632"/>
                  <a:pt x="324" y="644"/>
                  <a:pt x="304" y="631"/>
                </a:cubicBezTo>
                <a:cubicBezTo>
                  <a:pt x="291" y="629"/>
                  <a:pt x="268" y="636"/>
                  <a:pt x="253" y="637"/>
                </a:cubicBezTo>
                <a:cubicBezTo>
                  <a:pt x="238" y="638"/>
                  <a:pt x="227" y="635"/>
                  <a:pt x="214" y="637"/>
                </a:cubicBezTo>
                <a:cubicBezTo>
                  <a:pt x="201" y="639"/>
                  <a:pt x="183" y="652"/>
                  <a:pt x="176" y="652"/>
                </a:cubicBezTo>
                <a:cubicBezTo>
                  <a:pt x="172" y="651"/>
                  <a:pt x="175" y="643"/>
                  <a:pt x="172" y="640"/>
                </a:cubicBezTo>
                <a:cubicBezTo>
                  <a:pt x="169" y="637"/>
                  <a:pt x="164" y="637"/>
                  <a:pt x="160" y="636"/>
                </a:cubicBezTo>
                <a:cubicBezTo>
                  <a:pt x="156" y="624"/>
                  <a:pt x="137" y="608"/>
                  <a:pt x="124" y="604"/>
                </a:cubicBezTo>
                <a:cubicBezTo>
                  <a:pt x="121" y="600"/>
                  <a:pt x="119" y="595"/>
                  <a:pt x="116" y="592"/>
                </a:cubicBezTo>
                <a:cubicBezTo>
                  <a:pt x="113" y="589"/>
                  <a:pt x="107" y="588"/>
                  <a:pt x="104" y="584"/>
                </a:cubicBezTo>
                <a:cubicBezTo>
                  <a:pt x="87" y="565"/>
                  <a:pt x="85" y="552"/>
                  <a:pt x="80" y="528"/>
                </a:cubicBezTo>
                <a:cubicBezTo>
                  <a:pt x="85" y="512"/>
                  <a:pt x="88" y="505"/>
                  <a:pt x="104" y="500"/>
                </a:cubicBezTo>
                <a:cubicBezTo>
                  <a:pt x="119" y="485"/>
                  <a:pt x="122" y="481"/>
                  <a:pt x="142" y="474"/>
                </a:cubicBezTo>
                <a:cubicBezTo>
                  <a:pt x="155" y="470"/>
                  <a:pt x="160" y="469"/>
                  <a:pt x="168" y="472"/>
                </a:cubicBezTo>
                <a:cubicBezTo>
                  <a:pt x="176" y="475"/>
                  <a:pt x="179" y="485"/>
                  <a:pt x="190" y="490"/>
                </a:cubicBezTo>
                <a:cubicBezTo>
                  <a:pt x="201" y="497"/>
                  <a:pt x="220" y="500"/>
                  <a:pt x="232" y="504"/>
                </a:cubicBezTo>
                <a:cubicBezTo>
                  <a:pt x="245" y="500"/>
                  <a:pt x="246" y="502"/>
                  <a:pt x="252" y="488"/>
                </a:cubicBezTo>
                <a:cubicBezTo>
                  <a:pt x="255" y="480"/>
                  <a:pt x="260" y="464"/>
                  <a:pt x="260" y="464"/>
                </a:cubicBezTo>
                <a:cubicBezTo>
                  <a:pt x="255" y="443"/>
                  <a:pt x="263" y="420"/>
                  <a:pt x="240" y="412"/>
                </a:cubicBezTo>
                <a:cubicBezTo>
                  <a:pt x="239" y="408"/>
                  <a:pt x="240" y="401"/>
                  <a:pt x="236" y="400"/>
                </a:cubicBezTo>
                <a:cubicBezTo>
                  <a:pt x="212" y="395"/>
                  <a:pt x="133" y="391"/>
                  <a:pt x="100" y="388"/>
                </a:cubicBezTo>
                <a:cubicBezTo>
                  <a:pt x="96" y="377"/>
                  <a:pt x="91" y="349"/>
                  <a:pt x="80" y="340"/>
                </a:cubicBezTo>
                <a:cubicBezTo>
                  <a:pt x="77" y="338"/>
                  <a:pt x="53" y="332"/>
                  <a:pt x="52" y="332"/>
                </a:cubicBezTo>
                <a:cubicBezTo>
                  <a:pt x="44" y="330"/>
                  <a:pt x="28" y="324"/>
                  <a:pt x="28" y="324"/>
                </a:cubicBezTo>
                <a:cubicBezTo>
                  <a:pt x="0" y="281"/>
                  <a:pt x="33" y="293"/>
                  <a:pt x="52" y="264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rgbClr val="008080"/>
            </a:solidFill>
            <a:round/>
            <a:headEnd/>
            <a:tailEnd/>
          </a:ln>
          <a:effectLst>
            <a:outerShdw dist="74053" dir="7257825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ＭＳ Ｐゴシック" pitchFamily="48" charset="-128"/>
              <a:cs typeface="Calibri" pitchFamily="34" charset="0"/>
            </a:endParaRPr>
          </a:p>
        </p:txBody>
      </p:sp>
      <p:sp>
        <p:nvSpPr>
          <p:cNvPr id="10253" name="Freeform 13"/>
          <p:cNvSpPr>
            <a:spLocks/>
          </p:cNvSpPr>
          <p:nvPr/>
        </p:nvSpPr>
        <p:spPr bwMode="auto">
          <a:xfrm>
            <a:off x="3881438" y="3300413"/>
            <a:ext cx="790575" cy="2019300"/>
          </a:xfrm>
          <a:custGeom>
            <a:avLst/>
            <a:gdLst>
              <a:gd name="T0" fmla="*/ 2147483647 w 498"/>
              <a:gd name="T1" fmla="*/ 2147483647 h 1272"/>
              <a:gd name="T2" fmla="*/ 2147483647 w 498"/>
              <a:gd name="T3" fmla="*/ 2147483647 h 1272"/>
              <a:gd name="T4" fmla="*/ 2147483647 w 498"/>
              <a:gd name="T5" fmla="*/ 2147483647 h 1272"/>
              <a:gd name="T6" fmla="*/ 2147483647 w 498"/>
              <a:gd name="T7" fmla="*/ 2147483647 h 1272"/>
              <a:gd name="T8" fmla="*/ 2147483647 w 498"/>
              <a:gd name="T9" fmla="*/ 2147483647 h 1272"/>
              <a:gd name="T10" fmla="*/ 2147483647 w 498"/>
              <a:gd name="T11" fmla="*/ 2147483647 h 1272"/>
              <a:gd name="T12" fmla="*/ 2147483647 w 498"/>
              <a:gd name="T13" fmla="*/ 2147483647 h 1272"/>
              <a:gd name="T14" fmla="*/ 2147483647 w 498"/>
              <a:gd name="T15" fmla="*/ 2147483647 h 1272"/>
              <a:gd name="T16" fmla="*/ 2147483647 w 498"/>
              <a:gd name="T17" fmla="*/ 2147483647 h 1272"/>
              <a:gd name="T18" fmla="*/ 2147483647 w 498"/>
              <a:gd name="T19" fmla="*/ 2147483647 h 1272"/>
              <a:gd name="T20" fmla="*/ 2147483647 w 498"/>
              <a:gd name="T21" fmla="*/ 0 h 1272"/>
              <a:gd name="T22" fmla="*/ 2147483647 w 498"/>
              <a:gd name="T23" fmla="*/ 2147483647 h 1272"/>
              <a:gd name="T24" fmla="*/ 2147483647 w 498"/>
              <a:gd name="T25" fmla="*/ 2147483647 h 1272"/>
              <a:gd name="T26" fmla="*/ 2147483647 w 498"/>
              <a:gd name="T27" fmla="*/ 2147483647 h 1272"/>
              <a:gd name="T28" fmla="*/ 2147483647 w 498"/>
              <a:gd name="T29" fmla="*/ 2147483647 h 1272"/>
              <a:gd name="T30" fmla="*/ 2147483647 w 498"/>
              <a:gd name="T31" fmla="*/ 2147483647 h 1272"/>
              <a:gd name="T32" fmla="*/ 2147483647 w 498"/>
              <a:gd name="T33" fmla="*/ 2147483647 h 1272"/>
              <a:gd name="T34" fmla="*/ 2147483647 w 498"/>
              <a:gd name="T35" fmla="*/ 2147483647 h 1272"/>
              <a:gd name="T36" fmla="*/ 2147483647 w 498"/>
              <a:gd name="T37" fmla="*/ 2147483647 h 1272"/>
              <a:gd name="T38" fmla="*/ 2147483647 w 498"/>
              <a:gd name="T39" fmla="*/ 2147483647 h 1272"/>
              <a:gd name="T40" fmla="*/ 2147483647 w 498"/>
              <a:gd name="T41" fmla="*/ 2147483647 h 1272"/>
              <a:gd name="T42" fmla="*/ 2147483647 w 498"/>
              <a:gd name="T43" fmla="*/ 2147483647 h 1272"/>
              <a:gd name="T44" fmla="*/ 2147483647 w 498"/>
              <a:gd name="T45" fmla="*/ 2147483647 h 1272"/>
              <a:gd name="T46" fmla="*/ 2147483647 w 498"/>
              <a:gd name="T47" fmla="*/ 2147483647 h 1272"/>
              <a:gd name="T48" fmla="*/ 2147483647 w 498"/>
              <a:gd name="T49" fmla="*/ 2147483647 h 1272"/>
              <a:gd name="T50" fmla="*/ 2147483647 w 498"/>
              <a:gd name="T51" fmla="*/ 2147483647 h 1272"/>
              <a:gd name="T52" fmla="*/ 2147483647 w 498"/>
              <a:gd name="T53" fmla="*/ 2147483647 h 1272"/>
              <a:gd name="T54" fmla="*/ 2147483647 w 498"/>
              <a:gd name="T55" fmla="*/ 2147483647 h 1272"/>
              <a:gd name="T56" fmla="*/ 2147483647 w 498"/>
              <a:gd name="T57" fmla="*/ 2147483647 h 1272"/>
              <a:gd name="T58" fmla="*/ 2147483647 w 498"/>
              <a:gd name="T59" fmla="*/ 2147483647 h 1272"/>
              <a:gd name="T60" fmla="*/ 2147483647 w 498"/>
              <a:gd name="T61" fmla="*/ 2147483647 h 1272"/>
              <a:gd name="T62" fmla="*/ 2147483647 w 498"/>
              <a:gd name="T63" fmla="*/ 2147483647 h 1272"/>
              <a:gd name="T64" fmla="*/ 2147483647 w 498"/>
              <a:gd name="T65" fmla="*/ 2147483647 h 1272"/>
              <a:gd name="T66" fmla="*/ 2147483647 w 498"/>
              <a:gd name="T67" fmla="*/ 2147483647 h 1272"/>
              <a:gd name="T68" fmla="*/ 2147483647 w 498"/>
              <a:gd name="T69" fmla="*/ 2147483647 h 1272"/>
              <a:gd name="T70" fmla="*/ 2147483647 w 498"/>
              <a:gd name="T71" fmla="*/ 2147483647 h 1272"/>
              <a:gd name="T72" fmla="*/ 2147483647 w 498"/>
              <a:gd name="T73" fmla="*/ 2147483647 h 1272"/>
              <a:gd name="T74" fmla="*/ 2147483647 w 498"/>
              <a:gd name="T75" fmla="*/ 2147483647 h 1272"/>
              <a:gd name="T76" fmla="*/ 2147483647 w 498"/>
              <a:gd name="T77" fmla="*/ 2147483647 h 1272"/>
              <a:gd name="T78" fmla="*/ 2147483647 w 498"/>
              <a:gd name="T79" fmla="*/ 2147483647 h 1272"/>
              <a:gd name="T80" fmla="*/ 2147483647 w 498"/>
              <a:gd name="T81" fmla="*/ 2147483647 h 1272"/>
              <a:gd name="T82" fmla="*/ 2147483647 w 498"/>
              <a:gd name="T83" fmla="*/ 2147483647 h 1272"/>
              <a:gd name="T84" fmla="*/ 2147483647 w 498"/>
              <a:gd name="T85" fmla="*/ 2147483647 h 1272"/>
              <a:gd name="T86" fmla="*/ 2147483647 w 498"/>
              <a:gd name="T87" fmla="*/ 2147483647 h 1272"/>
              <a:gd name="T88" fmla="*/ 2147483647 w 498"/>
              <a:gd name="T89" fmla="*/ 2147483647 h 1272"/>
              <a:gd name="T90" fmla="*/ 2147483647 w 498"/>
              <a:gd name="T91" fmla="*/ 2147483647 h 1272"/>
              <a:gd name="T92" fmla="*/ 2147483647 w 498"/>
              <a:gd name="T93" fmla="*/ 2147483647 h 1272"/>
              <a:gd name="T94" fmla="*/ 2147483647 w 498"/>
              <a:gd name="T95" fmla="*/ 2147483647 h 1272"/>
              <a:gd name="T96" fmla="*/ 2147483647 w 498"/>
              <a:gd name="T97" fmla="*/ 2147483647 h 1272"/>
              <a:gd name="T98" fmla="*/ 2147483647 w 498"/>
              <a:gd name="T99" fmla="*/ 2147483647 h 1272"/>
              <a:gd name="T100" fmla="*/ 2147483647 w 498"/>
              <a:gd name="T101" fmla="*/ 2147483647 h 1272"/>
              <a:gd name="T102" fmla="*/ 2147483647 w 498"/>
              <a:gd name="T103" fmla="*/ 2147483647 h 1272"/>
              <a:gd name="T104" fmla="*/ 2147483647 w 498"/>
              <a:gd name="T105" fmla="*/ 2147483647 h 1272"/>
              <a:gd name="T106" fmla="*/ 2147483647 w 498"/>
              <a:gd name="T107" fmla="*/ 2147483647 h 1272"/>
              <a:gd name="T108" fmla="*/ 0 w 498"/>
              <a:gd name="T109" fmla="*/ 2147483647 h 1272"/>
              <a:gd name="T110" fmla="*/ 2147483647 w 498"/>
              <a:gd name="T111" fmla="*/ 2147483647 h 127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98"/>
              <a:gd name="T169" fmla="*/ 0 h 1272"/>
              <a:gd name="T170" fmla="*/ 498 w 498"/>
              <a:gd name="T171" fmla="*/ 1272 h 127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98" h="1272">
                <a:moveTo>
                  <a:pt x="48" y="93"/>
                </a:moveTo>
                <a:cubicBezTo>
                  <a:pt x="73" y="85"/>
                  <a:pt x="60" y="88"/>
                  <a:pt x="87" y="84"/>
                </a:cubicBezTo>
                <a:cubicBezTo>
                  <a:pt x="93" y="82"/>
                  <a:pt x="101" y="82"/>
                  <a:pt x="105" y="78"/>
                </a:cubicBezTo>
                <a:cubicBezTo>
                  <a:pt x="108" y="75"/>
                  <a:pt x="110" y="71"/>
                  <a:pt x="114" y="69"/>
                </a:cubicBezTo>
                <a:cubicBezTo>
                  <a:pt x="125" y="63"/>
                  <a:pt x="189" y="50"/>
                  <a:pt x="207" y="48"/>
                </a:cubicBezTo>
                <a:cubicBezTo>
                  <a:pt x="223" y="43"/>
                  <a:pt x="239" y="38"/>
                  <a:pt x="255" y="33"/>
                </a:cubicBezTo>
                <a:cubicBezTo>
                  <a:pt x="261" y="31"/>
                  <a:pt x="267" y="29"/>
                  <a:pt x="273" y="27"/>
                </a:cubicBezTo>
                <a:cubicBezTo>
                  <a:pt x="276" y="26"/>
                  <a:pt x="282" y="24"/>
                  <a:pt x="282" y="24"/>
                </a:cubicBezTo>
                <a:cubicBezTo>
                  <a:pt x="299" y="30"/>
                  <a:pt x="316" y="27"/>
                  <a:pt x="333" y="21"/>
                </a:cubicBezTo>
                <a:cubicBezTo>
                  <a:pt x="346" y="8"/>
                  <a:pt x="338" y="13"/>
                  <a:pt x="360" y="6"/>
                </a:cubicBezTo>
                <a:cubicBezTo>
                  <a:pt x="366" y="4"/>
                  <a:pt x="378" y="0"/>
                  <a:pt x="378" y="0"/>
                </a:cubicBezTo>
                <a:cubicBezTo>
                  <a:pt x="410" y="11"/>
                  <a:pt x="375" y="50"/>
                  <a:pt x="369" y="69"/>
                </a:cubicBezTo>
                <a:cubicBezTo>
                  <a:pt x="371" y="95"/>
                  <a:pt x="373" y="121"/>
                  <a:pt x="375" y="147"/>
                </a:cubicBezTo>
                <a:cubicBezTo>
                  <a:pt x="376" y="158"/>
                  <a:pt x="393" y="174"/>
                  <a:pt x="393" y="174"/>
                </a:cubicBezTo>
                <a:cubicBezTo>
                  <a:pt x="395" y="182"/>
                  <a:pt x="397" y="190"/>
                  <a:pt x="399" y="198"/>
                </a:cubicBezTo>
                <a:cubicBezTo>
                  <a:pt x="400" y="202"/>
                  <a:pt x="402" y="210"/>
                  <a:pt x="402" y="210"/>
                </a:cubicBezTo>
                <a:cubicBezTo>
                  <a:pt x="405" y="258"/>
                  <a:pt x="407" y="248"/>
                  <a:pt x="402" y="297"/>
                </a:cubicBezTo>
                <a:cubicBezTo>
                  <a:pt x="401" y="309"/>
                  <a:pt x="393" y="333"/>
                  <a:pt x="393" y="333"/>
                </a:cubicBezTo>
                <a:cubicBezTo>
                  <a:pt x="396" y="407"/>
                  <a:pt x="393" y="478"/>
                  <a:pt x="390" y="552"/>
                </a:cubicBezTo>
                <a:cubicBezTo>
                  <a:pt x="398" y="576"/>
                  <a:pt x="386" y="548"/>
                  <a:pt x="402" y="564"/>
                </a:cubicBezTo>
                <a:cubicBezTo>
                  <a:pt x="408" y="570"/>
                  <a:pt x="413" y="614"/>
                  <a:pt x="417" y="627"/>
                </a:cubicBezTo>
                <a:cubicBezTo>
                  <a:pt x="424" y="682"/>
                  <a:pt x="421" y="659"/>
                  <a:pt x="426" y="696"/>
                </a:cubicBezTo>
                <a:cubicBezTo>
                  <a:pt x="427" y="733"/>
                  <a:pt x="427" y="770"/>
                  <a:pt x="429" y="807"/>
                </a:cubicBezTo>
                <a:cubicBezTo>
                  <a:pt x="430" y="832"/>
                  <a:pt x="449" y="851"/>
                  <a:pt x="456" y="873"/>
                </a:cubicBezTo>
                <a:cubicBezTo>
                  <a:pt x="458" y="924"/>
                  <a:pt x="446" y="957"/>
                  <a:pt x="452" y="1007"/>
                </a:cubicBezTo>
                <a:cubicBezTo>
                  <a:pt x="448" y="1041"/>
                  <a:pt x="454" y="1095"/>
                  <a:pt x="474" y="1125"/>
                </a:cubicBezTo>
                <a:cubicBezTo>
                  <a:pt x="478" y="1143"/>
                  <a:pt x="476" y="1161"/>
                  <a:pt x="480" y="1179"/>
                </a:cubicBezTo>
                <a:cubicBezTo>
                  <a:pt x="483" y="1189"/>
                  <a:pt x="498" y="1206"/>
                  <a:pt x="498" y="1206"/>
                </a:cubicBezTo>
                <a:cubicBezTo>
                  <a:pt x="494" y="1219"/>
                  <a:pt x="486" y="1218"/>
                  <a:pt x="474" y="1224"/>
                </a:cubicBezTo>
                <a:cubicBezTo>
                  <a:pt x="469" y="1239"/>
                  <a:pt x="481" y="1246"/>
                  <a:pt x="486" y="1260"/>
                </a:cubicBezTo>
                <a:cubicBezTo>
                  <a:pt x="454" y="1262"/>
                  <a:pt x="443" y="1265"/>
                  <a:pt x="414" y="1272"/>
                </a:cubicBezTo>
                <a:cubicBezTo>
                  <a:pt x="425" y="1256"/>
                  <a:pt x="420" y="1239"/>
                  <a:pt x="414" y="1221"/>
                </a:cubicBezTo>
                <a:cubicBezTo>
                  <a:pt x="411" y="1189"/>
                  <a:pt x="413" y="1190"/>
                  <a:pt x="396" y="1170"/>
                </a:cubicBezTo>
                <a:cubicBezTo>
                  <a:pt x="389" y="1161"/>
                  <a:pt x="369" y="1149"/>
                  <a:pt x="369" y="1149"/>
                </a:cubicBezTo>
                <a:cubicBezTo>
                  <a:pt x="359" y="1134"/>
                  <a:pt x="355" y="1116"/>
                  <a:pt x="345" y="1101"/>
                </a:cubicBezTo>
                <a:cubicBezTo>
                  <a:pt x="336" y="1054"/>
                  <a:pt x="351" y="1001"/>
                  <a:pt x="336" y="957"/>
                </a:cubicBezTo>
                <a:cubicBezTo>
                  <a:pt x="334" y="932"/>
                  <a:pt x="333" y="898"/>
                  <a:pt x="315" y="876"/>
                </a:cubicBezTo>
                <a:cubicBezTo>
                  <a:pt x="306" y="865"/>
                  <a:pt x="301" y="863"/>
                  <a:pt x="288" y="855"/>
                </a:cubicBezTo>
                <a:cubicBezTo>
                  <a:pt x="285" y="853"/>
                  <a:pt x="279" y="849"/>
                  <a:pt x="279" y="849"/>
                </a:cubicBezTo>
                <a:cubicBezTo>
                  <a:pt x="275" y="843"/>
                  <a:pt x="268" y="840"/>
                  <a:pt x="264" y="834"/>
                </a:cubicBezTo>
                <a:cubicBezTo>
                  <a:pt x="254" y="818"/>
                  <a:pt x="253" y="796"/>
                  <a:pt x="243" y="780"/>
                </a:cubicBezTo>
                <a:cubicBezTo>
                  <a:pt x="221" y="747"/>
                  <a:pt x="191" y="719"/>
                  <a:pt x="186" y="678"/>
                </a:cubicBezTo>
                <a:cubicBezTo>
                  <a:pt x="185" y="673"/>
                  <a:pt x="181" y="620"/>
                  <a:pt x="180" y="612"/>
                </a:cubicBezTo>
                <a:cubicBezTo>
                  <a:pt x="175" y="587"/>
                  <a:pt x="176" y="601"/>
                  <a:pt x="168" y="585"/>
                </a:cubicBezTo>
                <a:cubicBezTo>
                  <a:pt x="167" y="582"/>
                  <a:pt x="165" y="573"/>
                  <a:pt x="165" y="576"/>
                </a:cubicBezTo>
                <a:cubicBezTo>
                  <a:pt x="165" y="577"/>
                  <a:pt x="169" y="597"/>
                  <a:pt x="174" y="597"/>
                </a:cubicBezTo>
                <a:cubicBezTo>
                  <a:pt x="184" y="597"/>
                  <a:pt x="170" y="589"/>
                  <a:pt x="162" y="579"/>
                </a:cubicBezTo>
                <a:cubicBezTo>
                  <a:pt x="154" y="569"/>
                  <a:pt x="153" y="561"/>
                  <a:pt x="144" y="552"/>
                </a:cubicBezTo>
                <a:cubicBezTo>
                  <a:pt x="140" y="537"/>
                  <a:pt x="131" y="527"/>
                  <a:pt x="126" y="513"/>
                </a:cubicBezTo>
                <a:cubicBezTo>
                  <a:pt x="124" y="479"/>
                  <a:pt x="129" y="444"/>
                  <a:pt x="120" y="411"/>
                </a:cubicBezTo>
                <a:cubicBezTo>
                  <a:pt x="117" y="401"/>
                  <a:pt x="102" y="385"/>
                  <a:pt x="96" y="375"/>
                </a:cubicBezTo>
                <a:cubicBezTo>
                  <a:pt x="88" y="362"/>
                  <a:pt x="77" y="326"/>
                  <a:pt x="69" y="309"/>
                </a:cubicBezTo>
                <a:cubicBezTo>
                  <a:pt x="56" y="284"/>
                  <a:pt x="41" y="275"/>
                  <a:pt x="36" y="246"/>
                </a:cubicBezTo>
                <a:cubicBezTo>
                  <a:pt x="35" y="232"/>
                  <a:pt x="36" y="218"/>
                  <a:pt x="33" y="204"/>
                </a:cubicBezTo>
                <a:cubicBezTo>
                  <a:pt x="29" y="189"/>
                  <a:pt x="6" y="159"/>
                  <a:pt x="0" y="141"/>
                </a:cubicBezTo>
                <a:cubicBezTo>
                  <a:pt x="5" y="98"/>
                  <a:pt x="28" y="96"/>
                  <a:pt x="66" y="96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728078" name="Freeform 14"/>
          <p:cNvSpPr>
            <a:spLocks/>
          </p:cNvSpPr>
          <p:nvPr/>
        </p:nvSpPr>
        <p:spPr bwMode="auto">
          <a:xfrm>
            <a:off x="3233738" y="3292475"/>
            <a:ext cx="1447800" cy="2571750"/>
          </a:xfrm>
          <a:custGeom>
            <a:avLst/>
            <a:gdLst/>
            <a:ahLst/>
            <a:cxnLst>
              <a:cxn ang="0">
                <a:pos x="176" y="32"/>
              </a:cxn>
              <a:cxn ang="0">
                <a:pos x="274" y="24"/>
              </a:cxn>
              <a:cxn ang="0">
                <a:pos x="344" y="14"/>
              </a:cxn>
              <a:cxn ang="0">
                <a:pos x="436" y="0"/>
              </a:cxn>
              <a:cxn ang="0">
                <a:pos x="464" y="72"/>
              </a:cxn>
              <a:cxn ang="0">
                <a:pos x="417" y="176"/>
              </a:cxn>
              <a:cxn ang="0">
                <a:pos x="452" y="228"/>
              </a:cxn>
              <a:cxn ang="0">
                <a:pos x="504" y="371"/>
              </a:cxn>
              <a:cxn ang="0">
                <a:pos x="540" y="548"/>
              </a:cxn>
              <a:cxn ang="0">
                <a:pos x="636" y="760"/>
              </a:cxn>
              <a:cxn ang="0">
                <a:pos x="676" y="820"/>
              </a:cxn>
              <a:cxn ang="0">
                <a:pos x="732" y="892"/>
              </a:cxn>
              <a:cxn ang="0">
                <a:pos x="750" y="1070"/>
              </a:cxn>
              <a:cxn ang="0">
                <a:pos x="808" y="1184"/>
              </a:cxn>
              <a:cxn ang="0">
                <a:pos x="834" y="1262"/>
              </a:cxn>
              <a:cxn ang="0">
                <a:pos x="860" y="1344"/>
              </a:cxn>
              <a:cxn ang="0">
                <a:pos x="852" y="1420"/>
              </a:cxn>
              <a:cxn ang="0">
                <a:pos x="860" y="1464"/>
              </a:cxn>
              <a:cxn ang="0">
                <a:pos x="892" y="1556"/>
              </a:cxn>
              <a:cxn ang="0">
                <a:pos x="792" y="1596"/>
              </a:cxn>
              <a:cxn ang="0">
                <a:pos x="720" y="1620"/>
              </a:cxn>
              <a:cxn ang="0">
                <a:pos x="656" y="1548"/>
              </a:cxn>
              <a:cxn ang="0">
                <a:pos x="620" y="1520"/>
              </a:cxn>
              <a:cxn ang="0">
                <a:pos x="528" y="1356"/>
              </a:cxn>
              <a:cxn ang="0">
                <a:pos x="508" y="1300"/>
              </a:cxn>
              <a:cxn ang="0">
                <a:pos x="552" y="1260"/>
              </a:cxn>
              <a:cxn ang="0">
                <a:pos x="540" y="1172"/>
              </a:cxn>
              <a:cxn ang="0">
                <a:pos x="492" y="1184"/>
              </a:cxn>
              <a:cxn ang="0">
                <a:pos x="452" y="1116"/>
              </a:cxn>
              <a:cxn ang="0">
                <a:pos x="500" y="1100"/>
              </a:cxn>
              <a:cxn ang="0">
                <a:pos x="472" y="1052"/>
              </a:cxn>
              <a:cxn ang="0">
                <a:pos x="440" y="968"/>
              </a:cxn>
              <a:cxn ang="0">
                <a:pos x="424" y="892"/>
              </a:cxn>
              <a:cxn ang="0">
                <a:pos x="408" y="792"/>
              </a:cxn>
              <a:cxn ang="0">
                <a:pos x="336" y="772"/>
              </a:cxn>
              <a:cxn ang="0">
                <a:pos x="312" y="844"/>
              </a:cxn>
              <a:cxn ang="0">
                <a:pos x="272" y="936"/>
              </a:cxn>
              <a:cxn ang="0">
                <a:pos x="232" y="788"/>
              </a:cxn>
              <a:cxn ang="0">
                <a:pos x="260" y="680"/>
              </a:cxn>
              <a:cxn ang="0">
                <a:pos x="172" y="608"/>
              </a:cxn>
              <a:cxn ang="0">
                <a:pos x="208" y="596"/>
              </a:cxn>
              <a:cxn ang="0">
                <a:pos x="172" y="488"/>
              </a:cxn>
              <a:cxn ang="0">
                <a:pos x="236" y="464"/>
              </a:cxn>
              <a:cxn ang="0">
                <a:pos x="248" y="420"/>
              </a:cxn>
              <a:cxn ang="0">
                <a:pos x="180" y="308"/>
              </a:cxn>
              <a:cxn ang="0">
                <a:pos x="96" y="272"/>
              </a:cxn>
              <a:cxn ang="0">
                <a:pos x="56" y="192"/>
              </a:cxn>
              <a:cxn ang="0">
                <a:pos x="48" y="112"/>
              </a:cxn>
              <a:cxn ang="0">
                <a:pos x="80" y="84"/>
              </a:cxn>
              <a:cxn ang="0">
                <a:pos x="78" y="46"/>
              </a:cxn>
              <a:cxn ang="0">
                <a:pos x="168" y="34"/>
              </a:cxn>
              <a:cxn ang="0">
                <a:pos x="184" y="44"/>
              </a:cxn>
            </a:cxnLst>
            <a:rect l="0" t="0" r="r" b="b"/>
            <a:pathLst>
              <a:path w="912" h="1620">
                <a:moveTo>
                  <a:pt x="112" y="40"/>
                </a:moveTo>
                <a:cubicBezTo>
                  <a:pt x="141" y="42"/>
                  <a:pt x="152" y="32"/>
                  <a:pt x="176" y="32"/>
                </a:cubicBezTo>
                <a:cubicBezTo>
                  <a:pt x="202" y="24"/>
                  <a:pt x="224" y="20"/>
                  <a:pt x="254" y="30"/>
                </a:cubicBezTo>
                <a:cubicBezTo>
                  <a:pt x="266" y="29"/>
                  <a:pt x="267" y="25"/>
                  <a:pt x="274" y="24"/>
                </a:cubicBezTo>
                <a:cubicBezTo>
                  <a:pt x="281" y="23"/>
                  <a:pt x="286" y="24"/>
                  <a:pt x="298" y="22"/>
                </a:cubicBezTo>
                <a:cubicBezTo>
                  <a:pt x="314" y="13"/>
                  <a:pt x="328" y="24"/>
                  <a:pt x="344" y="14"/>
                </a:cubicBezTo>
                <a:cubicBezTo>
                  <a:pt x="359" y="4"/>
                  <a:pt x="395" y="14"/>
                  <a:pt x="412" y="8"/>
                </a:cubicBezTo>
                <a:cubicBezTo>
                  <a:pt x="420" y="5"/>
                  <a:pt x="436" y="0"/>
                  <a:pt x="436" y="0"/>
                </a:cubicBezTo>
                <a:cubicBezTo>
                  <a:pt x="442" y="19"/>
                  <a:pt x="448" y="31"/>
                  <a:pt x="456" y="48"/>
                </a:cubicBezTo>
                <a:cubicBezTo>
                  <a:pt x="459" y="56"/>
                  <a:pt x="464" y="72"/>
                  <a:pt x="464" y="72"/>
                </a:cubicBezTo>
                <a:cubicBezTo>
                  <a:pt x="457" y="113"/>
                  <a:pt x="458" y="88"/>
                  <a:pt x="428" y="108"/>
                </a:cubicBezTo>
                <a:cubicBezTo>
                  <a:pt x="411" y="134"/>
                  <a:pt x="396" y="155"/>
                  <a:pt x="417" y="176"/>
                </a:cubicBezTo>
                <a:cubicBezTo>
                  <a:pt x="421" y="188"/>
                  <a:pt x="444" y="204"/>
                  <a:pt x="448" y="216"/>
                </a:cubicBezTo>
                <a:cubicBezTo>
                  <a:pt x="449" y="220"/>
                  <a:pt x="452" y="228"/>
                  <a:pt x="452" y="228"/>
                </a:cubicBezTo>
                <a:cubicBezTo>
                  <a:pt x="454" y="245"/>
                  <a:pt x="450" y="265"/>
                  <a:pt x="460" y="280"/>
                </a:cubicBezTo>
                <a:cubicBezTo>
                  <a:pt x="479" y="308"/>
                  <a:pt x="490" y="340"/>
                  <a:pt x="504" y="371"/>
                </a:cubicBezTo>
                <a:cubicBezTo>
                  <a:pt x="516" y="397"/>
                  <a:pt x="539" y="424"/>
                  <a:pt x="544" y="452"/>
                </a:cubicBezTo>
                <a:cubicBezTo>
                  <a:pt x="549" y="482"/>
                  <a:pt x="532" y="518"/>
                  <a:pt x="540" y="548"/>
                </a:cubicBezTo>
                <a:cubicBezTo>
                  <a:pt x="549" y="580"/>
                  <a:pt x="585" y="600"/>
                  <a:pt x="592" y="632"/>
                </a:cubicBezTo>
                <a:cubicBezTo>
                  <a:pt x="601" y="674"/>
                  <a:pt x="610" y="727"/>
                  <a:pt x="636" y="760"/>
                </a:cubicBezTo>
                <a:cubicBezTo>
                  <a:pt x="636" y="760"/>
                  <a:pt x="656" y="790"/>
                  <a:pt x="660" y="796"/>
                </a:cubicBezTo>
                <a:cubicBezTo>
                  <a:pt x="665" y="804"/>
                  <a:pt x="676" y="820"/>
                  <a:pt x="676" y="820"/>
                </a:cubicBezTo>
                <a:cubicBezTo>
                  <a:pt x="687" y="865"/>
                  <a:pt x="659" y="839"/>
                  <a:pt x="690" y="860"/>
                </a:cubicBezTo>
                <a:cubicBezTo>
                  <a:pt x="695" y="868"/>
                  <a:pt x="727" y="884"/>
                  <a:pt x="732" y="892"/>
                </a:cubicBezTo>
                <a:cubicBezTo>
                  <a:pt x="743" y="909"/>
                  <a:pt x="746" y="937"/>
                  <a:pt x="752" y="956"/>
                </a:cubicBezTo>
                <a:cubicBezTo>
                  <a:pt x="755" y="1011"/>
                  <a:pt x="741" y="1013"/>
                  <a:pt x="750" y="1070"/>
                </a:cubicBezTo>
                <a:cubicBezTo>
                  <a:pt x="755" y="1086"/>
                  <a:pt x="772" y="1156"/>
                  <a:pt x="784" y="1168"/>
                </a:cubicBezTo>
                <a:cubicBezTo>
                  <a:pt x="791" y="1175"/>
                  <a:pt x="808" y="1184"/>
                  <a:pt x="808" y="1184"/>
                </a:cubicBezTo>
                <a:cubicBezTo>
                  <a:pt x="818" y="1199"/>
                  <a:pt x="826" y="1218"/>
                  <a:pt x="840" y="1228"/>
                </a:cubicBezTo>
                <a:cubicBezTo>
                  <a:pt x="849" y="1254"/>
                  <a:pt x="828" y="1229"/>
                  <a:pt x="834" y="1262"/>
                </a:cubicBezTo>
                <a:cubicBezTo>
                  <a:pt x="832" y="1270"/>
                  <a:pt x="836" y="1296"/>
                  <a:pt x="836" y="1296"/>
                </a:cubicBezTo>
                <a:cubicBezTo>
                  <a:pt x="846" y="1310"/>
                  <a:pt x="854" y="1327"/>
                  <a:pt x="860" y="1344"/>
                </a:cubicBezTo>
                <a:cubicBezTo>
                  <a:pt x="857" y="1363"/>
                  <a:pt x="850" y="1378"/>
                  <a:pt x="856" y="1396"/>
                </a:cubicBezTo>
                <a:cubicBezTo>
                  <a:pt x="855" y="1404"/>
                  <a:pt x="854" y="1412"/>
                  <a:pt x="852" y="1420"/>
                </a:cubicBezTo>
                <a:cubicBezTo>
                  <a:pt x="850" y="1428"/>
                  <a:pt x="844" y="1444"/>
                  <a:pt x="844" y="1444"/>
                </a:cubicBezTo>
                <a:cubicBezTo>
                  <a:pt x="852" y="1467"/>
                  <a:pt x="842" y="1446"/>
                  <a:pt x="860" y="1464"/>
                </a:cubicBezTo>
                <a:cubicBezTo>
                  <a:pt x="877" y="1481"/>
                  <a:pt x="870" y="1491"/>
                  <a:pt x="896" y="1508"/>
                </a:cubicBezTo>
                <a:cubicBezTo>
                  <a:pt x="912" y="1531"/>
                  <a:pt x="910" y="1530"/>
                  <a:pt x="892" y="1556"/>
                </a:cubicBezTo>
                <a:cubicBezTo>
                  <a:pt x="887" y="1563"/>
                  <a:pt x="887" y="1575"/>
                  <a:pt x="880" y="1580"/>
                </a:cubicBezTo>
                <a:cubicBezTo>
                  <a:pt x="859" y="1595"/>
                  <a:pt x="813" y="1594"/>
                  <a:pt x="792" y="1596"/>
                </a:cubicBezTo>
                <a:cubicBezTo>
                  <a:pt x="776" y="1601"/>
                  <a:pt x="760" y="1607"/>
                  <a:pt x="744" y="1612"/>
                </a:cubicBezTo>
                <a:cubicBezTo>
                  <a:pt x="736" y="1615"/>
                  <a:pt x="720" y="1620"/>
                  <a:pt x="720" y="1620"/>
                </a:cubicBezTo>
                <a:cubicBezTo>
                  <a:pt x="714" y="1611"/>
                  <a:pt x="705" y="1605"/>
                  <a:pt x="700" y="1596"/>
                </a:cubicBezTo>
                <a:cubicBezTo>
                  <a:pt x="679" y="1558"/>
                  <a:pt x="705" y="1559"/>
                  <a:pt x="656" y="1548"/>
                </a:cubicBezTo>
                <a:cubicBezTo>
                  <a:pt x="651" y="1547"/>
                  <a:pt x="645" y="1545"/>
                  <a:pt x="640" y="1544"/>
                </a:cubicBezTo>
                <a:cubicBezTo>
                  <a:pt x="634" y="1535"/>
                  <a:pt x="625" y="1529"/>
                  <a:pt x="620" y="1520"/>
                </a:cubicBezTo>
                <a:cubicBezTo>
                  <a:pt x="593" y="1471"/>
                  <a:pt x="595" y="1414"/>
                  <a:pt x="544" y="1380"/>
                </a:cubicBezTo>
                <a:cubicBezTo>
                  <a:pt x="539" y="1372"/>
                  <a:pt x="533" y="1364"/>
                  <a:pt x="528" y="1356"/>
                </a:cubicBezTo>
                <a:cubicBezTo>
                  <a:pt x="525" y="1352"/>
                  <a:pt x="520" y="1344"/>
                  <a:pt x="520" y="1344"/>
                </a:cubicBezTo>
                <a:cubicBezTo>
                  <a:pt x="514" y="1316"/>
                  <a:pt x="518" y="1330"/>
                  <a:pt x="508" y="1300"/>
                </a:cubicBezTo>
                <a:cubicBezTo>
                  <a:pt x="507" y="1296"/>
                  <a:pt x="504" y="1288"/>
                  <a:pt x="504" y="1288"/>
                </a:cubicBezTo>
                <a:cubicBezTo>
                  <a:pt x="521" y="1277"/>
                  <a:pt x="536" y="1271"/>
                  <a:pt x="552" y="1260"/>
                </a:cubicBezTo>
                <a:cubicBezTo>
                  <a:pt x="557" y="1241"/>
                  <a:pt x="552" y="1228"/>
                  <a:pt x="556" y="1208"/>
                </a:cubicBezTo>
                <a:cubicBezTo>
                  <a:pt x="554" y="1191"/>
                  <a:pt x="561" y="1172"/>
                  <a:pt x="540" y="1172"/>
                </a:cubicBezTo>
                <a:cubicBezTo>
                  <a:pt x="532" y="1172"/>
                  <a:pt x="524" y="1174"/>
                  <a:pt x="516" y="1176"/>
                </a:cubicBezTo>
                <a:cubicBezTo>
                  <a:pt x="508" y="1178"/>
                  <a:pt x="492" y="1184"/>
                  <a:pt x="492" y="1184"/>
                </a:cubicBezTo>
                <a:cubicBezTo>
                  <a:pt x="448" y="1178"/>
                  <a:pt x="464" y="1174"/>
                  <a:pt x="444" y="1144"/>
                </a:cubicBezTo>
                <a:cubicBezTo>
                  <a:pt x="446" y="1135"/>
                  <a:pt x="444" y="1122"/>
                  <a:pt x="452" y="1116"/>
                </a:cubicBezTo>
                <a:cubicBezTo>
                  <a:pt x="462" y="1109"/>
                  <a:pt x="476" y="1108"/>
                  <a:pt x="488" y="1104"/>
                </a:cubicBezTo>
                <a:cubicBezTo>
                  <a:pt x="492" y="1103"/>
                  <a:pt x="500" y="1100"/>
                  <a:pt x="500" y="1100"/>
                </a:cubicBezTo>
                <a:cubicBezTo>
                  <a:pt x="505" y="1086"/>
                  <a:pt x="507" y="1089"/>
                  <a:pt x="496" y="1076"/>
                </a:cubicBezTo>
                <a:cubicBezTo>
                  <a:pt x="488" y="1068"/>
                  <a:pt x="472" y="1052"/>
                  <a:pt x="472" y="1052"/>
                </a:cubicBezTo>
                <a:cubicBezTo>
                  <a:pt x="465" y="1030"/>
                  <a:pt x="455" y="1014"/>
                  <a:pt x="448" y="992"/>
                </a:cubicBezTo>
                <a:cubicBezTo>
                  <a:pt x="445" y="984"/>
                  <a:pt x="440" y="968"/>
                  <a:pt x="440" y="968"/>
                </a:cubicBezTo>
                <a:cubicBezTo>
                  <a:pt x="439" y="945"/>
                  <a:pt x="441" y="922"/>
                  <a:pt x="436" y="900"/>
                </a:cubicBezTo>
                <a:cubicBezTo>
                  <a:pt x="435" y="895"/>
                  <a:pt x="427" y="895"/>
                  <a:pt x="424" y="892"/>
                </a:cubicBezTo>
                <a:cubicBezTo>
                  <a:pt x="415" y="883"/>
                  <a:pt x="408" y="856"/>
                  <a:pt x="408" y="856"/>
                </a:cubicBezTo>
                <a:cubicBezTo>
                  <a:pt x="414" y="834"/>
                  <a:pt x="420" y="814"/>
                  <a:pt x="408" y="792"/>
                </a:cubicBezTo>
                <a:cubicBezTo>
                  <a:pt x="403" y="784"/>
                  <a:pt x="392" y="768"/>
                  <a:pt x="392" y="768"/>
                </a:cubicBezTo>
                <a:cubicBezTo>
                  <a:pt x="373" y="769"/>
                  <a:pt x="353" y="764"/>
                  <a:pt x="336" y="772"/>
                </a:cubicBezTo>
                <a:cubicBezTo>
                  <a:pt x="333" y="774"/>
                  <a:pt x="322" y="813"/>
                  <a:pt x="320" y="820"/>
                </a:cubicBezTo>
                <a:cubicBezTo>
                  <a:pt x="317" y="828"/>
                  <a:pt x="312" y="844"/>
                  <a:pt x="312" y="844"/>
                </a:cubicBezTo>
                <a:cubicBezTo>
                  <a:pt x="311" y="853"/>
                  <a:pt x="307" y="909"/>
                  <a:pt x="296" y="916"/>
                </a:cubicBezTo>
                <a:cubicBezTo>
                  <a:pt x="279" y="927"/>
                  <a:pt x="287" y="921"/>
                  <a:pt x="272" y="936"/>
                </a:cubicBezTo>
                <a:cubicBezTo>
                  <a:pt x="252" y="923"/>
                  <a:pt x="252" y="916"/>
                  <a:pt x="248" y="892"/>
                </a:cubicBezTo>
                <a:cubicBezTo>
                  <a:pt x="246" y="862"/>
                  <a:pt x="250" y="815"/>
                  <a:pt x="232" y="788"/>
                </a:cubicBezTo>
                <a:cubicBezTo>
                  <a:pt x="242" y="757"/>
                  <a:pt x="253" y="755"/>
                  <a:pt x="276" y="740"/>
                </a:cubicBezTo>
                <a:cubicBezTo>
                  <a:pt x="271" y="725"/>
                  <a:pt x="266" y="694"/>
                  <a:pt x="260" y="680"/>
                </a:cubicBezTo>
                <a:cubicBezTo>
                  <a:pt x="247" y="651"/>
                  <a:pt x="205" y="647"/>
                  <a:pt x="180" y="644"/>
                </a:cubicBezTo>
                <a:cubicBezTo>
                  <a:pt x="167" y="635"/>
                  <a:pt x="154" y="632"/>
                  <a:pt x="172" y="608"/>
                </a:cubicBezTo>
                <a:cubicBezTo>
                  <a:pt x="177" y="601"/>
                  <a:pt x="188" y="603"/>
                  <a:pt x="196" y="600"/>
                </a:cubicBezTo>
                <a:cubicBezTo>
                  <a:pt x="200" y="599"/>
                  <a:pt x="208" y="596"/>
                  <a:pt x="208" y="596"/>
                </a:cubicBezTo>
                <a:cubicBezTo>
                  <a:pt x="217" y="570"/>
                  <a:pt x="225" y="535"/>
                  <a:pt x="192" y="524"/>
                </a:cubicBezTo>
                <a:cubicBezTo>
                  <a:pt x="185" y="513"/>
                  <a:pt x="177" y="500"/>
                  <a:pt x="172" y="488"/>
                </a:cubicBezTo>
                <a:cubicBezTo>
                  <a:pt x="169" y="480"/>
                  <a:pt x="164" y="464"/>
                  <a:pt x="164" y="464"/>
                </a:cubicBezTo>
                <a:cubicBezTo>
                  <a:pt x="182" y="436"/>
                  <a:pt x="211" y="453"/>
                  <a:pt x="236" y="464"/>
                </a:cubicBezTo>
                <a:cubicBezTo>
                  <a:pt x="244" y="467"/>
                  <a:pt x="260" y="472"/>
                  <a:pt x="260" y="472"/>
                </a:cubicBezTo>
                <a:cubicBezTo>
                  <a:pt x="273" y="452"/>
                  <a:pt x="264" y="436"/>
                  <a:pt x="248" y="420"/>
                </a:cubicBezTo>
                <a:cubicBezTo>
                  <a:pt x="242" y="403"/>
                  <a:pt x="231" y="388"/>
                  <a:pt x="224" y="372"/>
                </a:cubicBezTo>
                <a:cubicBezTo>
                  <a:pt x="206" y="332"/>
                  <a:pt x="221" y="335"/>
                  <a:pt x="180" y="308"/>
                </a:cubicBezTo>
                <a:cubicBezTo>
                  <a:pt x="162" y="296"/>
                  <a:pt x="141" y="287"/>
                  <a:pt x="120" y="280"/>
                </a:cubicBezTo>
                <a:cubicBezTo>
                  <a:pt x="112" y="277"/>
                  <a:pt x="96" y="272"/>
                  <a:pt x="96" y="272"/>
                </a:cubicBezTo>
                <a:cubicBezTo>
                  <a:pt x="86" y="257"/>
                  <a:pt x="73" y="242"/>
                  <a:pt x="68" y="224"/>
                </a:cubicBezTo>
                <a:cubicBezTo>
                  <a:pt x="65" y="213"/>
                  <a:pt x="66" y="200"/>
                  <a:pt x="56" y="192"/>
                </a:cubicBezTo>
                <a:cubicBezTo>
                  <a:pt x="33" y="173"/>
                  <a:pt x="12" y="167"/>
                  <a:pt x="0" y="131"/>
                </a:cubicBezTo>
                <a:cubicBezTo>
                  <a:pt x="6" y="106"/>
                  <a:pt x="24" y="120"/>
                  <a:pt x="48" y="112"/>
                </a:cubicBezTo>
                <a:cubicBezTo>
                  <a:pt x="52" y="111"/>
                  <a:pt x="60" y="108"/>
                  <a:pt x="60" y="108"/>
                </a:cubicBezTo>
                <a:cubicBezTo>
                  <a:pt x="66" y="102"/>
                  <a:pt x="77" y="93"/>
                  <a:pt x="80" y="84"/>
                </a:cubicBezTo>
                <a:cubicBezTo>
                  <a:pt x="82" y="78"/>
                  <a:pt x="79" y="69"/>
                  <a:pt x="84" y="64"/>
                </a:cubicBezTo>
                <a:cubicBezTo>
                  <a:pt x="86" y="60"/>
                  <a:pt x="68" y="47"/>
                  <a:pt x="78" y="46"/>
                </a:cubicBezTo>
                <a:cubicBezTo>
                  <a:pt x="89" y="43"/>
                  <a:pt x="135" y="48"/>
                  <a:pt x="150" y="46"/>
                </a:cubicBezTo>
                <a:cubicBezTo>
                  <a:pt x="154" y="54"/>
                  <a:pt x="157" y="23"/>
                  <a:pt x="168" y="34"/>
                </a:cubicBezTo>
                <a:cubicBezTo>
                  <a:pt x="171" y="37"/>
                  <a:pt x="197" y="33"/>
                  <a:pt x="200" y="36"/>
                </a:cubicBezTo>
                <a:cubicBezTo>
                  <a:pt x="203" y="37"/>
                  <a:pt x="182" y="42"/>
                  <a:pt x="184" y="44"/>
                </a:cubicBezTo>
                <a:cubicBezTo>
                  <a:pt x="186" y="46"/>
                  <a:pt x="205" y="46"/>
                  <a:pt x="210" y="46"/>
                </a:cubicBezTo>
              </a:path>
            </a:pathLst>
          </a:custGeom>
          <a:solidFill>
            <a:schemeClr val="accent1"/>
          </a:solidFill>
          <a:ln w="19050">
            <a:solidFill>
              <a:srgbClr val="008080"/>
            </a:solidFill>
            <a:round/>
            <a:headEnd/>
            <a:tailEnd/>
          </a:ln>
          <a:effectLst>
            <a:outerShdw dist="52363" dir="9957825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ＭＳ Ｐゴシック" pitchFamily="48" charset="-128"/>
              <a:cs typeface="Calibri" pitchFamily="34" charset="0"/>
            </a:endParaRPr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3043238" y="3851275"/>
            <a:ext cx="1143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1200" b="1" i="1" dirty="0">
                <a:latin typeface="+mj-lt"/>
                <a:cs typeface="Calibri" pitchFamily="34" charset="0"/>
              </a:rPr>
              <a:t>    •</a:t>
            </a:r>
          </a:p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1600" b="1" i="1" dirty="0">
                <a:latin typeface="+mj-lt"/>
                <a:cs typeface="Calibri" pitchFamily="34" charset="0"/>
              </a:rPr>
              <a:t>LATISANA</a:t>
            </a:r>
          </a:p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it-IT" sz="1200" b="1" i="1" dirty="0">
                <a:latin typeface="+mj-lt"/>
                <a:cs typeface="Calibri" pitchFamily="34" charset="0"/>
                <a:sym typeface="Marlett" pitchFamily="2" charset="2"/>
              </a:rPr>
              <a:t></a:t>
            </a:r>
            <a:endParaRPr lang="it-IT" sz="1200" b="1" dirty="0">
              <a:latin typeface="+mj-lt"/>
              <a:cs typeface="Calibri" pitchFamily="34" charset="0"/>
            </a:endParaRP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3832225" y="5249863"/>
            <a:ext cx="1219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 dirty="0">
                <a:latin typeface="+mj-lt"/>
                <a:cs typeface="Calibri" pitchFamily="34" charset="0"/>
              </a:rPr>
              <a:t>LIGNANO SABBIADORO</a:t>
            </a:r>
            <a:endParaRPr lang="it-IT" dirty="0">
              <a:latin typeface="+mj-lt"/>
              <a:cs typeface="Calibri" pitchFamily="34" charset="0"/>
            </a:endParaRPr>
          </a:p>
        </p:txBody>
      </p:sp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3195638" y="2905125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RONCHIS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3938588" y="4090988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b="1" i="1" dirty="0">
                <a:latin typeface="+mj-lt"/>
                <a:cs typeface="Calibri" pitchFamily="34" charset="0"/>
              </a:rPr>
              <a:t>  </a:t>
            </a:r>
            <a:r>
              <a:rPr lang="it-IT" sz="800" b="1" i="1" dirty="0">
                <a:latin typeface="+mj-lt"/>
                <a:cs typeface="Calibri" pitchFamily="34" charset="0"/>
              </a:rPr>
              <a:t>PRECENICCO</a:t>
            </a:r>
            <a:endParaRPr lang="it-IT" dirty="0">
              <a:latin typeface="+mj-lt"/>
              <a:cs typeface="Calibri" pitchFamily="34" charset="0"/>
            </a:endParaRPr>
          </a:p>
        </p:txBody>
      </p:sp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3576638" y="3197225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b="1" i="1">
                <a:latin typeface="+mj-lt"/>
                <a:cs typeface="Calibri" pitchFamily="34" charset="0"/>
              </a:rPr>
              <a:t> </a:t>
            </a:r>
            <a:r>
              <a:rPr lang="it-IT" sz="800" b="1" i="1">
                <a:latin typeface="+mj-lt"/>
                <a:cs typeface="Calibri" pitchFamily="34" charset="0"/>
              </a:rPr>
              <a:t>PALAZZOLO DELLO S</a:t>
            </a:r>
            <a:r>
              <a:rPr lang="it-IT" sz="1000" b="1" i="1">
                <a:latin typeface="+mj-lt"/>
                <a:cs typeface="Calibri" pitchFamily="34" charset="0"/>
              </a:rPr>
              <a:t>.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60" name="Rectangle 20"/>
          <p:cNvSpPr>
            <a:spLocks noChangeArrowheads="1"/>
          </p:cNvSpPr>
          <p:nvPr/>
        </p:nvSpPr>
        <p:spPr bwMode="auto">
          <a:xfrm>
            <a:off x="3805238" y="2600325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TEOR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61" name="Rectangle 21"/>
          <p:cNvSpPr>
            <a:spLocks noChangeArrowheads="1"/>
          </p:cNvSpPr>
          <p:nvPr/>
        </p:nvSpPr>
        <p:spPr bwMode="auto">
          <a:xfrm>
            <a:off x="3576638" y="1762125"/>
            <a:ext cx="1752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 dirty="0">
                <a:latin typeface="+mj-lt"/>
                <a:cs typeface="Calibri" pitchFamily="34" charset="0"/>
              </a:rPr>
              <a:t>RIVIGNANO</a:t>
            </a:r>
            <a:endParaRPr lang="it-IT" dirty="0">
              <a:latin typeface="+mj-lt"/>
              <a:cs typeface="Calibri" pitchFamily="34" charset="0"/>
            </a:endParaRPr>
          </a:p>
        </p:txBody>
      </p:sp>
      <p:sp>
        <p:nvSpPr>
          <p:cNvPr id="10262" name="Rectangle 22"/>
          <p:cNvSpPr>
            <a:spLocks noChangeArrowheads="1"/>
          </p:cNvSpPr>
          <p:nvPr/>
        </p:nvSpPr>
        <p:spPr bwMode="auto">
          <a:xfrm>
            <a:off x="4186238" y="3082925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MUZZANA DEL T.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63" name="Rectangle 23"/>
          <p:cNvSpPr>
            <a:spLocks noChangeArrowheads="1"/>
          </p:cNvSpPr>
          <p:nvPr/>
        </p:nvSpPr>
        <p:spPr bwMode="auto">
          <a:xfrm>
            <a:off x="4567238" y="4581525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MARANO LAGUNARE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64" name="Rectangle 24"/>
          <p:cNvSpPr>
            <a:spLocks noChangeArrowheads="1"/>
          </p:cNvSpPr>
          <p:nvPr/>
        </p:nvSpPr>
        <p:spPr bwMode="auto">
          <a:xfrm>
            <a:off x="4929188" y="3786188"/>
            <a:ext cx="152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CARLINO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65" name="Rectangle 25"/>
          <p:cNvSpPr>
            <a:spLocks noChangeArrowheads="1"/>
          </p:cNvSpPr>
          <p:nvPr/>
        </p:nvSpPr>
        <p:spPr bwMode="auto">
          <a:xfrm>
            <a:off x="4338638" y="2295525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POCENIA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66" name="Freeform 26"/>
          <p:cNvSpPr>
            <a:spLocks/>
          </p:cNvSpPr>
          <p:nvPr/>
        </p:nvSpPr>
        <p:spPr bwMode="auto">
          <a:xfrm>
            <a:off x="5676900" y="2293938"/>
            <a:ext cx="908050" cy="884237"/>
          </a:xfrm>
          <a:custGeom>
            <a:avLst/>
            <a:gdLst>
              <a:gd name="T0" fmla="*/ 2147483647 w 572"/>
              <a:gd name="T1" fmla="*/ 2147483647 h 557"/>
              <a:gd name="T2" fmla="*/ 2147483647 w 572"/>
              <a:gd name="T3" fmla="*/ 2147483647 h 557"/>
              <a:gd name="T4" fmla="*/ 2147483647 w 572"/>
              <a:gd name="T5" fmla="*/ 2147483647 h 557"/>
              <a:gd name="T6" fmla="*/ 2147483647 w 572"/>
              <a:gd name="T7" fmla="*/ 2147483647 h 557"/>
              <a:gd name="T8" fmla="*/ 2147483647 w 572"/>
              <a:gd name="T9" fmla="*/ 2147483647 h 557"/>
              <a:gd name="T10" fmla="*/ 2147483647 w 572"/>
              <a:gd name="T11" fmla="*/ 2147483647 h 557"/>
              <a:gd name="T12" fmla="*/ 2147483647 w 572"/>
              <a:gd name="T13" fmla="*/ 2147483647 h 557"/>
              <a:gd name="T14" fmla="*/ 2147483647 w 572"/>
              <a:gd name="T15" fmla="*/ 2147483647 h 557"/>
              <a:gd name="T16" fmla="*/ 2147483647 w 572"/>
              <a:gd name="T17" fmla="*/ 2147483647 h 557"/>
              <a:gd name="T18" fmla="*/ 2147483647 w 572"/>
              <a:gd name="T19" fmla="*/ 2147483647 h 557"/>
              <a:gd name="T20" fmla="*/ 2147483647 w 572"/>
              <a:gd name="T21" fmla="*/ 2147483647 h 557"/>
              <a:gd name="T22" fmla="*/ 2147483647 w 572"/>
              <a:gd name="T23" fmla="*/ 2147483647 h 557"/>
              <a:gd name="T24" fmla="*/ 2147483647 w 572"/>
              <a:gd name="T25" fmla="*/ 2147483647 h 557"/>
              <a:gd name="T26" fmla="*/ 2147483647 w 572"/>
              <a:gd name="T27" fmla="*/ 2147483647 h 557"/>
              <a:gd name="T28" fmla="*/ 2147483647 w 572"/>
              <a:gd name="T29" fmla="*/ 2147483647 h 557"/>
              <a:gd name="T30" fmla="*/ 2147483647 w 572"/>
              <a:gd name="T31" fmla="*/ 2147483647 h 557"/>
              <a:gd name="T32" fmla="*/ 2147483647 w 572"/>
              <a:gd name="T33" fmla="*/ 2147483647 h 557"/>
              <a:gd name="T34" fmla="*/ 2147483647 w 572"/>
              <a:gd name="T35" fmla="*/ 2147483647 h 557"/>
              <a:gd name="T36" fmla="*/ 2147483647 w 572"/>
              <a:gd name="T37" fmla="*/ 2147483647 h 557"/>
              <a:gd name="T38" fmla="*/ 2147483647 w 572"/>
              <a:gd name="T39" fmla="*/ 2147483647 h 557"/>
              <a:gd name="T40" fmla="*/ 2147483647 w 572"/>
              <a:gd name="T41" fmla="*/ 2147483647 h 557"/>
              <a:gd name="T42" fmla="*/ 2147483647 w 572"/>
              <a:gd name="T43" fmla="*/ 2147483647 h 557"/>
              <a:gd name="T44" fmla="*/ 2147483647 w 572"/>
              <a:gd name="T45" fmla="*/ 2147483647 h 557"/>
              <a:gd name="T46" fmla="*/ 2147483647 w 572"/>
              <a:gd name="T47" fmla="*/ 2147483647 h 557"/>
              <a:gd name="T48" fmla="*/ 2147483647 w 572"/>
              <a:gd name="T49" fmla="*/ 2147483647 h 557"/>
              <a:gd name="T50" fmla="*/ 2147483647 w 572"/>
              <a:gd name="T51" fmla="*/ 2147483647 h 557"/>
              <a:gd name="T52" fmla="*/ 2147483647 w 572"/>
              <a:gd name="T53" fmla="*/ 2147483647 h 557"/>
              <a:gd name="T54" fmla="*/ 2147483647 w 572"/>
              <a:gd name="T55" fmla="*/ 2147483647 h 557"/>
              <a:gd name="T56" fmla="*/ 2147483647 w 572"/>
              <a:gd name="T57" fmla="*/ 2147483647 h 557"/>
              <a:gd name="T58" fmla="*/ 2147483647 w 572"/>
              <a:gd name="T59" fmla="*/ 2147483647 h 557"/>
              <a:gd name="T60" fmla="*/ 2147483647 w 572"/>
              <a:gd name="T61" fmla="*/ 2147483647 h 557"/>
              <a:gd name="T62" fmla="*/ 2147483647 w 572"/>
              <a:gd name="T63" fmla="*/ 2147483647 h 557"/>
              <a:gd name="T64" fmla="*/ 2147483647 w 572"/>
              <a:gd name="T65" fmla="*/ 2147483647 h 557"/>
              <a:gd name="T66" fmla="*/ 2147483647 w 572"/>
              <a:gd name="T67" fmla="*/ 2147483647 h 557"/>
              <a:gd name="T68" fmla="*/ 2147483647 w 572"/>
              <a:gd name="T69" fmla="*/ 2147483647 h 557"/>
              <a:gd name="T70" fmla="*/ 2147483647 w 572"/>
              <a:gd name="T71" fmla="*/ 2147483647 h 557"/>
              <a:gd name="T72" fmla="*/ 2147483647 w 572"/>
              <a:gd name="T73" fmla="*/ 2147483647 h 557"/>
              <a:gd name="T74" fmla="*/ 2147483647 w 572"/>
              <a:gd name="T75" fmla="*/ 2147483647 h 55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572"/>
              <a:gd name="T115" fmla="*/ 0 h 557"/>
              <a:gd name="T116" fmla="*/ 572 w 572"/>
              <a:gd name="T117" fmla="*/ 557 h 55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572" h="557">
                <a:moveTo>
                  <a:pt x="19" y="445"/>
                </a:moveTo>
                <a:cubicBezTo>
                  <a:pt x="9" y="416"/>
                  <a:pt x="13" y="429"/>
                  <a:pt x="7" y="405"/>
                </a:cubicBezTo>
                <a:cubicBezTo>
                  <a:pt x="9" y="371"/>
                  <a:pt x="0" y="318"/>
                  <a:pt x="39" y="305"/>
                </a:cubicBezTo>
                <a:cubicBezTo>
                  <a:pt x="57" y="277"/>
                  <a:pt x="58" y="290"/>
                  <a:pt x="51" y="269"/>
                </a:cubicBezTo>
                <a:cubicBezTo>
                  <a:pt x="54" y="246"/>
                  <a:pt x="67" y="206"/>
                  <a:pt x="39" y="197"/>
                </a:cubicBezTo>
                <a:cubicBezTo>
                  <a:pt x="43" y="172"/>
                  <a:pt x="26" y="123"/>
                  <a:pt x="55" y="113"/>
                </a:cubicBezTo>
                <a:cubicBezTo>
                  <a:pt x="69" y="118"/>
                  <a:pt x="79" y="123"/>
                  <a:pt x="95" y="113"/>
                </a:cubicBezTo>
                <a:cubicBezTo>
                  <a:pt x="103" y="108"/>
                  <a:pt x="106" y="97"/>
                  <a:pt x="111" y="89"/>
                </a:cubicBezTo>
                <a:cubicBezTo>
                  <a:pt x="116" y="82"/>
                  <a:pt x="139" y="73"/>
                  <a:pt x="147" y="69"/>
                </a:cubicBezTo>
                <a:cubicBezTo>
                  <a:pt x="162" y="61"/>
                  <a:pt x="183" y="58"/>
                  <a:pt x="199" y="53"/>
                </a:cubicBezTo>
                <a:cubicBezTo>
                  <a:pt x="208" y="50"/>
                  <a:pt x="223" y="37"/>
                  <a:pt x="223" y="37"/>
                </a:cubicBezTo>
                <a:cubicBezTo>
                  <a:pt x="232" y="23"/>
                  <a:pt x="233" y="15"/>
                  <a:pt x="247" y="5"/>
                </a:cubicBezTo>
                <a:cubicBezTo>
                  <a:pt x="298" y="22"/>
                  <a:pt x="290" y="25"/>
                  <a:pt x="359" y="29"/>
                </a:cubicBezTo>
                <a:cubicBezTo>
                  <a:pt x="367" y="32"/>
                  <a:pt x="375" y="34"/>
                  <a:pt x="383" y="37"/>
                </a:cubicBezTo>
                <a:cubicBezTo>
                  <a:pt x="387" y="38"/>
                  <a:pt x="395" y="41"/>
                  <a:pt x="395" y="41"/>
                </a:cubicBezTo>
                <a:cubicBezTo>
                  <a:pt x="428" y="37"/>
                  <a:pt x="446" y="31"/>
                  <a:pt x="475" y="21"/>
                </a:cubicBezTo>
                <a:cubicBezTo>
                  <a:pt x="482" y="1"/>
                  <a:pt x="487" y="0"/>
                  <a:pt x="507" y="5"/>
                </a:cubicBezTo>
                <a:cubicBezTo>
                  <a:pt x="510" y="14"/>
                  <a:pt x="512" y="23"/>
                  <a:pt x="519" y="29"/>
                </a:cubicBezTo>
                <a:cubicBezTo>
                  <a:pt x="526" y="35"/>
                  <a:pt x="543" y="45"/>
                  <a:pt x="543" y="45"/>
                </a:cubicBezTo>
                <a:cubicBezTo>
                  <a:pt x="534" y="72"/>
                  <a:pt x="524" y="98"/>
                  <a:pt x="515" y="125"/>
                </a:cubicBezTo>
                <a:cubicBezTo>
                  <a:pt x="516" y="157"/>
                  <a:pt x="499" y="260"/>
                  <a:pt x="551" y="277"/>
                </a:cubicBezTo>
                <a:cubicBezTo>
                  <a:pt x="565" y="297"/>
                  <a:pt x="572" y="321"/>
                  <a:pt x="559" y="341"/>
                </a:cubicBezTo>
                <a:cubicBezTo>
                  <a:pt x="554" y="360"/>
                  <a:pt x="538" y="362"/>
                  <a:pt x="543" y="381"/>
                </a:cubicBezTo>
                <a:cubicBezTo>
                  <a:pt x="537" y="406"/>
                  <a:pt x="528" y="397"/>
                  <a:pt x="519" y="417"/>
                </a:cubicBezTo>
                <a:cubicBezTo>
                  <a:pt x="516" y="425"/>
                  <a:pt x="511" y="441"/>
                  <a:pt x="511" y="441"/>
                </a:cubicBezTo>
                <a:cubicBezTo>
                  <a:pt x="506" y="481"/>
                  <a:pt x="507" y="477"/>
                  <a:pt x="471" y="489"/>
                </a:cubicBezTo>
                <a:cubicBezTo>
                  <a:pt x="462" y="492"/>
                  <a:pt x="447" y="505"/>
                  <a:pt x="447" y="505"/>
                </a:cubicBezTo>
                <a:cubicBezTo>
                  <a:pt x="432" y="528"/>
                  <a:pt x="429" y="518"/>
                  <a:pt x="419" y="549"/>
                </a:cubicBezTo>
                <a:cubicBezTo>
                  <a:pt x="416" y="557"/>
                  <a:pt x="395" y="557"/>
                  <a:pt x="395" y="557"/>
                </a:cubicBezTo>
                <a:cubicBezTo>
                  <a:pt x="381" y="516"/>
                  <a:pt x="400" y="458"/>
                  <a:pt x="367" y="425"/>
                </a:cubicBezTo>
                <a:cubicBezTo>
                  <a:pt x="331" y="428"/>
                  <a:pt x="294" y="428"/>
                  <a:pt x="263" y="449"/>
                </a:cubicBezTo>
                <a:cubicBezTo>
                  <a:pt x="245" y="456"/>
                  <a:pt x="271" y="482"/>
                  <a:pt x="267" y="489"/>
                </a:cubicBezTo>
                <a:cubicBezTo>
                  <a:pt x="263" y="497"/>
                  <a:pt x="248" y="496"/>
                  <a:pt x="239" y="497"/>
                </a:cubicBezTo>
                <a:cubicBezTo>
                  <a:pt x="226" y="493"/>
                  <a:pt x="224" y="498"/>
                  <a:pt x="211" y="493"/>
                </a:cubicBezTo>
                <a:cubicBezTo>
                  <a:pt x="202" y="490"/>
                  <a:pt x="184" y="468"/>
                  <a:pt x="175" y="465"/>
                </a:cubicBezTo>
                <a:cubicBezTo>
                  <a:pt x="135" y="452"/>
                  <a:pt x="112" y="429"/>
                  <a:pt x="67" y="421"/>
                </a:cubicBezTo>
                <a:cubicBezTo>
                  <a:pt x="53" y="424"/>
                  <a:pt x="27" y="433"/>
                  <a:pt x="27" y="433"/>
                </a:cubicBezTo>
                <a:cubicBezTo>
                  <a:pt x="23" y="446"/>
                  <a:pt x="27" y="445"/>
                  <a:pt x="19" y="445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rgbClr val="00808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67" name="Rectangle 27"/>
          <p:cNvSpPr>
            <a:spLocks noChangeArrowheads="1"/>
          </p:cNvSpPr>
          <p:nvPr/>
        </p:nvSpPr>
        <p:spPr bwMode="auto">
          <a:xfrm>
            <a:off x="5557838" y="2600325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PORPETTO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728092" name="Freeform 28"/>
          <p:cNvSpPr>
            <a:spLocks/>
          </p:cNvSpPr>
          <p:nvPr/>
        </p:nvSpPr>
        <p:spPr bwMode="auto">
          <a:xfrm>
            <a:off x="6375400" y="3549650"/>
            <a:ext cx="1598613" cy="1187450"/>
          </a:xfrm>
          <a:custGeom>
            <a:avLst/>
            <a:gdLst/>
            <a:ahLst/>
            <a:cxnLst>
              <a:cxn ang="0">
                <a:pos x="18" y="681"/>
              </a:cxn>
              <a:cxn ang="0">
                <a:pos x="83" y="624"/>
              </a:cxn>
              <a:cxn ang="0">
                <a:pos x="131" y="552"/>
              </a:cxn>
              <a:cxn ang="0">
                <a:pos x="191" y="496"/>
              </a:cxn>
              <a:cxn ang="0">
                <a:pos x="200" y="484"/>
              </a:cxn>
              <a:cxn ang="0">
                <a:pos x="270" y="439"/>
              </a:cxn>
              <a:cxn ang="0">
                <a:pos x="385" y="374"/>
              </a:cxn>
              <a:cxn ang="0">
                <a:pos x="447" y="326"/>
              </a:cxn>
              <a:cxn ang="0">
                <a:pos x="483" y="302"/>
              </a:cxn>
              <a:cxn ang="0">
                <a:pos x="507" y="254"/>
              </a:cxn>
              <a:cxn ang="0">
                <a:pos x="589" y="220"/>
              </a:cxn>
              <a:cxn ang="0">
                <a:pos x="591" y="144"/>
              </a:cxn>
              <a:cxn ang="0">
                <a:pos x="575" y="43"/>
              </a:cxn>
              <a:cxn ang="0">
                <a:pos x="623" y="16"/>
              </a:cxn>
              <a:cxn ang="0">
                <a:pos x="697" y="14"/>
              </a:cxn>
              <a:cxn ang="0">
                <a:pos x="771" y="38"/>
              </a:cxn>
              <a:cxn ang="0">
                <a:pos x="805" y="60"/>
              </a:cxn>
              <a:cxn ang="0">
                <a:pos x="817" y="81"/>
              </a:cxn>
              <a:cxn ang="0">
                <a:pos x="879" y="115"/>
              </a:cxn>
              <a:cxn ang="0">
                <a:pos x="990" y="79"/>
              </a:cxn>
              <a:cxn ang="0">
                <a:pos x="983" y="129"/>
              </a:cxn>
              <a:cxn ang="0">
                <a:pos x="901" y="278"/>
              </a:cxn>
              <a:cxn ang="0">
                <a:pos x="819" y="309"/>
              </a:cxn>
              <a:cxn ang="0">
                <a:pos x="769" y="434"/>
              </a:cxn>
              <a:cxn ang="0">
                <a:pos x="728" y="537"/>
              </a:cxn>
              <a:cxn ang="0">
                <a:pos x="620" y="564"/>
              </a:cxn>
              <a:cxn ang="0">
                <a:pos x="543" y="580"/>
              </a:cxn>
              <a:cxn ang="0">
                <a:pos x="435" y="640"/>
              </a:cxn>
              <a:cxn ang="0">
                <a:pos x="351" y="669"/>
              </a:cxn>
              <a:cxn ang="0">
                <a:pos x="289" y="691"/>
              </a:cxn>
              <a:cxn ang="0">
                <a:pos x="193" y="748"/>
              </a:cxn>
              <a:cxn ang="0">
                <a:pos x="121" y="724"/>
              </a:cxn>
              <a:cxn ang="0">
                <a:pos x="71" y="744"/>
              </a:cxn>
              <a:cxn ang="0">
                <a:pos x="6" y="703"/>
              </a:cxn>
            </a:cxnLst>
            <a:rect l="0" t="0" r="r" b="b"/>
            <a:pathLst>
              <a:path w="1007" h="748">
                <a:moveTo>
                  <a:pt x="1" y="722"/>
                </a:moveTo>
                <a:cubicBezTo>
                  <a:pt x="10" y="709"/>
                  <a:pt x="8" y="695"/>
                  <a:pt x="18" y="681"/>
                </a:cubicBezTo>
                <a:cubicBezTo>
                  <a:pt x="21" y="669"/>
                  <a:pt x="24" y="662"/>
                  <a:pt x="35" y="655"/>
                </a:cubicBezTo>
                <a:cubicBezTo>
                  <a:pt x="45" y="637"/>
                  <a:pt x="66" y="633"/>
                  <a:pt x="83" y="624"/>
                </a:cubicBezTo>
                <a:cubicBezTo>
                  <a:pt x="87" y="616"/>
                  <a:pt x="90" y="609"/>
                  <a:pt x="95" y="602"/>
                </a:cubicBezTo>
                <a:cubicBezTo>
                  <a:pt x="102" y="579"/>
                  <a:pt x="108" y="563"/>
                  <a:pt x="131" y="552"/>
                </a:cubicBezTo>
                <a:cubicBezTo>
                  <a:pt x="139" y="518"/>
                  <a:pt x="156" y="513"/>
                  <a:pt x="186" y="504"/>
                </a:cubicBezTo>
                <a:cubicBezTo>
                  <a:pt x="188" y="501"/>
                  <a:pt x="189" y="498"/>
                  <a:pt x="191" y="496"/>
                </a:cubicBezTo>
                <a:cubicBezTo>
                  <a:pt x="193" y="494"/>
                  <a:pt x="196" y="494"/>
                  <a:pt x="198" y="492"/>
                </a:cubicBezTo>
                <a:cubicBezTo>
                  <a:pt x="200" y="490"/>
                  <a:pt x="199" y="486"/>
                  <a:pt x="200" y="484"/>
                </a:cubicBezTo>
                <a:cubicBezTo>
                  <a:pt x="206" y="474"/>
                  <a:pt x="221" y="459"/>
                  <a:pt x="231" y="456"/>
                </a:cubicBezTo>
                <a:cubicBezTo>
                  <a:pt x="244" y="448"/>
                  <a:pt x="255" y="443"/>
                  <a:pt x="270" y="439"/>
                </a:cubicBezTo>
                <a:cubicBezTo>
                  <a:pt x="290" y="425"/>
                  <a:pt x="307" y="415"/>
                  <a:pt x="330" y="408"/>
                </a:cubicBezTo>
                <a:cubicBezTo>
                  <a:pt x="348" y="395"/>
                  <a:pt x="364" y="380"/>
                  <a:pt x="385" y="374"/>
                </a:cubicBezTo>
                <a:cubicBezTo>
                  <a:pt x="401" y="358"/>
                  <a:pt x="393" y="363"/>
                  <a:pt x="407" y="355"/>
                </a:cubicBezTo>
                <a:cubicBezTo>
                  <a:pt x="414" y="342"/>
                  <a:pt x="432" y="330"/>
                  <a:pt x="447" y="326"/>
                </a:cubicBezTo>
                <a:cubicBezTo>
                  <a:pt x="457" y="320"/>
                  <a:pt x="468" y="313"/>
                  <a:pt x="479" y="309"/>
                </a:cubicBezTo>
                <a:cubicBezTo>
                  <a:pt x="480" y="307"/>
                  <a:pt x="481" y="304"/>
                  <a:pt x="483" y="302"/>
                </a:cubicBezTo>
                <a:cubicBezTo>
                  <a:pt x="485" y="300"/>
                  <a:pt x="489" y="300"/>
                  <a:pt x="491" y="297"/>
                </a:cubicBezTo>
                <a:cubicBezTo>
                  <a:pt x="499" y="285"/>
                  <a:pt x="496" y="265"/>
                  <a:pt x="507" y="254"/>
                </a:cubicBezTo>
                <a:cubicBezTo>
                  <a:pt x="520" y="241"/>
                  <a:pt x="555" y="235"/>
                  <a:pt x="575" y="230"/>
                </a:cubicBezTo>
                <a:cubicBezTo>
                  <a:pt x="580" y="227"/>
                  <a:pt x="584" y="223"/>
                  <a:pt x="589" y="220"/>
                </a:cubicBezTo>
                <a:cubicBezTo>
                  <a:pt x="593" y="217"/>
                  <a:pt x="603" y="216"/>
                  <a:pt x="603" y="216"/>
                </a:cubicBezTo>
                <a:cubicBezTo>
                  <a:pt x="625" y="202"/>
                  <a:pt x="599" y="163"/>
                  <a:pt x="591" y="144"/>
                </a:cubicBezTo>
                <a:cubicBezTo>
                  <a:pt x="586" y="112"/>
                  <a:pt x="580" y="78"/>
                  <a:pt x="567" y="48"/>
                </a:cubicBezTo>
                <a:cubicBezTo>
                  <a:pt x="570" y="46"/>
                  <a:pt x="573" y="45"/>
                  <a:pt x="575" y="43"/>
                </a:cubicBezTo>
                <a:cubicBezTo>
                  <a:pt x="577" y="41"/>
                  <a:pt x="577" y="38"/>
                  <a:pt x="579" y="36"/>
                </a:cubicBezTo>
                <a:cubicBezTo>
                  <a:pt x="591" y="26"/>
                  <a:pt x="609" y="24"/>
                  <a:pt x="623" y="16"/>
                </a:cubicBezTo>
                <a:cubicBezTo>
                  <a:pt x="630" y="4"/>
                  <a:pt x="638" y="3"/>
                  <a:pt x="651" y="0"/>
                </a:cubicBezTo>
                <a:cubicBezTo>
                  <a:pt x="670" y="2"/>
                  <a:pt x="680" y="9"/>
                  <a:pt x="697" y="14"/>
                </a:cubicBezTo>
                <a:cubicBezTo>
                  <a:pt x="705" y="19"/>
                  <a:pt x="732" y="26"/>
                  <a:pt x="740" y="31"/>
                </a:cubicBezTo>
                <a:cubicBezTo>
                  <a:pt x="753" y="36"/>
                  <a:pt x="763" y="35"/>
                  <a:pt x="771" y="38"/>
                </a:cubicBezTo>
                <a:cubicBezTo>
                  <a:pt x="779" y="41"/>
                  <a:pt x="785" y="46"/>
                  <a:pt x="791" y="50"/>
                </a:cubicBezTo>
                <a:cubicBezTo>
                  <a:pt x="796" y="53"/>
                  <a:pt x="803" y="54"/>
                  <a:pt x="805" y="60"/>
                </a:cubicBezTo>
                <a:cubicBezTo>
                  <a:pt x="806" y="62"/>
                  <a:pt x="806" y="65"/>
                  <a:pt x="807" y="67"/>
                </a:cubicBezTo>
                <a:cubicBezTo>
                  <a:pt x="810" y="72"/>
                  <a:pt x="817" y="81"/>
                  <a:pt x="817" y="81"/>
                </a:cubicBezTo>
                <a:cubicBezTo>
                  <a:pt x="823" y="102"/>
                  <a:pt x="833" y="116"/>
                  <a:pt x="851" y="127"/>
                </a:cubicBezTo>
                <a:cubicBezTo>
                  <a:pt x="860" y="123"/>
                  <a:pt x="869" y="118"/>
                  <a:pt x="879" y="115"/>
                </a:cubicBezTo>
                <a:cubicBezTo>
                  <a:pt x="902" y="95"/>
                  <a:pt x="929" y="95"/>
                  <a:pt x="959" y="93"/>
                </a:cubicBezTo>
                <a:cubicBezTo>
                  <a:pt x="970" y="90"/>
                  <a:pt x="979" y="82"/>
                  <a:pt x="990" y="79"/>
                </a:cubicBezTo>
                <a:cubicBezTo>
                  <a:pt x="998" y="73"/>
                  <a:pt x="1002" y="68"/>
                  <a:pt x="1007" y="79"/>
                </a:cubicBezTo>
                <a:cubicBezTo>
                  <a:pt x="1000" y="105"/>
                  <a:pt x="1002" y="110"/>
                  <a:pt x="983" y="129"/>
                </a:cubicBezTo>
                <a:cubicBezTo>
                  <a:pt x="979" y="159"/>
                  <a:pt x="970" y="183"/>
                  <a:pt x="944" y="201"/>
                </a:cubicBezTo>
                <a:cubicBezTo>
                  <a:pt x="937" y="225"/>
                  <a:pt x="925" y="266"/>
                  <a:pt x="901" y="278"/>
                </a:cubicBezTo>
                <a:cubicBezTo>
                  <a:pt x="887" y="285"/>
                  <a:pt x="870" y="284"/>
                  <a:pt x="855" y="285"/>
                </a:cubicBezTo>
                <a:cubicBezTo>
                  <a:pt x="841" y="291"/>
                  <a:pt x="830" y="299"/>
                  <a:pt x="819" y="309"/>
                </a:cubicBezTo>
                <a:cubicBezTo>
                  <a:pt x="813" y="329"/>
                  <a:pt x="791" y="361"/>
                  <a:pt x="776" y="376"/>
                </a:cubicBezTo>
                <a:cubicBezTo>
                  <a:pt x="771" y="395"/>
                  <a:pt x="770" y="414"/>
                  <a:pt x="769" y="434"/>
                </a:cubicBezTo>
                <a:cubicBezTo>
                  <a:pt x="771" y="468"/>
                  <a:pt x="773" y="462"/>
                  <a:pt x="779" y="487"/>
                </a:cubicBezTo>
                <a:cubicBezTo>
                  <a:pt x="773" y="527"/>
                  <a:pt x="764" y="527"/>
                  <a:pt x="728" y="537"/>
                </a:cubicBezTo>
                <a:cubicBezTo>
                  <a:pt x="712" y="548"/>
                  <a:pt x="701" y="545"/>
                  <a:pt x="678" y="547"/>
                </a:cubicBezTo>
                <a:cubicBezTo>
                  <a:pt x="657" y="553"/>
                  <a:pt x="643" y="561"/>
                  <a:pt x="620" y="564"/>
                </a:cubicBezTo>
                <a:cubicBezTo>
                  <a:pt x="596" y="571"/>
                  <a:pt x="611" y="568"/>
                  <a:pt x="575" y="571"/>
                </a:cubicBezTo>
                <a:cubicBezTo>
                  <a:pt x="564" y="573"/>
                  <a:pt x="554" y="577"/>
                  <a:pt x="543" y="580"/>
                </a:cubicBezTo>
                <a:cubicBezTo>
                  <a:pt x="520" y="607"/>
                  <a:pt x="491" y="609"/>
                  <a:pt x="457" y="612"/>
                </a:cubicBezTo>
                <a:cubicBezTo>
                  <a:pt x="450" y="619"/>
                  <a:pt x="443" y="637"/>
                  <a:pt x="435" y="640"/>
                </a:cubicBezTo>
                <a:cubicBezTo>
                  <a:pt x="419" y="647"/>
                  <a:pt x="402" y="652"/>
                  <a:pt x="385" y="657"/>
                </a:cubicBezTo>
                <a:cubicBezTo>
                  <a:pt x="375" y="664"/>
                  <a:pt x="363" y="665"/>
                  <a:pt x="351" y="669"/>
                </a:cubicBezTo>
                <a:cubicBezTo>
                  <a:pt x="344" y="671"/>
                  <a:pt x="330" y="676"/>
                  <a:pt x="330" y="676"/>
                </a:cubicBezTo>
                <a:cubicBezTo>
                  <a:pt x="318" y="685"/>
                  <a:pt x="303" y="685"/>
                  <a:pt x="289" y="691"/>
                </a:cubicBezTo>
                <a:cubicBezTo>
                  <a:pt x="273" y="707"/>
                  <a:pt x="254" y="708"/>
                  <a:pt x="231" y="710"/>
                </a:cubicBezTo>
                <a:cubicBezTo>
                  <a:pt x="217" y="724"/>
                  <a:pt x="213" y="742"/>
                  <a:pt x="193" y="748"/>
                </a:cubicBezTo>
                <a:cubicBezTo>
                  <a:pt x="166" y="740"/>
                  <a:pt x="179" y="726"/>
                  <a:pt x="145" y="720"/>
                </a:cubicBezTo>
                <a:cubicBezTo>
                  <a:pt x="137" y="721"/>
                  <a:pt x="129" y="723"/>
                  <a:pt x="121" y="724"/>
                </a:cubicBezTo>
                <a:cubicBezTo>
                  <a:pt x="115" y="725"/>
                  <a:pt x="102" y="727"/>
                  <a:pt x="102" y="727"/>
                </a:cubicBezTo>
                <a:cubicBezTo>
                  <a:pt x="87" y="738"/>
                  <a:pt x="85" y="738"/>
                  <a:pt x="71" y="744"/>
                </a:cubicBezTo>
                <a:cubicBezTo>
                  <a:pt x="50" y="742"/>
                  <a:pt x="35" y="737"/>
                  <a:pt x="15" y="732"/>
                </a:cubicBezTo>
                <a:cubicBezTo>
                  <a:pt x="0" y="721"/>
                  <a:pt x="6" y="721"/>
                  <a:pt x="6" y="703"/>
                </a:cubicBezTo>
              </a:path>
            </a:pathLst>
          </a:custGeom>
          <a:solidFill>
            <a:srgbClr val="FFCC99"/>
          </a:solidFill>
          <a:ln w="12700">
            <a:solidFill>
              <a:srgbClr val="993300"/>
            </a:solidFill>
            <a:round/>
            <a:headEnd/>
            <a:tailEnd/>
          </a:ln>
          <a:effectLst>
            <a:outerShdw dist="40161" dir="4293903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ＭＳ Ｐゴシック" pitchFamily="48" charset="-128"/>
              <a:cs typeface="Calibri" pitchFamily="34" charset="0"/>
            </a:endParaRPr>
          </a:p>
        </p:txBody>
      </p:sp>
      <p:sp>
        <p:nvSpPr>
          <p:cNvPr id="728093" name="Freeform 29"/>
          <p:cNvSpPr>
            <a:spLocks/>
          </p:cNvSpPr>
          <p:nvPr/>
        </p:nvSpPr>
        <p:spPr bwMode="auto">
          <a:xfrm>
            <a:off x="6715125" y="3786188"/>
            <a:ext cx="1674813" cy="1349375"/>
          </a:xfrm>
          <a:custGeom>
            <a:avLst/>
            <a:gdLst/>
            <a:ahLst/>
            <a:cxnLst>
              <a:cxn ang="0">
                <a:pos x="12" y="547"/>
              </a:cxn>
              <a:cxn ang="0">
                <a:pos x="39" y="490"/>
              </a:cxn>
              <a:cxn ang="0">
                <a:pos x="159" y="449"/>
              </a:cxn>
              <a:cxn ang="0">
                <a:pos x="214" y="413"/>
              </a:cxn>
              <a:cxn ang="0">
                <a:pos x="413" y="353"/>
              </a:cxn>
              <a:cxn ang="0">
                <a:pos x="490" y="326"/>
              </a:cxn>
              <a:cxn ang="0">
                <a:pos x="497" y="283"/>
              </a:cxn>
              <a:cxn ang="0">
                <a:pos x="512" y="170"/>
              </a:cxn>
              <a:cxn ang="0">
                <a:pos x="629" y="74"/>
              </a:cxn>
              <a:cxn ang="0">
                <a:pos x="718" y="31"/>
              </a:cxn>
              <a:cxn ang="0">
                <a:pos x="809" y="24"/>
              </a:cxn>
              <a:cxn ang="0">
                <a:pos x="881" y="0"/>
              </a:cxn>
              <a:cxn ang="0">
                <a:pos x="898" y="108"/>
              </a:cxn>
              <a:cxn ang="0">
                <a:pos x="893" y="192"/>
              </a:cxn>
              <a:cxn ang="0">
                <a:pos x="896" y="246"/>
              </a:cxn>
              <a:cxn ang="0">
                <a:pos x="910" y="360"/>
              </a:cxn>
              <a:cxn ang="0">
                <a:pos x="922" y="458"/>
              </a:cxn>
              <a:cxn ang="0">
                <a:pos x="999" y="487"/>
              </a:cxn>
              <a:cxn ang="0">
                <a:pos x="1035" y="523"/>
              </a:cxn>
              <a:cxn ang="0">
                <a:pos x="972" y="662"/>
              </a:cxn>
              <a:cxn ang="0">
                <a:pos x="929" y="727"/>
              </a:cxn>
              <a:cxn ang="0">
                <a:pos x="872" y="792"/>
              </a:cxn>
              <a:cxn ang="0">
                <a:pos x="807" y="850"/>
              </a:cxn>
              <a:cxn ang="0">
                <a:pos x="713" y="780"/>
              </a:cxn>
              <a:cxn ang="0">
                <a:pos x="656" y="720"/>
              </a:cxn>
              <a:cxn ang="0">
                <a:pos x="627" y="667"/>
              </a:cxn>
              <a:cxn ang="0">
                <a:pos x="550" y="694"/>
              </a:cxn>
              <a:cxn ang="0">
                <a:pos x="471" y="684"/>
              </a:cxn>
              <a:cxn ang="0">
                <a:pos x="320" y="638"/>
              </a:cxn>
              <a:cxn ang="0">
                <a:pos x="240" y="562"/>
              </a:cxn>
              <a:cxn ang="0">
                <a:pos x="156" y="576"/>
              </a:cxn>
              <a:cxn ang="0">
                <a:pos x="99" y="545"/>
              </a:cxn>
            </a:cxnLst>
            <a:rect l="0" t="0" r="r" b="b"/>
            <a:pathLst>
              <a:path w="1055" h="850">
                <a:moveTo>
                  <a:pt x="63" y="554"/>
                </a:moveTo>
                <a:cubicBezTo>
                  <a:pt x="45" y="553"/>
                  <a:pt x="30" y="551"/>
                  <a:pt x="12" y="547"/>
                </a:cubicBezTo>
                <a:cubicBezTo>
                  <a:pt x="2" y="537"/>
                  <a:pt x="3" y="531"/>
                  <a:pt x="0" y="516"/>
                </a:cubicBezTo>
                <a:cubicBezTo>
                  <a:pt x="7" y="499"/>
                  <a:pt x="23" y="496"/>
                  <a:pt x="39" y="490"/>
                </a:cubicBezTo>
                <a:cubicBezTo>
                  <a:pt x="60" y="482"/>
                  <a:pt x="83" y="480"/>
                  <a:pt x="104" y="470"/>
                </a:cubicBezTo>
                <a:cubicBezTo>
                  <a:pt x="124" y="461"/>
                  <a:pt x="135" y="452"/>
                  <a:pt x="159" y="449"/>
                </a:cubicBezTo>
                <a:cubicBezTo>
                  <a:pt x="161" y="440"/>
                  <a:pt x="166" y="434"/>
                  <a:pt x="171" y="427"/>
                </a:cubicBezTo>
                <a:cubicBezTo>
                  <a:pt x="175" y="412"/>
                  <a:pt x="202" y="414"/>
                  <a:pt x="214" y="413"/>
                </a:cubicBezTo>
                <a:cubicBezTo>
                  <a:pt x="256" y="395"/>
                  <a:pt x="290" y="377"/>
                  <a:pt x="336" y="372"/>
                </a:cubicBezTo>
                <a:cubicBezTo>
                  <a:pt x="362" y="366"/>
                  <a:pt x="387" y="357"/>
                  <a:pt x="413" y="353"/>
                </a:cubicBezTo>
                <a:cubicBezTo>
                  <a:pt x="433" y="344"/>
                  <a:pt x="455" y="341"/>
                  <a:pt x="476" y="334"/>
                </a:cubicBezTo>
                <a:cubicBezTo>
                  <a:pt x="480" y="333"/>
                  <a:pt x="487" y="329"/>
                  <a:pt x="490" y="326"/>
                </a:cubicBezTo>
                <a:cubicBezTo>
                  <a:pt x="494" y="322"/>
                  <a:pt x="500" y="312"/>
                  <a:pt x="500" y="312"/>
                </a:cubicBezTo>
                <a:cubicBezTo>
                  <a:pt x="503" y="302"/>
                  <a:pt x="501" y="293"/>
                  <a:pt x="497" y="283"/>
                </a:cubicBezTo>
                <a:cubicBezTo>
                  <a:pt x="494" y="265"/>
                  <a:pt x="492" y="261"/>
                  <a:pt x="495" y="242"/>
                </a:cubicBezTo>
                <a:cubicBezTo>
                  <a:pt x="496" y="216"/>
                  <a:pt x="493" y="189"/>
                  <a:pt x="512" y="170"/>
                </a:cubicBezTo>
                <a:cubicBezTo>
                  <a:pt x="526" y="120"/>
                  <a:pt x="568" y="95"/>
                  <a:pt x="615" y="82"/>
                </a:cubicBezTo>
                <a:cubicBezTo>
                  <a:pt x="632" y="70"/>
                  <a:pt x="613" y="83"/>
                  <a:pt x="629" y="74"/>
                </a:cubicBezTo>
                <a:cubicBezTo>
                  <a:pt x="634" y="71"/>
                  <a:pt x="644" y="65"/>
                  <a:pt x="644" y="65"/>
                </a:cubicBezTo>
                <a:cubicBezTo>
                  <a:pt x="655" y="25"/>
                  <a:pt x="673" y="34"/>
                  <a:pt x="718" y="31"/>
                </a:cubicBezTo>
                <a:cubicBezTo>
                  <a:pt x="727" y="28"/>
                  <a:pt x="733" y="30"/>
                  <a:pt x="742" y="34"/>
                </a:cubicBezTo>
                <a:cubicBezTo>
                  <a:pt x="772" y="21"/>
                  <a:pt x="745" y="26"/>
                  <a:pt x="809" y="24"/>
                </a:cubicBezTo>
                <a:cubicBezTo>
                  <a:pt x="821" y="22"/>
                  <a:pt x="833" y="21"/>
                  <a:pt x="845" y="19"/>
                </a:cubicBezTo>
                <a:cubicBezTo>
                  <a:pt x="856" y="17"/>
                  <a:pt x="869" y="3"/>
                  <a:pt x="881" y="0"/>
                </a:cubicBezTo>
                <a:cubicBezTo>
                  <a:pt x="918" y="4"/>
                  <a:pt x="903" y="40"/>
                  <a:pt x="905" y="74"/>
                </a:cubicBezTo>
                <a:cubicBezTo>
                  <a:pt x="903" y="89"/>
                  <a:pt x="902" y="95"/>
                  <a:pt x="898" y="108"/>
                </a:cubicBezTo>
                <a:cubicBezTo>
                  <a:pt x="896" y="130"/>
                  <a:pt x="893" y="151"/>
                  <a:pt x="891" y="173"/>
                </a:cubicBezTo>
                <a:cubicBezTo>
                  <a:pt x="892" y="179"/>
                  <a:pt x="891" y="186"/>
                  <a:pt x="893" y="192"/>
                </a:cubicBezTo>
                <a:cubicBezTo>
                  <a:pt x="894" y="195"/>
                  <a:pt x="899" y="196"/>
                  <a:pt x="900" y="199"/>
                </a:cubicBezTo>
                <a:cubicBezTo>
                  <a:pt x="905" y="223"/>
                  <a:pt x="904" y="227"/>
                  <a:pt x="896" y="246"/>
                </a:cubicBezTo>
                <a:cubicBezTo>
                  <a:pt x="899" y="257"/>
                  <a:pt x="889" y="287"/>
                  <a:pt x="900" y="290"/>
                </a:cubicBezTo>
                <a:cubicBezTo>
                  <a:pt x="909" y="313"/>
                  <a:pt x="903" y="337"/>
                  <a:pt x="910" y="360"/>
                </a:cubicBezTo>
                <a:cubicBezTo>
                  <a:pt x="912" y="381"/>
                  <a:pt x="908" y="397"/>
                  <a:pt x="903" y="418"/>
                </a:cubicBezTo>
                <a:cubicBezTo>
                  <a:pt x="905" y="457"/>
                  <a:pt x="896" y="453"/>
                  <a:pt x="922" y="458"/>
                </a:cubicBezTo>
                <a:cubicBezTo>
                  <a:pt x="942" y="466"/>
                  <a:pt x="962" y="465"/>
                  <a:pt x="984" y="466"/>
                </a:cubicBezTo>
                <a:cubicBezTo>
                  <a:pt x="998" y="473"/>
                  <a:pt x="989" y="483"/>
                  <a:pt x="999" y="487"/>
                </a:cubicBezTo>
                <a:cubicBezTo>
                  <a:pt x="1004" y="489"/>
                  <a:pt x="1010" y="489"/>
                  <a:pt x="1016" y="490"/>
                </a:cubicBezTo>
                <a:cubicBezTo>
                  <a:pt x="1019" y="509"/>
                  <a:pt x="1025" y="509"/>
                  <a:pt x="1035" y="523"/>
                </a:cubicBezTo>
                <a:cubicBezTo>
                  <a:pt x="1033" y="596"/>
                  <a:pt x="1055" y="620"/>
                  <a:pt x="999" y="636"/>
                </a:cubicBezTo>
                <a:cubicBezTo>
                  <a:pt x="989" y="643"/>
                  <a:pt x="980" y="651"/>
                  <a:pt x="972" y="662"/>
                </a:cubicBezTo>
                <a:cubicBezTo>
                  <a:pt x="969" y="674"/>
                  <a:pt x="962" y="682"/>
                  <a:pt x="953" y="691"/>
                </a:cubicBezTo>
                <a:cubicBezTo>
                  <a:pt x="948" y="709"/>
                  <a:pt x="948" y="722"/>
                  <a:pt x="929" y="727"/>
                </a:cubicBezTo>
                <a:cubicBezTo>
                  <a:pt x="923" y="733"/>
                  <a:pt x="908" y="744"/>
                  <a:pt x="908" y="744"/>
                </a:cubicBezTo>
                <a:cubicBezTo>
                  <a:pt x="895" y="775"/>
                  <a:pt x="899" y="773"/>
                  <a:pt x="872" y="792"/>
                </a:cubicBezTo>
                <a:cubicBezTo>
                  <a:pt x="867" y="803"/>
                  <a:pt x="864" y="811"/>
                  <a:pt x="857" y="821"/>
                </a:cubicBezTo>
                <a:cubicBezTo>
                  <a:pt x="849" y="848"/>
                  <a:pt x="835" y="847"/>
                  <a:pt x="807" y="850"/>
                </a:cubicBezTo>
                <a:cubicBezTo>
                  <a:pt x="792" y="846"/>
                  <a:pt x="793" y="845"/>
                  <a:pt x="790" y="830"/>
                </a:cubicBezTo>
                <a:cubicBezTo>
                  <a:pt x="786" y="783"/>
                  <a:pt x="757" y="782"/>
                  <a:pt x="713" y="780"/>
                </a:cubicBezTo>
                <a:cubicBezTo>
                  <a:pt x="694" y="767"/>
                  <a:pt x="673" y="763"/>
                  <a:pt x="651" y="758"/>
                </a:cubicBezTo>
                <a:cubicBezTo>
                  <a:pt x="642" y="745"/>
                  <a:pt x="638" y="725"/>
                  <a:pt x="656" y="720"/>
                </a:cubicBezTo>
                <a:cubicBezTo>
                  <a:pt x="663" y="707"/>
                  <a:pt x="676" y="704"/>
                  <a:pt x="689" y="698"/>
                </a:cubicBezTo>
                <a:cubicBezTo>
                  <a:pt x="725" y="662"/>
                  <a:pt x="635" y="667"/>
                  <a:pt x="627" y="667"/>
                </a:cubicBezTo>
                <a:cubicBezTo>
                  <a:pt x="613" y="663"/>
                  <a:pt x="612" y="662"/>
                  <a:pt x="596" y="665"/>
                </a:cubicBezTo>
                <a:cubicBezTo>
                  <a:pt x="584" y="676"/>
                  <a:pt x="567" y="690"/>
                  <a:pt x="550" y="694"/>
                </a:cubicBezTo>
                <a:cubicBezTo>
                  <a:pt x="542" y="696"/>
                  <a:pt x="526" y="698"/>
                  <a:pt x="526" y="698"/>
                </a:cubicBezTo>
                <a:cubicBezTo>
                  <a:pt x="508" y="695"/>
                  <a:pt x="489" y="689"/>
                  <a:pt x="471" y="684"/>
                </a:cubicBezTo>
                <a:cubicBezTo>
                  <a:pt x="445" y="658"/>
                  <a:pt x="399" y="664"/>
                  <a:pt x="365" y="653"/>
                </a:cubicBezTo>
                <a:cubicBezTo>
                  <a:pt x="347" y="647"/>
                  <a:pt x="320" y="638"/>
                  <a:pt x="320" y="638"/>
                </a:cubicBezTo>
                <a:cubicBezTo>
                  <a:pt x="314" y="615"/>
                  <a:pt x="309" y="582"/>
                  <a:pt x="288" y="569"/>
                </a:cubicBezTo>
                <a:cubicBezTo>
                  <a:pt x="279" y="552"/>
                  <a:pt x="255" y="560"/>
                  <a:pt x="240" y="562"/>
                </a:cubicBezTo>
                <a:cubicBezTo>
                  <a:pt x="219" y="598"/>
                  <a:pt x="218" y="600"/>
                  <a:pt x="178" y="605"/>
                </a:cubicBezTo>
                <a:cubicBezTo>
                  <a:pt x="158" y="602"/>
                  <a:pt x="139" y="581"/>
                  <a:pt x="156" y="576"/>
                </a:cubicBezTo>
                <a:cubicBezTo>
                  <a:pt x="161" y="555"/>
                  <a:pt x="141" y="557"/>
                  <a:pt x="120" y="552"/>
                </a:cubicBezTo>
                <a:cubicBezTo>
                  <a:pt x="104" y="541"/>
                  <a:pt x="111" y="540"/>
                  <a:pt x="99" y="545"/>
                </a:cubicBezTo>
                <a:cubicBezTo>
                  <a:pt x="85" y="564"/>
                  <a:pt x="53" y="557"/>
                  <a:pt x="34" y="557"/>
                </a:cubicBezTo>
              </a:path>
            </a:pathLst>
          </a:custGeom>
          <a:solidFill>
            <a:srgbClr val="FFCC99"/>
          </a:solidFill>
          <a:ln w="12700">
            <a:solidFill>
              <a:srgbClr val="993300"/>
            </a:solidFill>
            <a:round/>
            <a:headEnd/>
            <a:tailEnd/>
          </a:ln>
          <a:effectLst>
            <a:outerShdw dist="38100" dir="5400000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ＭＳ Ｐゴシック" pitchFamily="48" charset="-128"/>
              <a:cs typeface="Calibri" pitchFamily="34" charset="0"/>
            </a:endParaRPr>
          </a:p>
        </p:txBody>
      </p:sp>
      <p:sp>
        <p:nvSpPr>
          <p:cNvPr id="10270" name="Text Box 30"/>
          <p:cNvSpPr txBox="1">
            <a:spLocks noChangeArrowheads="1"/>
          </p:cNvSpPr>
          <p:nvPr/>
        </p:nvSpPr>
        <p:spPr bwMode="auto">
          <a:xfrm>
            <a:off x="7286625" y="4429125"/>
            <a:ext cx="914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AQUILEIA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71" name="Freeform 31"/>
          <p:cNvSpPr>
            <a:spLocks/>
          </p:cNvSpPr>
          <p:nvPr/>
        </p:nvSpPr>
        <p:spPr bwMode="auto">
          <a:xfrm>
            <a:off x="7862888" y="3368675"/>
            <a:ext cx="509587" cy="533400"/>
          </a:xfrm>
          <a:custGeom>
            <a:avLst/>
            <a:gdLst>
              <a:gd name="T0" fmla="*/ 2147483647 w 321"/>
              <a:gd name="T1" fmla="*/ 2147483647 h 336"/>
              <a:gd name="T2" fmla="*/ 2147483647 w 321"/>
              <a:gd name="T3" fmla="*/ 2147483647 h 336"/>
              <a:gd name="T4" fmla="*/ 2147483647 w 321"/>
              <a:gd name="T5" fmla="*/ 2147483647 h 336"/>
              <a:gd name="T6" fmla="*/ 2147483647 w 321"/>
              <a:gd name="T7" fmla="*/ 2147483647 h 336"/>
              <a:gd name="T8" fmla="*/ 2147483647 w 321"/>
              <a:gd name="T9" fmla="*/ 2147483647 h 336"/>
              <a:gd name="T10" fmla="*/ 2147483647 w 321"/>
              <a:gd name="T11" fmla="*/ 2147483647 h 336"/>
              <a:gd name="T12" fmla="*/ 2147483647 w 321"/>
              <a:gd name="T13" fmla="*/ 2147483647 h 336"/>
              <a:gd name="T14" fmla="*/ 2147483647 w 321"/>
              <a:gd name="T15" fmla="*/ 2147483647 h 336"/>
              <a:gd name="T16" fmla="*/ 2147483647 w 321"/>
              <a:gd name="T17" fmla="*/ 2147483647 h 336"/>
              <a:gd name="T18" fmla="*/ 2147483647 w 321"/>
              <a:gd name="T19" fmla="*/ 2147483647 h 336"/>
              <a:gd name="T20" fmla="*/ 2147483647 w 321"/>
              <a:gd name="T21" fmla="*/ 2147483647 h 336"/>
              <a:gd name="T22" fmla="*/ 2147483647 w 321"/>
              <a:gd name="T23" fmla="*/ 2147483647 h 336"/>
              <a:gd name="T24" fmla="*/ 2147483647 w 321"/>
              <a:gd name="T25" fmla="*/ 2147483647 h 336"/>
              <a:gd name="T26" fmla="*/ 2147483647 w 321"/>
              <a:gd name="T27" fmla="*/ 2147483647 h 336"/>
              <a:gd name="T28" fmla="*/ 2147483647 w 321"/>
              <a:gd name="T29" fmla="*/ 0 h 336"/>
              <a:gd name="T30" fmla="*/ 2147483647 w 321"/>
              <a:gd name="T31" fmla="*/ 2147483647 h 336"/>
              <a:gd name="T32" fmla="*/ 2147483647 w 321"/>
              <a:gd name="T33" fmla="*/ 2147483647 h 336"/>
              <a:gd name="T34" fmla="*/ 2147483647 w 321"/>
              <a:gd name="T35" fmla="*/ 2147483647 h 336"/>
              <a:gd name="T36" fmla="*/ 2147483647 w 321"/>
              <a:gd name="T37" fmla="*/ 2147483647 h 336"/>
              <a:gd name="T38" fmla="*/ 2147483647 w 321"/>
              <a:gd name="T39" fmla="*/ 2147483647 h 336"/>
              <a:gd name="T40" fmla="*/ 2147483647 w 321"/>
              <a:gd name="T41" fmla="*/ 2147483647 h 336"/>
              <a:gd name="T42" fmla="*/ 2147483647 w 321"/>
              <a:gd name="T43" fmla="*/ 2147483647 h 336"/>
              <a:gd name="T44" fmla="*/ 2147483647 w 321"/>
              <a:gd name="T45" fmla="*/ 2147483647 h 336"/>
              <a:gd name="T46" fmla="*/ 2147483647 w 321"/>
              <a:gd name="T47" fmla="*/ 2147483647 h 336"/>
              <a:gd name="T48" fmla="*/ 2147483647 w 321"/>
              <a:gd name="T49" fmla="*/ 2147483647 h 336"/>
              <a:gd name="T50" fmla="*/ 2147483647 w 321"/>
              <a:gd name="T51" fmla="*/ 2147483647 h 336"/>
              <a:gd name="T52" fmla="*/ 2147483647 w 321"/>
              <a:gd name="T53" fmla="*/ 2147483647 h 336"/>
              <a:gd name="T54" fmla="*/ 2147483647 w 321"/>
              <a:gd name="T55" fmla="*/ 2147483647 h 336"/>
              <a:gd name="T56" fmla="*/ 2147483647 w 321"/>
              <a:gd name="T57" fmla="*/ 2147483647 h 336"/>
              <a:gd name="T58" fmla="*/ 2147483647 w 321"/>
              <a:gd name="T59" fmla="*/ 2147483647 h 336"/>
              <a:gd name="T60" fmla="*/ 2147483647 w 321"/>
              <a:gd name="T61" fmla="*/ 2147483647 h 336"/>
              <a:gd name="T62" fmla="*/ 2147483647 w 321"/>
              <a:gd name="T63" fmla="*/ 2147483647 h 336"/>
              <a:gd name="T64" fmla="*/ 2147483647 w 321"/>
              <a:gd name="T65" fmla="*/ 2147483647 h 3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21"/>
              <a:gd name="T100" fmla="*/ 0 h 336"/>
              <a:gd name="T101" fmla="*/ 321 w 321"/>
              <a:gd name="T102" fmla="*/ 336 h 3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21" h="336">
                <a:moveTo>
                  <a:pt x="4" y="336"/>
                </a:moveTo>
                <a:cubicBezTo>
                  <a:pt x="0" y="323"/>
                  <a:pt x="26" y="282"/>
                  <a:pt x="38" y="274"/>
                </a:cubicBezTo>
                <a:cubicBezTo>
                  <a:pt x="41" y="263"/>
                  <a:pt x="44" y="250"/>
                  <a:pt x="54" y="244"/>
                </a:cubicBezTo>
                <a:cubicBezTo>
                  <a:pt x="57" y="235"/>
                  <a:pt x="58" y="225"/>
                  <a:pt x="62" y="216"/>
                </a:cubicBezTo>
                <a:cubicBezTo>
                  <a:pt x="65" y="209"/>
                  <a:pt x="70" y="203"/>
                  <a:pt x="72" y="196"/>
                </a:cubicBezTo>
                <a:cubicBezTo>
                  <a:pt x="75" y="185"/>
                  <a:pt x="76" y="176"/>
                  <a:pt x="82" y="166"/>
                </a:cubicBezTo>
                <a:cubicBezTo>
                  <a:pt x="84" y="151"/>
                  <a:pt x="90" y="138"/>
                  <a:pt x="98" y="126"/>
                </a:cubicBezTo>
                <a:cubicBezTo>
                  <a:pt x="100" y="116"/>
                  <a:pt x="99" y="110"/>
                  <a:pt x="108" y="104"/>
                </a:cubicBezTo>
                <a:cubicBezTo>
                  <a:pt x="109" y="100"/>
                  <a:pt x="110" y="95"/>
                  <a:pt x="114" y="92"/>
                </a:cubicBezTo>
                <a:cubicBezTo>
                  <a:pt x="118" y="89"/>
                  <a:pt x="126" y="84"/>
                  <a:pt x="126" y="84"/>
                </a:cubicBezTo>
                <a:cubicBezTo>
                  <a:pt x="130" y="77"/>
                  <a:pt x="135" y="74"/>
                  <a:pt x="138" y="66"/>
                </a:cubicBezTo>
                <a:cubicBezTo>
                  <a:pt x="138" y="65"/>
                  <a:pt x="140" y="45"/>
                  <a:pt x="142" y="40"/>
                </a:cubicBezTo>
                <a:cubicBezTo>
                  <a:pt x="144" y="36"/>
                  <a:pt x="150" y="28"/>
                  <a:pt x="150" y="28"/>
                </a:cubicBezTo>
                <a:cubicBezTo>
                  <a:pt x="152" y="17"/>
                  <a:pt x="153" y="11"/>
                  <a:pt x="164" y="6"/>
                </a:cubicBezTo>
                <a:cubicBezTo>
                  <a:pt x="170" y="3"/>
                  <a:pt x="182" y="0"/>
                  <a:pt x="182" y="0"/>
                </a:cubicBezTo>
                <a:cubicBezTo>
                  <a:pt x="204" y="6"/>
                  <a:pt x="223" y="10"/>
                  <a:pt x="246" y="12"/>
                </a:cubicBezTo>
                <a:cubicBezTo>
                  <a:pt x="260" y="17"/>
                  <a:pt x="254" y="14"/>
                  <a:pt x="264" y="20"/>
                </a:cubicBezTo>
                <a:cubicBezTo>
                  <a:pt x="267" y="25"/>
                  <a:pt x="269" y="36"/>
                  <a:pt x="272" y="40"/>
                </a:cubicBezTo>
                <a:cubicBezTo>
                  <a:pt x="280" y="50"/>
                  <a:pt x="301" y="49"/>
                  <a:pt x="312" y="56"/>
                </a:cubicBezTo>
                <a:cubicBezTo>
                  <a:pt x="318" y="66"/>
                  <a:pt x="321" y="73"/>
                  <a:pt x="310" y="80"/>
                </a:cubicBezTo>
                <a:cubicBezTo>
                  <a:pt x="303" y="91"/>
                  <a:pt x="291" y="96"/>
                  <a:pt x="286" y="112"/>
                </a:cubicBezTo>
                <a:cubicBezTo>
                  <a:pt x="287" y="123"/>
                  <a:pt x="284" y="136"/>
                  <a:pt x="290" y="146"/>
                </a:cubicBezTo>
                <a:cubicBezTo>
                  <a:pt x="294" y="154"/>
                  <a:pt x="302" y="170"/>
                  <a:pt x="302" y="170"/>
                </a:cubicBezTo>
                <a:cubicBezTo>
                  <a:pt x="299" y="182"/>
                  <a:pt x="295" y="192"/>
                  <a:pt x="288" y="202"/>
                </a:cubicBezTo>
                <a:cubicBezTo>
                  <a:pt x="286" y="214"/>
                  <a:pt x="286" y="217"/>
                  <a:pt x="276" y="224"/>
                </a:cubicBezTo>
                <a:cubicBezTo>
                  <a:pt x="272" y="237"/>
                  <a:pt x="264" y="244"/>
                  <a:pt x="254" y="254"/>
                </a:cubicBezTo>
                <a:cubicBezTo>
                  <a:pt x="248" y="271"/>
                  <a:pt x="253" y="303"/>
                  <a:pt x="232" y="310"/>
                </a:cubicBezTo>
                <a:cubicBezTo>
                  <a:pt x="221" y="303"/>
                  <a:pt x="214" y="309"/>
                  <a:pt x="204" y="314"/>
                </a:cubicBezTo>
                <a:cubicBezTo>
                  <a:pt x="185" y="322"/>
                  <a:pt x="168" y="325"/>
                  <a:pt x="148" y="326"/>
                </a:cubicBezTo>
                <a:cubicBezTo>
                  <a:pt x="133" y="327"/>
                  <a:pt x="119" y="327"/>
                  <a:pt x="104" y="328"/>
                </a:cubicBezTo>
                <a:cubicBezTo>
                  <a:pt x="98" y="330"/>
                  <a:pt x="92" y="332"/>
                  <a:pt x="86" y="334"/>
                </a:cubicBezTo>
                <a:cubicBezTo>
                  <a:pt x="84" y="335"/>
                  <a:pt x="80" y="336"/>
                  <a:pt x="80" y="336"/>
                </a:cubicBezTo>
                <a:cubicBezTo>
                  <a:pt x="55" y="328"/>
                  <a:pt x="30" y="327"/>
                  <a:pt x="4" y="336"/>
                </a:cubicBezTo>
                <a:close/>
              </a:path>
            </a:pathLst>
          </a:custGeom>
          <a:solidFill>
            <a:srgbClr val="FFCC99"/>
          </a:solidFill>
          <a:ln w="127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728096" name="Freeform 32"/>
          <p:cNvSpPr>
            <a:spLocks/>
          </p:cNvSpPr>
          <p:nvPr/>
        </p:nvSpPr>
        <p:spPr bwMode="auto">
          <a:xfrm>
            <a:off x="8134350" y="3452813"/>
            <a:ext cx="752475" cy="1389062"/>
          </a:xfrm>
          <a:custGeom>
            <a:avLst/>
            <a:gdLst/>
            <a:ahLst/>
            <a:cxnLst>
              <a:cxn ang="0">
                <a:pos x="144" y="765"/>
              </a:cxn>
              <a:cxn ang="0">
                <a:pos x="41" y="707"/>
              </a:cxn>
              <a:cxn ang="0">
                <a:pos x="24" y="636"/>
              </a:cxn>
              <a:cxn ang="0">
                <a:pos x="0" y="508"/>
              </a:cxn>
              <a:cxn ang="0">
                <a:pos x="17" y="461"/>
              </a:cxn>
              <a:cxn ang="0">
                <a:pos x="17" y="384"/>
              </a:cxn>
              <a:cxn ang="0">
                <a:pos x="17" y="261"/>
              </a:cxn>
              <a:cxn ang="0">
                <a:pos x="43" y="189"/>
              </a:cxn>
              <a:cxn ang="0">
                <a:pos x="75" y="118"/>
              </a:cxn>
              <a:cxn ang="0">
                <a:pos x="90" y="24"/>
              </a:cxn>
              <a:cxn ang="0">
                <a:pos x="174" y="21"/>
              </a:cxn>
              <a:cxn ang="0">
                <a:pos x="216" y="27"/>
              </a:cxn>
              <a:cxn ang="0">
                <a:pos x="274" y="59"/>
              </a:cxn>
              <a:cxn ang="0">
                <a:pos x="296" y="146"/>
              </a:cxn>
              <a:cxn ang="0">
                <a:pos x="324" y="272"/>
              </a:cxn>
              <a:cxn ang="0">
                <a:pos x="351" y="328"/>
              </a:cxn>
              <a:cxn ang="0">
                <a:pos x="356" y="422"/>
              </a:cxn>
              <a:cxn ang="0">
                <a:pos x="343" y="480"/>
              </a:cxn>
              <a:cxn ang="0">
                <a:pos x="287" y="506"/>
              </a:cxn>
              <a:cxn ang="0">
                <a:pos x="259" y="542"/>
              </a:cxn>
              <a:cxn ang="0">
                <a:pos x="244" y="624"/>
              </a:cxn>
              <a:cxn ang="0">
                <a:pos x="208" y="662"/>
              </a:cxn>
              <a:cxn ang="0">
                <a:pos x="208" y="694"/>
              </a:cxn>
              <a:cxn ang="0">
                <a:pos x="274" y="664"/>
              </a:cxn>
              <a:cxn ang="0">
                <a:pos x="302" y="632"/>
              </a:cxn>
              <a:cxn ang="0">
                <a:pos x="349" y="705"/>
              </a:cxn>
              <a:cxn ang="0">
                <a:pos x="429" y="737"/>
              </a:cxn>
              <a:cxn ang="0">
                <a:pos x="446" y="795"/>
              </a:cxn>
              <a:cxn ang="0">
                <a:pos x="399" y="812"/>
              </a:cxn>
              <a:cxn ang="0">
                <a:pos x="351" y="827"/>
              </a:cxn>
              <a:cxn ang="0">
                <a:pos x="272" y="838"/>
              </a:cxn>
              <a:cxn ang="0">
                <a:pos x="178" y="874"/>
              </a:cxn>
              <a:cxn ang="0">
                <a:pos x="154" y="866"/>
              </a:cxn>
            </a:cxnLst>
            <a:rect l="0" t="0" r="r" b="b"/>
            <a:pathLst>
              <a:path w="474" h="875">
                <a:moveTo>
                  <a:pt x="156" y="872"/>
                </a:moveTo>
                <a:cubicBezTo>
                  <a:pt x="147" y="837"/>
                  <a:pt x="174" y="785"/>
                  <a:pt x="144" y="765"/>
                </a:cubicBezTo>
                <a:cubicBezTo>
                  <a:pt x="133" y="743"/>
                  <a:pt x="136" y="741"/>
                  <a:pt x="111" y="735"/>
                </a:cubicBezTo>
                <a:cubicBezTo>
                  <a:pt x="99" y="698"/>
                  <a:pt x="85" y="709"/>
                  <a:pt x="41" y="707"/>
                </a:cubicBezTo>
                <a:cubicBezTo>
                  <a:pt x="34" y="705"/>
                  <a:pt x="28" y="703"/>
                  <a:pt x="21" y="701"/>
                </a:cubicBezTo>
                <a:cubicBezTo>
                  <a:pt x="8" y="685"/>
                  <a:pt x="14" y="653"/>
                  <a:pt x="24" y="636"/>
                </a:cubicBezTo>
                <a:cubicBezTo>
                  <a:pt x="19" y="606"/>
                  <a:pt x="28" y="564"/>
                  <a:pt x="15" y="536"/>
                </a:cubicBezTo>
                <a:cubicBezTo>
                  <a:pt x="10" y="525"/>
                  <a:pt x="6" y="520"/>
                  <a:pt x="0" y="508"/>
                </a:cubicBezTo>
                <a:cubicBezTo>
                  <a:pt x="6" y="499"/>
                  <a:pt x="0" y="487"/>
                  <a:pt x="9" y="482"/>
                </a:cubicBezTo>
                <a:cubicBezTo>
                  <a:pt x="14" y="475"/>
                  <a:pt x="15" y="469"/>
                  <a:pt x="17" y="461"/>
                </a:cubicBezTo>
                <a:cubicBezTo>
                  <a:pt x="15" y="444"/>
                  <a:pt x="11" y="439"/>
                  <a:pt x="9" y="420"/>
                </a:cubicBezTo>
                <a:cubicBezTo>
                  <a:pt x="11" y="408"/>
                  <a:pt x="14" y="396"/>
                  <a:pt x="17" y="384"/>
                </a:cubicBezTo>
                <a:cubicBezTo>
                  <a:pt x="18" y="347"/>
                  <a:pt x="16" y="320"/>
                  <a:pt x="26" y="287"/>
                </a:cubicBezTo>
                <a:cubicBezTo>
                  <a:pt x="24" y="278"/>
                  <a:pt x="20" y="270"/>
                  <a:pt x="17" y="261"/>
                </a:cubicBezTo>
                <a:cubicBezTo>
                  <a:pt x="18" y="247"/>
                  <a:pt x="18" y="232"/>
                  <a:pt x="24" y="219"/>
                </a:cubicBezTo>
                <a:cubicBezTo>
                  <a:pt x="28" y="203"/>
                  <a:pt x="29" y="197"/>
                  <a:pt x="43" y="189"/>
                </a:cubicBezTo>
                <a:cubicBezTo>
                  <a:pt x="46" y="177"/>
                  <a:pt x="54" y="166"/>
                  <a:pt x="62" y="156"/>
                </a:cubicBezTo>
                <a:cubicBezTo>
                  <a:pt x="66" y="143"/>
                  <a:pt x="72" y="131"/>
                  <a:pt x="75" y="118"/>
                </a:cubicBezTo>
                <a:cubicBezTo>
                  <a:pt x="73" y="103"/>
                  <a:pt x="75" y="97"/>
                  <a:pt x="64" y="88"/>
                </a:cubicBezTo>
                <a:cubicBezTo>
                  <a:pt x="56" y="60"/>
                  <a:pt x="66" y="40"/>
                  <a:pt x="90" y="24"/>
                </a:cubicBezTo>
                <a:cubicBezTo>
                  <a:pt x="97" y="12"/>
                  <a:pt x="90" y="0"/>
                  <a:pt x="104" y="5"/>
                </a:cubicBezTo>
                <a:cubicBezTo>
                  <a:pt x="121" y="19"/>
                  <a:pt x="153" y="20"/>
                  <a:pt x="174" y="21"/>
                </a:cubicBezTo>
                <a:cubicBezTo>
                  <a:pt x="185" y="30"/>
                  <a:pt x="180" y="34"/>
                  <a:pt x="193" y="30"/>
                </a:cubicBezTo>
                <a:cubicBezTo>
                  <a:pt x="200" y="32"/>
                  <a:pt x="209" y="25"/>
                  <a:pt x="216" y="27"/>
                </a:cubicBezTo>
                <a:cubicBezTo>
                  <a:pt x="227" y="27"/>
                  <a:pt x="248" y="22"/>
                  <a:pt x="258" y="27"/>
                </a:cubicBezTo>
                <a:cubicBezTo>
                  <a:pt x="274" y="32"/>
                  <a:pt x="259" y="55"/>
                  <a:pt x="274" y="59"/>
                </a:cubicBezTo>
                <a:cubicBezTo>
                  <a:pt x="282" y="64"/>
                  <a:pt x="280" y="75"/>
                  <a:pt x="285" y="84"/>
                </a:cubicBezTo>
                <a:cubicBezTo>
                  <a:pt x="288" y="106"/>
                  <a:pt x="290" y="125"/>
                  <a:pt x="296" y="146"/>
                </a:cubicBezTo>
                <a:cubicBezTo>
                  <a:pt x="298" y="164"/>
                  <a:pt x="303" y="226"/>
                  <a:pt x="309" y="231"/>
                </a:cubicBezTo>
                <a:cubicBezTo>
                  <a:pt x="312" y="243"/>
                  <a:pt x="314" y="264"/>
                  <a:pt x="324" y="272"/>
                </a:cubicBezTo>
                <a:cubicBezTo>
                  <a:pt x="326" y="293"/>
                  <a:pt x="325" y="295"/>
                  <a:pt x="339" y="306"/>
                </a:cubicBezTo>
                <a:cubicBezTo>
                  <a:pt x="342" y="315"/>
                  <a:pt x="342" y="325"/>
                  <a:pt x="351" y="328"/>
                </a:cubicBezTo>
                <a:cubicBezTo>
                  <a:pt x="362" y="337"/>
                  <a:pt x="359" y="353"/>
                  <a:pt x="371" y="362"/>
                </a:cubicBezTo>
                <a:cubicBezTo>
                  <a:pt x="380" y="395"/>
                  <a:pt x="371" y="399"/>
                  <a:pt x="356" y="422"/>
                </a:cubicBezTo>
                <a:cubicBezTo>
                  <a:pt x="353" y="432"/>
                  <a:pt x="350" y="442"/>
                  <a:pt x="347" y="452"/>
                </a:cubicBezTo>
                <a:cubicBezTo>
                  <a:pt x="346" y="461"/>
                  <a:pt x="350" y="474"/>
                  <a:pt x="343" y="480"/>
                </a:cubicBezTo>
                <a:cubicBezTo>
                  <a:pt x="335" y="487"/>
                  <a:pt x="312" y="488"/>
                  <a:pt x="302" y="491"/>
                </a:cubicBezTo>
                <a:cubicBezTo>
                  <a:pt x="297" y="496"/>
                  <a:pt x="292" y="500"/>
                  <a:pt x="287" y="506"/>
                </a:cubicBezTo>
                <a:cubicBezTo>
                  <a:pt x="282" y="520"/>
                  <a:pt x="278" y="528"/>
                  <a:pt x="287" y="542"/>
                </a:cubicBezTo>
                <a:cubicBezTo>
                  <a:pt x="280" y="554"/>
                  <a:pt x="270" y="545"/>
                  <a:pt x="259" y="542"/>
                </a:cubicBezTo>
                <a:cubicBezTo>
                  <a:pt x="254" y="551"/>
                  <a:pt x="240" y="559"/>
                  <a:pt x="231" y="564"/>
                </a:cubicBezTo>
                <a:cubicBezTo>
                  <a:pt x="239" y="585"/>
                  <a:pt x="230" y="606"/>
                  <a:pt x="244" y="624"/>
                </a:cubicBezTo>
                <a:cubicBezTo>
                  <a:pt x="242" y="636"/>
                  <a:pt x="241" y="637"/>
                  <a:pt x="231" y="643"/>
                </a:cubicBezTo>
                <a:cubicBezTo>
                  <a:pt x="226" y="657"/>
                  <a:pt x="222" y="659"/>
                  <a:pt x="208" y="662"/>
                </a:cubicBezTo>
                <a:cubicBezTo>
                  <a:pt x="201" y="669"/>
                  <a:pt x="192" y="675"/>
                  <a:pt x="184" y="681"/>
                </a:cubicBezTo>
                <a:cubicBezTo>
                  <a:pt x="187" y="692"/>
                  <a:pt x="198" y="691"/>
                  <a:pt x="208" y="694"/>
                </a:cubicBezTo>
                <a:cubicBezTo>
                  <a:pt x="222" y="689"/>
                  <a:pt x="230" y="689"/>
                  <a:pt x="246" y="688"/>
                </a:cubicBezTo>
                <a:cubicBezTo>
                  <a:pt x="261" y="685"/>
                  <a:pt x="267" y="677"/>
                  <a:pt x="274" y="664"/>
                </a:cubicBezTo>
                <a:cubicBezTo>
                  <a:pt x="277" y="651"/>
                  <a:pt x="281" y="646"/>
                  <a:pt x="289" y="636"/>
                </a:cubicBezTo>
                <a:cubicBezTo>
                  <a:pt x="292" y="627"/>
                  <a:pt x="296" y="623"/>
                  <a:pt x="302" y="632"/>
                </a:cubicBezTo>
                <a:cubicBezTo>
                  <a:pt x="307" y="649"/>
                  <a:pt x="321" y="663"/>
                  <a:pt x="336" y="673"/>
                </a:cubicBezTo>
                <a:cubicBezTo>
                  <a:pt x="340" y="684"/>
                  <a:pt x="337" y="701"/>
                  <a:pt x="349" y="705"/>
                </a:cubicBezTo>
                <a:cubicBezTo>
                  <a:pt x="364" y="717"/>
                  <a:pt x="379" y="712"/>
                  <a:pt x="399" y="714"/>
                </a:cubicBezTo>
                <a:cubicBezTo>
                  <a:pt x="409" y="729"/>
                  <a:pt x="411" y="732"/>
                  <a:pt x="429" y="737"/>
                </a:cubicBezTo>
                <a:cubicBezTo>
                  <a:pt x="443" y="746"/>
                  <a:pt x="460" y="753"/>
                  <a:pt x="469" y="767"/>
                </a:cubicBezTo>
                <a:cubicBezTo>
                  <a:pt x="474" y="785"/>
                  <a:pt x="460" y="790"/>
                  <a:pt x="446" y="795"/>
                </a:cubicBezTo>
                <a:cubicBezTo>
                  <a:pt x="429" y="808"/>
                  <a:pt x="434" y="808"/>
                  <a:pt x="407" y="810"/>
                </a:cubicBezTo>
                <a:cubicBezTo>
                  <a:pt x="404" y="811"/>
                  <a:pt x="402" y="812"/>
                  <a:pt x="399" y="812"/>
                </a:cubicBezTo>
                <a:cubicBezTo>
                  <a:pt x="388" y="813"/>
                  <a:pt x="377" y="812"/>
                  <a:pt x="366" y="814"/>
                </a:cubicBezTo>
                <a:cubicBezTo>
                  <a:pt x="363" y="815"/>
                  <a:pt x="355" y="825"/>
                  <a:pt x="351" y="827"/>
                </a:cubicBezTo>
                <a:cubicBezTo>
                  <a:pt x="346" y="830"/>
                  <a:pt x="334" y="830"/>
                  <a:pt x="330" y="831"/>
                </a:cubicBezTo>
                <a:cubicBezTo>
                  <a:pt x="319" y="840"/>
                  <a:pt x="288" y="836"/>
                  <a:pt x="272" y="838"/>
                </a:cubicBezTo>
                <a:cubicBezTo>
                  <a:pt x="250" y="853"/>
                  <a:pt x="224" y="864"/>
                  <a:pt x="197" y="868"/>
                </a:cubicBezTo>
                <a:cubicBezTo>
                  <a:pt x="191" y="870"/>
                  <a:pt x="184" y="872"/>
                  <a:pt x="178" y="874"/>
                </a:cubicBezTo>
                <a:cubicBezTo>
                  <a:pt x="169" y="873"/>
                  <a:pt x="159" y="875"/>
                  <a:pt x="150" y="872"/>
                </a:cubicBezTo>
                <a:cubicBezTo>
                  <a:pt x="148" y="871"/>
                  <a:pt x="152" y="866"/>
                  <a:pt x="154" y="866"/>
                </a:cubicBezTo>
                <a:cubicBezTo>
                  <a:pt x="156" y="866"/>
                  <a:pt x="155" y="870"/>
                  <a:pt x="156" y="872"/>
                </a:cubicBezTo>
                <a:close/>
              </a:path>
            </a:pathLst>
          </a:custGeom>
          <a:solidFill>
            <a:srgbClr val="FFCC99"/>
          </a:solidFill>
          <a:ln w="12700">
            <a:solidFill>
              <a:srgbClr val="993300"/>
            </a:solidFill>
            <a:round/>
            <a:headEnd/>
            <a:tailEnd/>
          </a:ln>
          <a:effectLst>
            <a:outerShdw dist="40161" dir="1106097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ＭＳ Ｐゴシック" pitchFamily="48" charset="-128"/>
              <a:cs typeface="Calibri" pitchFamily="34" charset="0"/>
            </a:endParaRPr>
          </a:p>
        </p:txBody>
      </p:sp>
      <p:sp>
        <p:nvSpPr>
          <p:cNvPr id="10273" name="Text Box 33"/>
          <p:cNvSpPr txBox="1">
            <a:spLocks noChangeArrowheads="1"/>
          </p:cNvSpPr>
          <p:nvPr/>
        </p:nvSpPr>
        <p:spPr bwMode="auto">
          <a:xfrm>
            <a:off x="8153400" y="4114800"/>
            <a:ext cx="9906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FIUMICELLO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74" name="Freeform 34"/>
          <p:cNvSpPr>
            <a:spLocks/>
          </p:cNvSpPr>
          <p:nvPr/>
        </p:nvSpPr>
        <p:spPr bwMode="auto">
          <a:xfrm>
            <a:off x="6900863" y="1995488"/>
            <a:ext cx="652462" cy="1395412"/>
          </a:xfrm>
          <a:custGeom>
            <a:avLst/>
            <a:gdLst>
              <a:gd name="T0" fmla="*/ 2147483647 w 411"/>
              <a:gd name="T1" fmla="*/ 2147483647 h 879"/>
              <a:gd name="T2" fmla="*/ 2147483647 w 411"/>
              <a:gd name="T3" fmla="*/ 2147483647 h 879"/>
              <a:gd name="T4" fmla="*/ 2147483647 w 411"/>
              <a:gd name="T5" fmla="*/ 2147483647 h 879"/>
              <a:gd name="T6" fmla="*/ 2147483647 w 411"/>
              <a:gd name="T7" fmla="*/ 2147483647 h 879"/>
              <a:gd name="T8" fmla="*/ 2147483647 w 411"/>
              <a:gd name="T9" fmla="*/ 2147483647 h 879"/>
              <a:gd name="T10" fmla="*/ 2147483647 w 411"/>
              <a:gd name="T11" fmla="*/ 2147483647 h 879"/>
              <a:gd name="T12" fmla="*/ 2147483647 w 411"/>
              <a:gd name="T13" fmla="*/ 2147483647 h 879"/>
              <a:gd name="T14" fmla="*/ 2147483647 w 411"/>
              <a:gd name="T15" fmla="*/ 2147483647 h 879"/>
              <a:gd name="T16" fmla="*/ 2147483647 w 411"/>
              <a:gd name="T17" fmla="*/ 2147483647 h 879"/>
              <a:gd name="T18" fmla="*/ 2147483647 w 411"/>
              <a:gd name="T19" fmla="*/ 2147483647 h 879"/>
              <a:gd name="T20" fmla="*/ 2147483647 w 411"/>
              <a:gd name="T21" fmla="*/ 2147483647 h 879"/>
              <a:gd name="T22" fmla="*/ 2147483647 w 411"/>
              <a:gd name="T23" fmla="*/ 2147483647 h 879"/>
              <a:gd name="T24" fmla="*/ 2147483647 w 411"/>
              <a:gd name="T25" fmla="*/ 2147483647 h 879"/>
              <a:gd name="T26" fmla="*/ 2147483647 w 411"/>
              <a:gd name="T27" fmla="*/ 2147483647 h 879"/>
              <a:gd name="T28" fmla="*/ 2147483647 w 411"/>
              <a:gd name="T29" fmla="*/ 2147483647 h 879"/>
              <a:gd name="T30" fmla="*/ 2147483647 w 411"/>
              <a:gd name="T31" fmla="*/ 2147483647 h 879"/>
              <a:gd name="T32" fmla="*/ 2147483647 w 411"/>
              <a:gd name="T33" fmla="*/ 2147483647 h 879"/>
              <a:gd name="T34" fmla="*/ 2147483647 w 411"/>
              <a:gd name="T35" fmla="*/ 2147483647 h 879"/>
              <a:gd name="T36" fmla="*/ 2147483647 w 411"/>
              <a:gd name="T37" fmla="*/ 2147483647 h 879"/>
              <a:gd name="T38" fmla="*/ 2147483647 w 411"/>
              <a:gd name="T39" fmla="*/ 2147483647 h 879"/>
              <a:gd name="T40" fmla="*/ 2147483647 w 411"/>
              <a:gd name="T41" fmla="*/ 2147483647 h 879"/>
              <a:gd name="T42" fmla="*/ 2147483647 w 411"/>
              <a:gd name="T43" fmla="*/ 2147483647 h 879"/>
              <a:gd name="T44" fmla="*/ 2147483647 w 411"/>
              <a:gd name="T45" fmla="*/ 2147483647 h 879"/>
              <a:gd name="T46" fmla="*/ 2147483647 w 411"/>
              <a:gd name="T47" fmla="*/ 2147483647 h 879"/>
              <a:gd name="T48" fmla="*/ 2147483647 w 411"/>
              <a:gd name="T49" fmla="*/ 2147483647 h 879"/>
              <a:gd name="T50" fmla="*/ 2147483647 w 411"/>
              <a:gd name="T51" fmla="*/ 2147483647 h 879"/>
              <a:gd name="T52" fmla="*/ 2147483647 w 411"/>
              <a:gd name="T53" fmla="*/ 2147483647 h 879"/>
              <a:gd name="T54" fmla="*/ 2147483647 w 411"/>
              <a:gd name="T55" fmla="*/ 2147483647 h 879"/>
              <a:gd name="T56" fmla="*/ 2147483647 w 411"/>
              <a:gd name="T57" fmla="*/ 2147483647 h 879"/>
              <a:gd name="T58" fmla="*/ 2147483647 w 411"/>
              <a:gd name="T59" fmla="*/ 2147483647 h 879"/>
              <a:gd name="T60" fmla="*/ 2147483647 w 411"/>
              <a:gd name="T61" fmla="*/ 2147483647 h 879"/>
              <a:gd name="T62" fmla="*/ 2147483647 w 411"/>
              <a:gd name="T63" fmla="*/ 2147483647 h 879"/>
              <a:gd name="T64" fmla="*/ 2147483647 w 411"/>
              <a:gd name="T65" fmla="*/ 2147483647 h 879"/>
              <a:gd name="T66" fmla="*/ 2147483647 w 411"/>
              <a:gd name="T67" fmla="*/ 2147483647 h 879"/>
              <a:gd name="T68" fmla="*/ 2147483647 w 411"/>
              <a:gd name="T69" fmla="*/ 2147483647 h 879"/>
              <a:gd name="T70" fmla="*/ 2147483647 w 411"/>
              <a:gd name="T71" fmla="*/ 2147483647 h 879"/>
              <a:gd name="T72" fmla="*/ 2147483647 w 411"/>
              <a:gd name="T73" fmla="*/ 2147483647 h 879"/>
              <a:gd name="T74" fmla="*/ 2147483647 w 411"/>
              <a:gd name="T75" fmla="*/ 2147483647 h 879"/>
              <a:gd name="T76" fmla="*/ 2147483647 w 411"/>
              <a:gd name="T77" fmla="*/ 2147483647 h 879"/>
              <a:gd name="T78" fmla="*/ 2147483647 w 411"/>
              <a:gd name="T79" fmla="*/ 2147483647 h 879"/>
              <a:gd name="T80" fmla="*/ 2147483647 w 411"/>
              <a:gd name="T81" fmla="*/ 2147483647 h 879"/>
              <a:gd name="T82" fmla="*/ 2147483647 w 411"/>
              <a:gd name="T83" fmla="*/ 2147483647 h 879"/>
              <a:gd name="T84" fmla="*/ 2147483647 w 411"/>
              <a:gd name="T85" fmla="*/ 2147483647 h 879"/>
              <a:gd name="T86" fmla="*/ 2147483647 w 411"/>
              <a:gd name="T87" fmla="*/ 2147483647 h 879"/>
              <a:gd name="T88" fmla="*/ 2147483647 w 411"/>
              <a:gd name="T89" fmla="*/ 2147483647 h 879"/>
              <a:gd name="T90" fmla="*/ 2147483647 w 411"/>
              <a:gd name="T91" fmla="*/ 2147483647 h 879"/>
              <a:gd name="T92" fmla="*/ 2147483647 w 411"/>
              <a:gd name="T93" fmla="*/ 2147483647 h 879"/>
              <a:gd name="T94" fmla="*/ 2147483647 w 411"/>
              <a:gd name="T95" fmla="*/ 2147483647 h 879"/>
              <a:gd name="T96" fmla="*/ 2147483647 w 411"/>
              <a:gd name="T97" fmla="*/ 2147483647 h 879"/>
              <a:gd name="T98" fmla="*/ 2147483647 w 411"/>
              <a:gd name="T99" fmla="*/ 2147483647 h 879"/>
              <a:gd name="T100" fmla="*/ 2147483647 w 411"/>
              <a:gd name="T101" fmla="*/ 2147483647 h 879"/>
              <a:gd name="T102" fmla="*/ 2147483647 w 411"/>
              <a:gd name="T103" fmla="*/ 2147483647 h 879"/>
              <a:gd name="T104" fmla="*/ 2147483647 w 411"/>
              <a:gd name="T105" fmla="*/ 2147483647 h 879"/>
              <a:gd name="T106" fmla="*/ 2147483647 w 411"/>
              <a:gd name="T107" fmla="*/ 2147483647 h 87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11"/>
              <a:gd name="T163" fmla="*/ 0 h 879"/>
              <a:gd name="T164" fmla="*/ 411 w 411"/>
              <a:gd name="T165" fmla="*/ 879 h 87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11" h="879">
                <a:moveTo>
                  <a:pt x="207" y="879"/>
                </a:moveTo>
                <a:cubicBezTo>
                  <a:pt x="199" y="845"/>
                  <a:pt x="163" y="838"/>
                  <a:pt x="135" y="825"/>
                </a:cubicBezTo>
                <a:cubicBezTo>
                  <a:pt x="126" y="821"/>
                  <a:pt x="117" y="819"/>
                  <a:pt x="108" y="816"/>
                </a:cubicBezTo>
                <a:cubicBezTo>
                  <a:pt x="102" y="814"/>
                  <a:pt x="90" y="810"/>
                  <a:pt x="90" y="810"/>
                </a:cubicBezTo>
                <a:cubicBezTo>
                  <a:pt x="80" y="781"/>
                  <a:pt x="70" y="756"/>
                  <a:pt x="63" y="726"/>
                </a:cubicBezTo>
                <a:cubicBezTo>
                  <a:pt x="60" y="698"/>
                  <a:pt x="63" y="648"/>
                  <a:pt x="45" y="630"/>
                </a:cubicBezTo>
                <a:cubicBezTo>
                  <a:pt x="40" y="614"/>
                  <a:pt x="31" y="599"/>
                  <a:pt x="27" y="582"/>
                </a:cubicBezTo>
                <a:cubicBezTo>
                  <a:pt x="33" y="553"/>
                  <a:pt x="37" y="524"/>
                  <a:pt x="42" y="495"/>
                </a:cubicBezTo>
                <a:cubicBezTo>
                  <a:pt x="43" y="487"/>
                  <a:pt x="28" y="472"/>
                  <a:pt x="30" y="465"/>
                </a:cubicBezTo>
                <a:cubicBezTo>
                  <a:pt x="31" y="462"/>
                  <a:pt x="54" y="456"/>
                  <a:pt x="54" y="456"/>
                </a:cubicBezTo>
                <a:cubicBezTo>
                  <a:pt x="55" y="440"/>
                  <a:pt x="38" y="433"/>
                  <a:pt x="36" y="417"/>
                </a:cubicBezTo>
                <a:cubicBezTo>
                  <a:pt x="35" y="411"/>
                  <a:pt x="24" y="357"/>
                  <a:pt x="24" y="357"/>
                </a:cubicBezTo>
                <a:cubicBezTo>
                  <a:pt x="22" y="330"/>
                  <a:pt x="21" y="305"/>
                  <a:pt x="30" y="279"/>
                </a:cubicBezTo>
                <a:cubicBezTo>
                  <a:pt x="27" y="234"/>
                  <a:pt x="59" y="243"/>
                  <a:pt x="12" y="234"/>
                </a:cubicBezTo>
                <a:cubicBezTo>
                  <a:pt x="0" y="216"/>
                  <a:pt x="19" y="185"/>
                  <a:pt x="30" y="168"/>
                </a:cubicBezTo>
                <a:cubicBezTo>
                  <a:pt x="33" y="135"/>
                  <a:pt x="35" y="131"/>
                  <a:pt x="30" y="93"/>
                </a:cubicBezTo>
                <a:cubicBezTo>
                  <a:pt x="29" y="84"/>
                  <a:pt x="21" y="66"/>
                  <a:pt x="21" y="66"/>
                </a:cubicBezTo>
                <a:cubicBezTo>
                  <a:pt x="31" y="37"/>
                  <a:pt x="33" y="45"/>
                  <a:pt x="69" y="42"/>
                </a:cubicBezTo>
                <a:cubicBezTo>
                  <a:pt x="85" y="37"/>
                  <a:pt x="101" y="35"/>
                  <a:pt x="117" y="30"/>
                </a:cubicBezTo>
                <a:cubicBezTo>
                  <a:pt x="126" y="27"/>
                  <a:pt x="144" y="21"/>
                  <a:pt x="144" y="21"/>
                </a:cubicBezTo>
                <a:cubicBezTo>
                  <a:pt x="152" y="9"/>
                  <a:pt x="160" y="11"/>
                  <a:pt x="171" y="3"/>
                </a:cubicBezTo>
                <a:cubicBezTo>
                  <a:pt x="191" y="10"/>
                  <a:pt x="171" y="0"/>
                  <a:pt x="183" y="15"/>
                </a:cubicBezTo>
                <a:cubicBezTo>
                  <a:pt x="188" y="21"/>
                  <a:pt x="204" y="25"/>
                  <a:pt x="210" y="27"/>
                </a:cubicBezTo>
                <a:cubicBezTo>
                  <a:pt x="219" y="30"/>
                  <a:pt x="237" y="39"/>
                  <a:pt x="237" y="39"/>
                </a:cubicBezTo>
                <a:cubicBezTo>
                  <a:pt x="275" y="31"/>
                  <a:pt x="300" y="28"/>
                  <a:pt x="342" y="24"/>
                </a:cubicBezTo>
                <a:cubicBezTo>
                  <a:pt x="370" y="15"/>
                  <a:pt x="354" y="17"/>
                  <a:pt x="390" y="21"/>
                </a:cubicBezTo>
                <a:cubicBezTo>
                  <a:pt x="393" y="34"/>
                  <a:pt x="392" y="51"/>
                  <a:pt x="399" y="63"/>
                </a:cubicBezTo>
                <a:cubicBezTo>
                  <a:pt x="403" y="69"/>
                  <a:pt x="411" y="81"/>
                  <a:pt x="411" y="81"/>
                </a:cubicBezTo>
                <a:cubicBezTo>
                  <a:pt x="407" y="102"/>
                  <a:pt x="394" y="103"/>
                  <a:pt x="387" y="123"/>
                </a:cubicBezTo>
                <a:cubicBezTo>
                  <a:pt x="385" y="129"/>
                  <a:pt x="381" y="141"/>
                  <a:pt x="381" y="141"/>
                </a:cubicBezTo>
                <a:cubicBezTo>
                  <a:pt x="377" y="282"/>
                  <a:pt x="387" y="204"/>
                  <a:pt x="369" y="258"/>
                </a:cubicBezTo>
                <a:cubicBezTo>
                  <a:pt x="372" y="284"/>
                  <a:pt x="368" y="290"/>
                  <a:pt x="387" y="303"/>
                </a:cubicBezTo>
                <a:cubicBezTo>
                  <a:pt x="392" y="318"/>
                  <a:pt x="389" y="333"/>
                  <a:pt x="384" y="348"/>
                </a:cubicBezTo>
                <a:cubicBezTo>
                  <a:pt x="364" y="341"/>
                  <a:pt x="372" y="339"/>
                  <a:pt x="363" y="330"/>
                </a:cubicBezTo>
                <a:cubicBezTo>
                  <a:pt x="362" y="329"/>
                  <a:pt x="342" y="324"/>
                  <a:pt x="342" y="324"/>
                </a:cubicBezTo>
                <a:cubicBezTo>
                  <a:pt x="332" y="325"/>
                  <a:pt x="320" y="324"/>
                  <a:pt x="312" y="330"/>
                </a:cubicBezTo>
                <a:cubicBezTo>
                  <a:pt x="284" y="352"/>
                  <a:pt x="325" y="326"/>
                  <a:pt x="303" y="348"/>
                </a:cubicBezTo>
                <a:cubicBezTo>
                  <a:pt x="298" y="353"/>
                  <a:pt x="291" y="354"/>
                  <a:pt x="285" y="357"/>
                </a:cubicBezTo>
                <a:cubicBezTo>
                  <a:pt x="279" y="360"/>
                  <a:pt x="273" y="363"/>
                  <a:pt x="267" y="366"/>
                </a:cubicBezTo>
                <a:cubicBezTo>
                  <a:pt x="261" y="369"/>
                  <a:pt x="249" y="372"/>
                  <a:pt x="249" y="372"/>
                </a:cubicBezTo>
                <a:cubicBezTo>
                  <a:pt x="236" y="385"/>
                  <a:pt x="222" y="401"/>
                  <a:pt x="207" y="411"/>
                </a:cubicBezTo>
                <a:cubicBezTo>
                  <a:pt x="195" y="429"/>
                  <a:pt x="186" y="453"/>
                  <a:pt x="171" y="468"/>
                </a:cubicBezTo>
                <a:cubicBezTo>
                  <a:pt x="167" y="479"/>
                  <a:pt x="162" y="487"/>
                  <a:pt x="159" y="498"/>
                </a:cubicBezTo>
                <a:cubicBezTo>
                  <a:pt x="163" y="556"/>
                  <a:pt x="154" y="552"/>
                  <a:pt x="189" y="540"/>
                </a:cubicBezTo>
                <a:cubicBezTo>
                  <a:pt x="201" y="544"/>
                  <a:pt x="196" y="536"/>
                  <a:pt x="207" y="543"/>
                </a:cubicBezTo>
                <a:cubicBezTo>
                  <a:pt x="213" y="562"/>
                  <a:pt x="206" y="594"/>
                  <a:pt x="213" y="615"/>
                </a:cubicBezTo>
                <a:cubicBezTo>
                  <a:pt x="215" y="622"/>
                  <a:pt x="225" y="633"/>
                  <a:pt x="225" y="633"/>
                </a:cubicBezTo>
                <a:cubicBezTo>
                  <a:pt x="221" y="651"/>
                  <a:pt x="215" y="662"/>
                  <a:pt x="207" y="678"/>
                </a:cubicBezTo>
                <a:cubicBezTo>
                  <a:pt x="208" y="687"/>
                  <a:pt x="207" y="696"/>
                  <a:pt x="210" y="705"/>
                </a:cubicBezTo>
                <a:cubicBezTo>
                  <a:pt x="212" y="712"/>
                  <a:pt x="218" y="717"/>
                  <a:pt x="222" y="723"/>
                </a:cubicBezTo>
                <a:cubicBezTo>
                  <a:pt x="230" y="736"/>
                  <a:pt x="244" y="756"/>
                  <a:pt x="252" y="768"/>
                </a:cubicBezTo>
                <a:cubicBezTo>
                  <a:pt x="254" y="787"/>
                  <a:pt x="250" y="817"/>
                  <a:pt x="246" y="831"/>
                </a:cubicBezTo>
                <a:cubicBezTo>
                  <a:pt x="242" y="845"/>
                  <a:pt x="232" y="844"/>
                  <a:pt x="225" y="852"/>
                </a:cubicBezTo>
                <a:cubicBezTo>
                  <a:pt x="222" y="857"/>
                  <a:pt x="212" y="872"/>
                  <a:pt x="207" y="879"/>
                </a:cubicBezTo>
                <a:close/>
              </a:path>
            </a:pathLst>
          </a:custGeom>
          <a:solidFill>
            <a:srgbClr val="FFCC99"/>
          </a:solidFill>
          <a:ln w="127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728099" name="Freeform 35"/>
          <p:cNvSpPr>
            <a:spLocks/>
          </p:cNvSpPr>
          <p:nvPr/>
        </p:nvSpPr>
        <p:spPr bwMode="auto">
          <a:xfrm>
            <a:off x="7585075" y="2774950"/>
            <a:ext cx="1173163" cy="817563"/>
          </a:xfrm>
          <a:custGeom>
            <a:avLst/>
            <a:gdLst/>
            <a:ahLst/>
            <a:cxnLst>
              <a:cxn ang="0">
                <a:pos x="226" y="252"/>
              </a:cxn>
              <a:cxn ang="0">
                <a:pos x="174" y="296"/>
              </a:cxn>
              <a:cxn ang="0">
                <a:pos x="144" y="282"/>
              </a:cxn>
              <a:cxn ang="0">
                <a:pos x="46" y="196"/>
              </a:cxn>
              <a:cxn ang="0">
                <a:pos x="12" y="124"/>
              </a:cxn>
              <a:cxn ang="0">
                <a:pos x="0" y="100"/>
              </a:cxn>
              <a:cxn ang="0">
                <a:pos x="28" y="70"/>
              </a:cxn>
              <a:cxn ang="0">
                <a:pos x="82" y="70"/>
              </a:cxn>
              <a:cxn ang="0">
                <a:pos x="114" y="42"/>
              </a:cxn>
              <a:cxn ang="0">
                <a:pos x="142" y="28"/>
              </a:cxn>
              <a:cxn ang="0">
                <a:pos x="204" y="56"/>
              </a:cxn>
              <a:cxn ang="0">
                <a:pos x="246" y="20"/>
              </a:cxn>
              <a:cxn ang="0">
                <a:pos x="366" y="12"/>
              </a:cxn>
              <a:cxn ang="0">
                <a:pos x="412" y="64"/>
              </a:cxn>
              <a:cxn ang="0">
                <a:pos x="410" y="116"/>
              </a:cxn>
              <a:cxn ang="0">
                <a:pos x="440" y="106"/>
              </a:cxn>
              <a:cxn ang="0">
                <a:pos x="508" y="76"/>
              </a:cxn>
              <a:cxn ang="0">
                <a:pos x="534" y="114"/>
              </a:cxn>
              <a:cxn ang="0">
                <a:pos x="574" y="172"/>
              </a:cxn>
              <a:cxn ang="0">
                <a:pos x="618" y="212"/>
              </a:cxn>
              <a:cxn ang="0">
                <a:pos x="680" y="222"/>
              </a:cxn>
              <a:cxn ang="0">
                <a:pos x="720" y="252"/>
              </a:cxn>
              <a:cxn ang="0">
                <a:pos x="732" y="294"/>
              </a:cxn>
              <a:cxn ang="0">
                <a:pos x="702" y="382"/>
              </a:cxn>
              <a:cxn ang="0">
                <a:pos x="692" y="436"/>
              </a:cxn>
              <a:cxn ang="0">
                <a:pos x="678" y="506"/>
              </a:cxn>
              <a:cxn ang="0">
                <a:pos x="660" y="496"/>
              </a:cxn>
              <a:cxn ang="0">
                <a:pos x="568" y="456"/>
              </a:cxn>
              <a:cxn ang="0">
                <a:pos x="510" y="440"/>
              </a:cxn>
              <a:cxn ang="0">
                <a:pos x="448" y="414"/>
              </a:cxn>
              <a:cxn ang="0">
                <a:pos x="366" y="374"/>
              </a:cxn>
              <a:cxn ang="0">
                <a:pos x="324" y="382"/>
              </a:cxn>
              <a:cxn ang="0">
                <a:pos x="306" y="296"/>
              </a:cxn>
              <a:cxn ang="0">
                <a:pos x="290" y="248"/>
              </a:cxn>
            </a:cxnLst>
            <a:rect l="0" t="0" r="r" b="b"/>
            <a:pathLst>
              <a:path w="739" h="515">
                <a:moveTo>
                  <a:pt x="268" y="240"/>
                </a:moveTo>
                <a:cubicBezTo>
                  <a:pt x="254" y="235"/>
                  <a:pt x="238" y="244"/>
                  <a:pt x="226" y="252"/>
                </a:cubicBezTo>
                <a:cubicBezTo>
                  <a:pt x="221" y="267"/>
                  <a:pt x="199" y="273"/>
                  <a:pt x="184" y="278"/>
                </a:cubicBezTo>
                <a:cubicBezTo>
                  <a:pt x="165" y="297"/>
                  <a:pt x="194" y="267"/>
                  <a:pt x="174" y="296"/>
                </a:cubicBezTo>
                <a:cubicBezTo>
                  <a:pt x="171" y="300"/>
                  <a:pt x="166" y="308"/>
                  <a:pt x="166" y="308"/>
                </a:cubicBezTo>
                <a:cubicBezTo>
                  <a:pt x="159" y="298"/>
                  <a:pt x="149" y="296"/>
                  <a:pt x="144" y="282"/>
                </a:cubicBezTo>
                <a:cubicBezTo>
                  <a:pt x="148" y="269"/>
                  <a:pt x="155" y="260"/>
                  <a:pt x="158" y="246"/>
                </a:cubicBezTo>
                <a:cubicBezTo>
                  <a:pt x="152" y="203"/>
                  <a:pt x="79" y="198"/>
                  <a:pt x="46" y="196"/>
                </a:cubicBezTo>
                <a:cubicBezTo>
                  <a:pt x="38" y="190"/>
                  <a:pt x="33" y="183"/>
                  <a:pt x="30" y="174"/>
                </a:cubicBezTo>
                <a:cubicBezTo>
                  <a:pt x="27" y="152"/>
                  <a:pt x="33" y="135"/>
                  <a:pt x="12" y="124"/>
                </a:cubicBezTo>
                <a:cubicBezTo>
                  <a:pt x="9" y="120"/>
                  <a:pt x="6" y="117"/>
                  <a:pt x="4" y="112"/>
                </a:cubicBezTo>
                <a:cubicBezTo>
                  <a:pt x="3" y="108"/>
                  <a:pt x="0" y="100"/>
                  <a:pt x="0" y="100"/>
                </a:cubicBezTo>
                <a:cubicBezTo>
                  <a:pt x="3" y="86"/>
                  <a:pt x="6" y="70"/>
                  <a:pt x="14" y="58"/>
                </a:cubicBezTo>
                <a:cubicBezTo>
                  <a:pt x="24" y="61"/>
                  <a:pt x="18" y="67"/>
                  <a:pt x="28" y="70"/>
                </a:cubicBezTo>
                <a:cubicBezTo>
                  <a:pt x="33" y="75"/>
                  <a:pt x="46" y="80"/>
                  <a:pt x="46" y="80"/>
                </a:cubicBezTo>
                <a:cubicBezTo>
                  <a:pt x="86" y="77"/>
                  <a:pt x="61" y="77"/>
                  <a:pt x="82" y="70"/>
                </a:cubicBezTo>
                <a:cubicBezTo>
                  <a:pt x="87" y="63"/>
                  <a:pt x="91" y="63"/>
                  <a:pt x="98" y="58"/>
                </a:cubicBezTo>
                <a:cubicBezTo>
                  <a:pt x="102" y="53"/>
                  <a:pt x="108" y="45"/>
                  <a:pt x="114" y="42"/>
                </a:cubicBezTo>
                <a:cubicBezTo>
                  <a:pt x="118" y="40"/>
                  <a:pt x="126" y="38"/>
                  <a:pt x="126" y="38"/>
                </a:cubicBezTo>
                <a:cubicBezTo>
                  <a:pt x="129" y="33"/>
                  <a:pt x="142" y="28"/>
                  <a:pt x="142" y="28"/>
                </a:cubicBezTo>
                <a:cubicBezTo>
                  <a:pt x="159" y="34"/>
                  <a:pt x="154" y="53"/>
                  <a:pt x="170" y="54"/>
                </a:cubicBezTo>
                <a:cubicBezTo>
                  <a:pt x="181" y="55"/>
                  <a:pt x="193" y="55"/>
                  <a:pt x="204" y="56"/>
                </a:cubicBezTo>
                <a:cubicBezTo>
                  <a:pt x="215" y="63"/>
                  <a:pt x="226" y="59"/>
                  <a:pt x="236" y="52"/>
                </a:cubicBezTo>
                <a:cubicBezTo>
                  <a:pt x="240" y="40"/>
                  <a:pt x="232" y="25"/>
                  <a:pt x="246" y="20"/>
                </a:cubicBezTo>
                <a:cubicBezTo>
                  <a:pt x="256" y="6"/>
                  <a:pt x="285" y="5"/>
                  <a:pt x="300" y="0"/>
                </a:cubicBezTo>
                <a:cubicBezTo>
                  <a:pt x="322" y="3"/>
                  <a:pt x="344" y="9"/>
                  <a:pt x="366" y="12"/>
                </a:cubicBezTo>
                <a:cubicBezTo>
                  <a:pt x="385" y="18"/>
                  <a:pt x="388" y="44"/>
                  <a:pt x="400" y="56"/>
                </a:cubicBezTo>
                <a:cubicBezTo>
                  <a:pt x="403" y="59"/>
                  <a:pt x="412" y="64"/>
                  <a:pt x="412" y="64"/>
                </a:cubicBezTo>
                <a:cubicBezTo>
                  <a:pt x="419" y="75"/>
                  <a:pt x="415" y="88"/>
                  <a:pt x="408" y="98"/>
                </a:cubicBezTo>
                <a:cubicBezTo>
                  <a:pt x="409" y="104"/>
                  <a:pt x="407" y="111"/>
                  <a:pt x="410" y="116"/>
                </a:cubicBezTo>
                <a:cubicBezTo>
                  <a:pt x="412" y="120"/>
                  <a:pt x="422" y="120"/>
                  <a:pt x="422" y="120"/>
                </a:cubicBezTo>
                <a:cubicBezTo>
                  <a:pt x="436" y="110"/>
                  <a:pt x="431" y="115"/>
                  <a:pt x="440" y="106"/>
                </a:cubicBezTo>
                <a:cubicBezTo>
                  <a:pt x="447" y="86"/>
                  <a:pt x="467" y="76"/>
                  <a:pt x="486" y="70"/>
                </a:cubicBezTo>
                <a:cubicBezTo>
                  <a:pt x="493" y="71"/>
                  <a:pt x="508" y="76"/>
                  <a:pt x="508" y="76"/>
                </a:cubicBezTo>
                <a:cubicBezTo>
                  <a:pt x="515" y="83"/>
                  <a:pt x="516" y="93"/>
                  <a:pt x="526" y="96"/>
                </a:cubicBezTo>
                <a:cubicBezTo>
                  <a:pt x="530" y="101"/>
                  <a:pt x="534" y="114"/>
                  <a:pt x="534" y="114"/>
                </a:cubicBezTo>
                <a:cubicBezTo>
                  <a:pt x="536" y="138"/>
                  <a:pt x="540" y="152"/>
                  <a:pt x="564" y="160"/>
                </a:cubicBezTo>
                <a:cubicBezTo>
                  <a:pt x="567" y="164"/>
                  <a:pt x="571" y="168"/>
                  <a:pt x="574" y="172"/>
                </a:cubicBezTo>
                <a:cubicBezTo>
                  <a:pt x="583" y="185"/>
                  <a:pt x="582" y="210"/>
                  <a:pt x="600" y="216"/>
                </a:cubicBezTo>
                <a:cubicBezTo>
                  <a:pt x="603" y="215"/>
                  <a:pt x="614" y="214"/>
                  <a:pt x="618" y="212"/>
                </a:cubicBezTo>
                <a:cubicBezTo>
                  <a:pt x="622" y="210"/>
                  <a:pt x="630" y="204"/>
                  <a:pt x="630" y="204"/>
                </a:cubicBezTo>
                <a:cubicBezTo>
                  <a:pt x="649" y="207"/>
                  <a:pt x="662" y="216"/>
                  <a:pt x="680" y="222"/>
                </a:cubicBezTo>
                <a:cubicBezTo>
                  <a:pt x="693" y="218"/>
                  <a:pt x="693" y="218"/>
                  <a:pt x="706" y="222"/>
                </a:cubicBezTo>
                <a:cubicBezTo>
                  <a:pt x="713" y="233"/>
                  <a:pt x="709" y="244"/>
                  <a:pt x="720" y="252"/>
                </a:cubicBezTo>
                <a:cubicBezTo>
                  <a:pt x="726" y="261"/>
                  <a:pt x="725" y="271"/>
                  <a:pt x="728" y="282"/>
                </a:cubicBezTo>
                <a:cubicBezTo>
                  <a:pt x="729" y="286"/>
                  <a:pt x="732" y="294"/>
                  <a:pt x="732" y="294"/>
                </a:cubicBezTo>
                <a:cubicBezTo>
                  <a:pt x="734" y="314"/>
                  <a:pt x="739" y="337"/>
                  <a:pt x="728" y="354"/>
                </a:cubicBezTo>
                <a:cubicBezTo>
                  <a:pt x="725" y="369"/>
                  <a:pt x="712" y="372"/>
                  <a:pt x="702" y="382"/>
                </a:cubicBezTo>
                <a:cubicBezTo>
                  <a:pt x="698" y="395"/>
                  <a:pt x="704" y="407"/>
                  <a:pt x="700" y="424"/>
                </a:cubicBezTo>
                <a:cubicBezTo>
                  <a:pt x="699" y="429"/>
                  <a:pt x="692" y="436"/>
                  <a:pt x="692" y="436"/>
                </a:cubicBezTo>
                <a:cubicBezTo>
                  <a:pt x="692" y="443"/>
                  <a:pt x="705" y="515"/>
                  <a:pt x="684" y="510"/>
                </a:cubicBezTo>
                <a:cubicBezTo>
                  <a:pt x="682" y="509"/>
                  <a:pt x="680" y="507"/>
                  <a:pt x="678" y="506"/>
                </a:cubicBezTo>
                <a:cubicBezTo>
                  <a:pt x="676" y="505"/>
                  <a:pt x="674" y="505"/>
                  <a:pt x="672" y="504"/>
                </a:cubicBezTo>
                <a:cubicBezTo>
                  <a:pt x="668" y="502"/>
                  <a:pt x="660" y="496"/>
                  <a:pt x="660" y="496"/>
                </a:cubicBezTo>
                <a:cubicBezTo>
                  <a:pt x="659" y="493"/>
                  <a:pt x="654" y="475"/>
                  <a:pt x="650" y="472"/>
                </a:cubicBezTo>
                <a:cubicBezTo>
                  <a:pt x="630" y="458"/>
                  <a:pt x="589" y="457"/>
                  <a:pt x="568" y="456"/>
                </a:cubicBezTo>
                <a:cubicBezTo>
                  <a:pt x="547" y="451"/>
                  <a:pt x="573" y="457"/>
                  <a:pt x="528" y="452"/>
                </a:cubicBezTo>
                <a:cubicBezTo>
                  <a:pt x="520" y="451"/>
                  <a:pt x="516" y="444"/>
                  <a:pt x="510" y="440"/>
                </a:cubicBezTo>
                <a:cubicBezTo>
                  <a:pt x="502" y="435"/>
                  <a:pt x="486" y="435"/>
                  <a:pt x="478" y="434"/>
                </a:cubicBezTo>
                <a:cubicBezTo>
                  <a:pt x="466" y="426"/>
                  <a:pt x="465" y="417"/>
                  <a:pt x="448" y="414"/>
                </a:cubicBezTo>
                <a:cubicBezTo>
                  <a:pt x="442" y="410"/>
                  <a:pt x="440" y="402"/>
                  <a:pt x="434" y="398"/>
                </a:cubicBezTo>
                <a:cubicBezTo>
                  <a:pt x="415" y="386"/>
                  <a:pt x="388" y="378"/>
                  <a:pt x="366" y="374"/>
                </a:cubicBezTo>
                <a:cubicBezTo>
                  <a:pt x="351" y="375"/>
                  <a:pt x="348" y="375"/>
                  <a:pt x="336" y="378"/>
                </a:cubicBezTo>
                <a:cubicBezTo>
                  <a:pt x="332" y="379"/>
                  <a:pt x="324" y="382"/>
                  <a:pt x="324" y="382"/>
                </a:cubicBezTo>
                <a:cubicBezTo>
                  <a:pt x="314" y="375"/>
                  <a:pt x="303" y="369"/>
                  <a:pt x="294" y="360"/>
                </a:cubicBezTo>
                <a:cubicBezTo>
                  <a:pt x="285" y="333"/>
                  <a:pt x="298" y="319"/>
                  <a:pt x="306" y="296"/>
                </a:cubicBezTo>
                <a:cubicBezTo>
                  <a:pt x="304" y="283"/>
                  <a:pt x="298" y="272"/>
                  <a:pt x="294" y="260"/>
                </a:cubicBezTo>
                <a:cubicBezTo>
                  <a:pt x="293" y="256"/>
                  <a:pt x="294" y="249"/>
                  <a:pt x="290" y="248"/>
                </a:cubicBezTo>
                <a:cubicBezTo>
                  <a:pt x="285" y="246"/>
                  <a:pt x="263" y="231"/>
                  <a:pt x="268" y="240"/>
                </a:cubicBezTo>
                <a:close/>
              </a:path>
            </a:pathLst>
          </a:custGeom>
          <a:solidFill>
            <a:srgbClr val="FFCC99"/>
          </a:solidFill>
          <a:ln w="12700">
            <a:solidFill>
              <a:srgbClr val="993300"/>
            </a:solidFill>
            <a:round/>
            <a:headEnd/>
            <a:tailEnd/>
          </a:ln>
          <a:effectLst>
            <a:outerShdw dist="28398" dir="20006097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ＭＳ Ｐゴシック" pitchFamily="48" charset="-128"/>
              <a:cs typeface="Calibri" pitchFamily="34" charset="0"/>
            </a:endParaRPr>
          </a:p>
        </p:txBody>
      </p:sp>
      <p:sp>
        <p:nvSpPr>
          <p:cNvPr id="728100" name="Freeform 36"/>
          <p:cNvSpPr>
            <a:spLocks/>
          </p:cNvSpPr>
          <p:nvPr/>
        </p:nvSpPr>
        <p:spPr bwMode="auto">
          <a:xfrm>
            <a:off x="7980363" y="2468563"/>
            <a:ext cx="660400" cy="649287"/>
          </a:xfrm>
          <a:custGeom>
            <a:avLst/>
            <a:gdLst/>
            <a:ahLst/>
            <a:cxnLst>
              <a:cxn ang="0">
                <a:pos x="404" y="399"/>
              </a:cxn>
              <a:cxn ang="0">
                <a:pos x="376" y="397"/>
              </a:cxn>
              <a:cxn ang="0">
                <a:pos x="350" y="403"/>
              </a:cxn>
              <a:cxn ang="0">
                <a:pos x="334" y="379"/>
              </a:cxn>
              <a:cxn ang="0">
                <a:pos x="298" y="337"/>
              </a:cxn>
              <a:cxn ang="0">
                <a:pos x="286" y="319"/>
              </a:cxn>
              <a:cxn ang="0">
                <a:pos x="248" y="263"/>
              </a:cxn>
              <a:cxn ang="0">
                <a:pos x="202" y="279"/>
              </a:cxn>
              <a:cxn ang="0">
                <a:pos x="176" y="309"/>
              </a:cxn>
              <a:cxn ang="0">
                <a:pos x="162" y="299"/>
              </a:cxn>
              <a:cxn ang="0">
                <a:pos x="154" y="247"/>
              </a:cxn>
              <a:cxn ang="0">
                <a:pos x="138" y="225"/>
              </a:cxn>
              <a:cxn ang="0">
                <a:pos x="60" y="191"/>
              </a:cxn>
              <a:cxn ang="0">
                <a:pos x="0" y="205"/>
              </a:cxn>
              <a:cxn ang="0">
                <a:pos x="24" y="181"/>
              </a:cxn>
              <a:cxn ang="0">
                <a:pos x="36" y="171"/>
              </a:cxn>
              <a:cxn ang="0">
                <a:pos x="68" y="119"/>
              </a:cxn>
              <a:cxn ang="0">
                <a:pos x="98" y="101"/>
              </a:cxn>
              <a:cxn ang="0">
                <a:pos x="102" y="95"/>
              </a:cxn>
              <a:cxn ang="0">
                <a:pos x="110" y="93"/>
              </a:cxn>
              <a:cxn ang="0">
                <a:pos x="142" y="67"/>
              </a:cxn>
              <a:cxn ang="0">
                <a:pos x="144" y="43"/>
              </a:cxn>
              <a:cxn ang="0">
                <a:pos x="157" y="5"/>
              </a:cxn>
              <a:cxn ang="0">
                <a:pos x="182" y="1"/>
              </a:cxn>
              <a:cxn ang="0">
                <a:pos x="202" y="21"/>
              </a:cxn>
              <a:cxn ang="0">
                <a:pos x="216" y="25"/>
              </a:cxn>
              <a:cxn ang="0">
                <a:pos x="228" y="29"/>
              </a:cxn>
              <a:cxn ang="0">
                <a:pos x="248" y="25"/>
              </a:cxn>
              <a:cxn ang="0">
                <a:pos x="256" y="5"/>
              </a:cxn>
              <a:cxn ang="0">
                <a:pos x="268" y="1"/>
              </a:cxn>
              <a:cxn ang="0">
                <a:pos x="302" y="23"/>
              </a:cxn>
              <a:cxn ang="0">
                <a:pos x="304" y="57"/>
              </a:cxn>
              <a:cxn ang="0">
                <a:pos x="316" y="109"/>
              </a:cxn>
              <a:cxn ang="0">
                <a:pos x="322" y="151"/>
              </a:cxn>
              <a:cxn ang="0">
                <a:pos x="346" y="173"/>
              </a:cxn>
              <a:cxn ang="0">
                <a:pos x="340" y="205"/>
              </a:cxn>
              <a:cxn ang="0">
                <a:pos x="340" y="253"/>
              </a:cxn>
              <a:cxn ang="0">
                <a:pos x="342" y="281"/>
              </a:cxn>
              <a:cxn ang="0">
                <a:pos x="360" y="293"/>
              </a:cxn>
              <a:cxn ang="0">
                <a:pos x="388" y="335"/>
              </a:cxn>
              <a:cxn ang="0">
                <a:pos x="408" y="349"/>
              </a:cxn>
              <a:cxn ang="0">
                <a:pos x="412" y="381"/>
              </a:cxn>
              <a:cxn ang="0">
                <a:pos x="404" y="399"/>
              </a:cxn>
            </a:cxnLst>
            <a:rect l="0" t="0" r="r" b="b"/>
            <a:pathLst>
              <a:path w="416" h="409">
                <a:moveTo>
                  <a:pt x="404" y="399"/>
                </a:moveTo>
                <a:cubicBezTo>
                  <a:pt x="395" y="398"/>
                  <a:pt x="385" y="394"/>
                  <a:pt x="376" y="397"/>
                </a:cubicBezTo>
                <a:cubicBezTo>
                  <a:pt x="367" y="406"/>
                  <a:pt x="362" y="405"/>
                  <a:pt x="350" y="403"/>
                </a:cubicBezTo>
                <a:cubicBezTo>
                  <a:pt x="347" y="393"/>
                  <a:pt x="338" y="388"/>
                  <a:pt x="334" y="379"/>
                </a:cubicBezTo>
                <a:cubicBezTo>
                  <a:pt x="326" y="361"/>
                  <a:pt x="318" y="344"/>
                  <a:pt x="298" y="337"/>
                </a:cubicBezTo>
                <a:cubicBezTo>
                  <a:pt x="294" y="331"/>
                  <a:pt x="286" y="319"/>
                  <a:pt x="286" y="319"/>
                </a:cubicBezTo>
                <a:cubicBezTo>
                  <a:pt x="280" y="296"/>
                  <a:pt x="274" y="272"/>
                  <a:pt x="248" y="263"/>
                </a:cubicBezTo>
                <a:cubicBezTo>
                  <a:pt x="223" y="265"/>
                  <a:pt x="220" y="267"/>
                  <a:pt x="202" y="279"/>
                </a:cubicBezTo>
                <a:cubicBezTo>
                  <a:pt x="194" y="291"/>
                  <a:pt x="189" y="305"/>
                  <a:pt x="176" y="309"/>
                </a:cubicBezTo>
                <a:cubicBezTo>
                  <a:pt x="162" y="304"/>
                  <a:pt x="165" y="309"/>
                  <a:pt x="162" y="299"/>
                </a:cubicBezTo>
                <a:cubicBezTo>
                  <a:pt x="164" y="281"/>
                  <a:pt x="172" y="259"/>
                  <a:pt x="154" y="247"/>
                </a:cubicBezTo>
                <a:cubicBezTo>
                  <a:pt x="151" y="237"/>
                  <a:pt x="146" y="231"/>
                  <a:pt x="138" y="225"/>
                </a:cubicBezTo>
                <a:cubicBezTo>
                  <a:pt x="118" y="195"/>
                  <a:pt x="95" y="197"/>
                  <a:pt x="60" y="191"/>
                </a:cubicBezTo>
                <a:cubicBezTo>
                  <a:pt x="39" y="193"/>
                  <a:pt x="20" y="198"/>
                  <a:pt x="0" y="205"/>
                </a:cubicBezTo>
                <a:cubicBezTo>
                  <a:pt x="7" y="195"/>
                  <a:pt x="12" y="185"/>
                  <a:pt x="24" y="181"/>
                </a:cubicBezTo>
                <a:cubicBezTo>
                  <a:pt x="28" y="177"/>
                  <a:pt x="33" y="175"/>
                  <a:pt x="36" y="171"/>
                </a:cubicBezTo>
                <a:cubicBezTo>
                  <a:pt x="48" y="156"/>
                  <a:pt x="47" y="126"/>
                  <a:pt x="68" y="119"/>
                </a:cubicBezTo>
                <a:cubicBezTo>
                  <a:pt x="77" y="110"/>
                  <a:pt x="88" y="108"/>
                  <a:pt x="98" y="101"/>
                </a:cubicBezTo>
                <a:cubicBezTo>
                  <a:pt x="99" y="99"/>
                  <a:pt x="100" y="96"/>
                  <a:pt x="102" y="95"/>
                </a:cubicBezTo>
                <a:cubicBezTo>
                  <a:pt x="104" y="93"/>
                  <a:pt x="108" y="95"/>
                  <a:pt x="110" y="93"/>
                </a:cubicBezTo>
                <a:cubicBezTo>
                  <a:pt x="130" y="76"/>
                  <a:pt x="114" y="76"/>
                  <a:pt x="142" y="67"/>
                </a:cubicBezTo>
                <a:cubicBezTo>
                  <a:pt x="146" y="61"/>
                  <a:pt x="144" y="43"/>
                  <a:pt x="144" y="43"/>
                </a:cubicBezTo>
                <a:cubicBezTo>
                  <a:pt x="145" y="25"/>
                  <a:pt x="146" y="16"/>
                  <a:pt x="157" y="5"/>
                </a:cubicBezTo>
                <a:cubicBezTo>
                  <a:pt x="162" y="0"/>
                  <a:pt x="182" y="1"/>
                  <a:pt x="182" y="1"/>
                </a:cubicBezTo>
                <a:cubicBezTo>
                  <a:pt x="200" y="4"/>
                  <a:pt x="197" y="5"/>
                  <a:pt x="202" y="21"/>
                </a:cubicBezTo>
                <a:cubicBezTo>
                  <a:pt x="204" y="26"/>
                  <a:pt x="211" y="24"/>
                  <a:pt x="216" y="25"/>
                </a:cubicBezTo>
                <a:cubicBezTo>
                  <a:pt x="220" y="26"/>
                  <a:pt x="228" y="29"/>
                  <a:pt x="228" y="29"/>
                </a:cubicBezTo>
                <a:cubicBezTo>
                  <a:pt x="234" y="27"/>
                  <a:pt x="242" y="28"/>
                  <a:pt x="248" y="25"/>
                </a:cubicBezTo>
                <a:cubicBezTo>
                  <a:pt x="253" y="23"/>
                  <a:pt x="250" y="9"/>
                  <a:pt x="256" y="5"/>
                </a:cubicBezTo>
                <a:cubicBezTo>
                  <a:pt x="260" y="3"/>
                  <a:pt x="268" y="1"/>
                  <a:pt x="268" y="1"/>
                </a:cubicBezTo>
                <a:cubicBezTo>
                  <a:pt x="280" y="5"/>
                  <a:pt x="289" y="19"/>
                  <a:pt x="302" y="23"/>
                </a:cubicBezTo>
                <a:cubicBezTo>
                  <a:pt x="316" y="37"/>
                  <a:pt x="309" y="41"/>
                  <a:pt x="304" y="57"/>
                </a:cubicBezTo>
                <a:cubicBezTo>
                  <a:pt x="305" y="70"/>
                  <a:pt x="304" y="101"/>
                  <a:pt x="316" y="109"/>
                </a:cubicBezTo>
                <a:cubicBezTo>
                  <a:pt x="328" y="126"/>
                  <a:pt x="316" y="106"/>
                  <a:pt x="322" y="151"/>
                </a:cubicBezTo>
                <a:cubicBezTo>
                  <a:pt x="324" y="164"/>
                  <a:pt x="337" y="167"/>
                  <a:pt x="346" y="173"/>
                </a:cubicBezTo>
                <a:cubicBezTo>
                  <a:pt x="350" y="186"/>
                  <a:pt x="344" y="194"/>
                  <a:pt x="340" y="205"/>
                </a:cubicBezTo>
                <a:cubicBezTo>
                  <a:pt x="345" y="221"/>
                  <a:pt x="343" y="236"/>
                  <a:pt x="340" y="253"/>
                </a:cubicBezTo>
                <a:cubicBezTo>
                  <a:pt x="341" y="262"/>
                  <a:pt x="339" y="272"/>
                  <a:pt x="342" y="281"/>
                </a:cubicBezTo>
                <a:cubicBezTo>
                  <a:pt x="345" y="288"/>
                  <a:pt x="360" y="293"/>
                  <a:pt x="360" y="293"/>
                </a:cubicBezTo>
                <a:cubicBezTo>
                  <a:pt x="369" y="307"/>
                  <a:pt x="383" y="319"/>
                  <a:pt x="388" y="335"/>
                </a:cubicBezTo>
                <a:cubicBezTo>
                  <a:pt x="391" y="359"/>
                  <a:pt x="389" y="346"/>
                  <a:pt x="408" y="349"/>
                </a:cubicBezTo>
                <a:cubicBezTo>
                  <a:pt x="416" y="361"/>
                  <a:pt x="414" y="364"/>
                  <a:pt x="412" y="381"/>
                </a:cubicBezTo>
                <a:cubicBezTo>
                  <a:pt x="411" y="392"/>
                  <a:pt x="404" y="409"/>
                  <a:pt x="404" y="399"/>
                </a:cubicBezTo>
                <a:close/>
              </a:path>
            </a:pathLst>
          </a:custGeom>
          <a:solidFill>
            <a:srgbClr val="FFCC99"/>
          </a:solidFill>
          <a:ln w="15875">
            <a:solidFill>
              <a:srgbClr val="993300"/>
            </a:solidFill>
            <a:round/>
            <a:headEnd/>
            <a:tailEnd/>
          </a:ln>
          <a:effectLst>
            <a:outerShdw dist="35921" dir="18900000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ＭＳ Ｐゴシック" pitchFamily="48" charset="-128"/>
              <a:cs typeface="Calibri" pitchFamily="34" charset="0"/>
            </a:endParaRPr>
          </a:p>
        </p:txBody>
      </p:sp>
      <p:sp>
        <p:nvSpPr>
          <p:cNvPr id="10277" name="Text Box 37"/>
          <p:cNvSpPr txBox="1">
            <a:spLocks noChangeArrowheads="1"/>
          </p:cNvSpPr>
          <p:nvPr/>
        </p:nvSpPr>
        <p:spPr bwMode="auto">
          <a:xfrm>
            <a:off x="8077200" y="3068638"/>
            <a:ext cx="1066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RUDA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78" name="Freeform 38"/>
          <p:cNvSpPr>
            <a:spLocks/>
          </p:cNvSpPr>
          <p:nvPr/>
        </p:nvSpPr>
        <p:spPr bwMode="auto">
          <a:xfrm>
            <a:off x="7461250" y="2122488"/>
            <a:ext cx="720725" cy="781050"/>
          </a:xfrm>
          <a:custGeom>
            <a:avLst/>
            <a:gdLst>
              <a:gd name="T0" fmla="*/ 2147483647 w 454"/>
              <a:gd name="T1" fmla="*/ 2147483647 h 492"/>
              <a:gd name="T2" fmla="*/ 2147483647 w 454"/>
              <a:gd name="T3" fmla="*/ 2147483647 h 492"/>
              <a:gd name="T4" fmla="*/ 2147483647 w 454"/>
              <a:gd name="T5" fmla="*/ 2147483647 h 492"/>
              <a:gd name="T6" fmla="*/ 2147483647 w 454"/>
              <a:gd name="T7" fmla="*/ 2147483647 h 492"/>
              <a:gd name="T8" fmla="*/ 2147483647 w 454"/>
              <a:gd name="T9" fmla="*/ 2147483647 h 492"/>
              <a:gd name="T10" fmla="*/ 2147483647 w 454"/>
              <a:gd name="T11" fmla="*/ 2147483647 h 492"/>
              <a:gd name="T12" fmla="*/ 2147483647 w 454"/>
              <a:gd name="T13" fmla="*/ 2147483647 h 492"/>
              <a:gd name="T14" fmla="*/ 2147483647 w 454"/>
              <a:gd name="T15" fmla="*/ 2147483647 h 492"/>
              <a:gd name="T16" fmla="*/ 2147483647 w 454"/>
              <a:gd name="T17" fmla="*/ 2147483647 h 492"/>
              <a:gd name="T18" fmla="*/ 2147483647 w 454"/>
              <a:gd name="T19" fmla="*/ 2147483647 h 492"/>
              <a:gd name="T20" fmla="*/ 2147483647 w 454"/>
              <a:gd name="T21" fmla="*/ 2147483647 h 492"/>
              <a:gd name="T22" fmla="*/ 2147483647 w 454"/>
              <a:gd name="T23" fmla="*/ 2147483647 h 492"/>
              <a:gd name="T24" fmla="*/ 2147483647 w 454"/>
              <a:gd name="T25" fmla="*/ 2147483647 h 492"/>
              <a:gd name="T26" fmla="*/ 2147483647 w 454"/>
              <a:gd name="T27" fmla="*/ 2147483647 h 492"/>
              <a:gd name="T28" fmla="*/ 2147483647 w 454"/>
              <a:gd name="T29" fmla="*/ 2147483647 h 492"/>
              <a:gd name="T30" fmla="*/ 2147483647 w 454"/>
              <a:gd name="T31" fmla="*/ 2147483647 h 492"/>
              <a:gd name="T32" fmla="*/ 2147483647 w 454"/>
              <a:gd name="T33" fmla="*/ 2147483647 h 492"/>
              <a:gd name="T34" fmla="*/ 2147483647 w 454"/>
              <a:gd name="T35" fmla="*/ 2147483647 h 492"/>
              <a:gd name="T36" fmla="*/ 2147483647 w 454"/>
              <a:gd name="T37" fmla="*/ 2147483647 h 492"/>
              <a:gd name="T38" fmla="*/ 2147483647 w 454"/>
              <a:gd name="T39" fmla="*/ 2147483647 h 492"/>
              <a:gd name="T40" fmla="*/ 2147483647 w 454"/>
              <a:gd name="T41" fmla="*/ 2147483647 h 492"/>
              <a:gd name="T42" fmla="*/ 2147483647 w 454"/>
              <a:gd name="T43" fmla="*/ 2147483647 h 492"/>
              <a:gd name="T44" fmla="*/ 2147483647 w 454"/>
              <a:gd name="T45" fmla="*/ 2147483647 h 492"/>
              <a:gd name="T46" fmla="*/ 2147483647 w 454"/>
              <a:gd name="T47" fmla="*/ 2147483647 h 492"/>
              <a:gd name="T48" fmla="*/ 2147483647 w 454"/>
              <a:gd name="T49" fmla="*/ 2147483647 h 492"/>
              <a:gd name="T50" fmla="*/ 2147483647 w 454"/>
              <a:gd name="T51" fmla="*/ 2147483647 h 492"/>
              <a:gd name="T52" fmla="*/ 2147483647 w 454"/>
              <a:gd name="T53" fmla="*/ 2147483647 h 492"/>
              <a:gd name="T54" fmla="*/ 2147483647 w 454"/>
              <a:gd name="T55" fmla="*/ 2147483647 h 492"/>
              <a:gd name="T56" fmla="*/ 2147483647 w 454"/>
              <a:gd name="T57" fmla="*/ 2147483647 h 492"/>
              <a:gd name="T58" fmla="*/ 2147483647 w 454"/>
              <a:gd name="T59" fmla="*/ 2147483647 h 492"/>
              <a:gd name="T60" fmla="*/ 2147483647 w 454"/>
              <a:gd name="T61" fmla="*/ 2147483647 h 492"/>
              <a:gd name="T62" fmla="*/ 2147483647 w 454"/>
              <a:gd name="T63" fmla="*/ 2147483647 h 492"/>
              <a:gd name="T64" fmla="*/ 2147483647 w 454"/>
              <a:gd name="T65" fmla="*/ 2147483647 h 492"/>
              <a:gd name="T66" fmla="*/ 0 w 454"/>
              <a:gd name="T67" fmla="*/ 2147483647 h 49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54"/>
              <a:gd name="T103" fmla="*/ 0 h 492"/>
              <a:gd name="T104" fmla="*/ 454 w 454"/>
              <a:gd name="T105" fmla="*/ 492 h 49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54" h="492">
                <a:moveTo>
                  <a:pt x="12" y="219"/>
                </a:moveTo>
                <a:cubicBezTo>
                  <a:pt x="10" y="214"/>
                  <a:pt x="7" y="209"/>
                  <a:pt x="5" y="204"/>
                </a:cubicBezTo>
                <a:cubicBezTo>
                  <a:pt x="4" y="201"/>
                  <a:pt x="1" y="195"/>
                  <a:pt x="1" y="195"/>
                </a:cubicBezTo>
                <a:cubicBezTo>
                  <a:pt x="2" y="177"/>
                  <a:pt x="8" y="163"/>
                  <a:pt x="11" y="145"/>
                </a:cubicBezTo>
                <a:cubicBezTo>
                  <a:pt x="10" y="129"/>
                  <a:pt x="8" y="113"/>
                  <a:pt x="7" y="97"/>
                </a:cubicBezTo>
                <a:cubicBezTo>
                  <a:pt x="8" y="79"/>
                  <a:pt x="10" y="64"/>
                  <a:pt x="17" y="48"/>
                </a:cubicBezTo>
                <a:cubicBezTo>
                  <a:pt x="18" y="45"/>
                  <a:pt x="17" y="41"/>
                  <a:pt x="20" y="39"/>
                </a:cubicBezTo>
                <a:cubicBezTo>
                  <a:pt x="29" y="33"/>
                  <a:pt x="24" y="35"/>
                  <a:pt x="38" y="33"/>
                </a:cubicBezTo>
                <a:cubicBezTo>
                  <a:pt x="55" y="34"/>
                  <a:pt x="72" y="33"/>
                  <a:pt x="89" y="36"/>
                </a:cubicBezTo>
                <a:cubicBezTo>
                  <a:pt x="90" y="36"/>
                  <a:pt x="106" y="51"/>
                  <a:pt x="114" y="54"/>
                </a:cubicBezTo>
                <a:cubicBezTo>
                  <a:pt x="116" y="56"/>
                  <a:pt x="122" y="65"/>
                  <a:pt x="123" y="65"/>
                </a:cubicBezTo>
                <a:cubicBezTo>
                  <a:pt x="126" y="67"/>
                  <a:pt x="132" y="68"/>
                  <a:pt x="132" y="68"/>
                </a:cubicBezTo>
                <a:cubicBezTo>
                  <a:pt x="140" y="67"/>
                  <a:pt x="142" y="62"/>
                  <a:pt x="150" y="61"/>
                </a:cubicBezTo>
                <a:cubicBezTo>
                  <a:pt x="174" y="45"/>
                  <a:pt x="172" y="48"/>
                  <a:pt x="211" y="47"/>
                </a:cubicBezTo>
                <a:cubicBezTo>
                  <a:pt x="224" y="44"/>
                  <a:pt x="238" y="46"/>
                  <a:pt x="251" y="43"/>
                </a:cubicBezTo>
                <a:cubicBezTo>
                  <a:pt x="254" y="39"/>
                  <a:pt x="256" y="39"/>
                  <a:pt x="260" y="35"/>
                </a:cubicBezTo>
                <a:cubicBezTo>
                  <a:pt x="262" y="29"/>
                  <a:pt x="266" y="31"/>
                  <a:pt x="272" y="32"/>
                </a:cubicBezTo>
                <a:cubicBezTo>
                  <a:pt x="291" y="30"/>
                  <a:pt x="281" y="22"/>
                  <a:pt x="293" y="19"/>
                </a:cubicBezTo>
                <a:cubicBezTo>
                  <a:pt x="297" y="17"/>
                  <a:pt x="297" y="14"/>
                  <a:pt x="300" y="11"/>
                </a:cubicBezTo>
                <a:cubicBezTo>
                  <a:pt x="313" y="12"/>
                  <a:pt x="323" y="12"/>
                  <a:pt x="336" y="9"/>
                </a:cubicBezTo>
                <a:cubicBezTo>
                  <a:pt x="337" y="5"/>
                  <a:pt x="337" y="3"/>
                  <a:pt x="341" y="0"/>
                </a:cubicBezTo>
                <a:cubicBezTo>
                  <a:pt x="350" y="1"/>
                  <a:pt x="347" y="2"/>
                  <a:pt x="353" y="8"/>
                </a:cubicBezTo>
                <a:cubicBezTo>
                  <a:pt x="355" y="15"/>
                  <a:pt x="360" y="25"/>
                  <a:pt x="365" y="30"/>
                </a:cubicBezTo>
                <a:cubicBezTo>
                  <a:pt x="367" y="35"/>
                  <a:pt x="369" y="38"/>
                  <a:pt x="371" y="43"/>
                </a:cubicBezTo>
                <a:cubicBezTo>
                  <a:pt x="372" y="54"/>
                  <a:pt x="370" y="70"/>
                  <a:pt x="377" y="80"/>
                </a:cubicBezTo>
                <a:cubicBezTo>
                  <a:pt x="380" y="91"/>
                  <a:pt x="385" y="112"/>
                  <a:pt x="395" y="119"/>
                </a:cubicBezTo>
                <a:cubicBezTo>
                  <a:pt x="402" y="129"/>
                  <a:pt x="400" y="142"/>
                  <a:pt x="405" y="153"/>
                </a:cubicBezTo>
                <a:cubicBezTo>
                  <a:pt x="407" y="156"/>
                  <a:pt x="410" y="159"/>
                  <a:pt x="411" y="162"/>
                </a:cubicBezTo>
                <a:cubicBezTo>
                  <a:pt x="413" y="167"/>
                  <a:pt x="415" y="172"/>
                  <a:pt x="417" y="177"/>
                </a:cubicBezTo>
                <a:cubicBezTo>
                  <a:pt x="418" y="179"/>
                  <a:pt x="419" y="183"/>
                  <a:pt x="419" y="183"/>
                </a:cubicBezTo>
                <a:cubicBezTo>
                  <a:pt x="420" y="198"/>
                  <a:pt x="420" y="230"/>
                  <a:pt x="432" y="242"/>
                </a:cubicBezTo>
                <a:cubicBezTo>
                  <a:pt x="436" y="258"/>
                  <a:pt x="438" y="273"/>
                  <a:pt x="450" y="285"/>
                </a:cubicBezTo>
                <a:cubicBezTo>
                  <a:pt x="452" y="291"/>
                  <a:pt x="454" y="297"/>
                  <a:pt x="446" y="300"/>
                </a:cubicBezTo>
                <a:cubicBezTo>
                  <a:pt x="442" y="307"/>
                  <a:pt x="436" y="311"/>
                  <a:pt x="428" y="314"/>
                </a:cubicBezTo>
                <a:cubicBezTo>
                  <a:pt x="424" y="320"/>
                  <a:pt x="415" y="325"/>
                  <a:pt x="407" y="327"/>
                </a:cubicBezTo>
                <a:cubicBezTo>
                  <a:pt x="404" y="329"/>
                  <a:pt x="398" y="331"/>
                  <a:pt x="398" y="331"/>
                </a:cubicBezTo>
                <a:cubicBezTo>
                  <a:pt x="395" y="335"/>
                  <a:pt x="380" y="349"/>
                  <a:pt x="375" y="351"/>
                </a:cubicBezTo>
                <a:cubicBezTo>
                  <a:pt x="371" y="364"/>
                  <a:pt x="369" y="376"/>
                  <a:pt x="365" y="389"/>
                </a:cubicBezTo>
                <a:cubicBezTo>
                  <a:pt x="364" y="392"/>
                  <a:pt x="360" y="393"/>
                  <a:pt x="357" y="395"/>
                </a:cubicBezTo>
                <a:cubicBezTo>
                  <a:pt x="351" y="399"/>
                  <a:pt x="349" y="406"/>
                  <a:pt x="342" y="409"/>
                </a:cubicBezTo>
                <a:cubicBezTo>
                  <a:pt x="338" y="411"/>
                  <a:pt x="332" y="415"/>
                  <a:pt x="332" y="415"/>
                </a:cubicBezTo>
                <a:cubicBezTo>
                  <a:pt x="331" y="421"/>
                  <a:pt x="325" y="425"/>
                  <a:pt x="320" y="428"/>
                </a:cubicBezTo>
                <a:cubicBezTo>
                  <a:pt x="317" y="433"/>
                  <a:pt x="315" y="434"/>
                  <a:pt x="313" y="440"/>
                </a:cubicBezTo>
                <a:cubicBezTo>
                  <a:pt x="313" y="441"/>
                  <a:pt x="312" y="443"/>
                  <a:pt x="312" y="443"/>
                </a:cubicBezTo>
                <a:cubicBezTo>
                  <a:pt x="311" y="457"/>
                  <a:pt x="314" y="472"/>
                  <a:pt x="299" y="474"/>
                </a:cubicBezTo>
                <a:cubicBezTo>
                  <a:pt x="281" y="472"/>
                  <a:pt x="263" y="469"/>
                  <a:pt x="245" y="468"/>
                </a:cubicBezTo>
                <a:cubicBezTo>
                  <a:pt x="240" y="467"/>
                  <a:pt x="238" y="465"/>
                  <a:pt x="234" y="461"/>
                </a:cubicBezTo>
                <a:cubicBezTo>
                  <a:pt x="233" y="457"/>
                  <a:pt x="229" y="453"/>
                  <a:pt x="225" y="451"/>
                </a:cubicBezTo>
                <a:cubicBezTo>
                  <a:pt x="222" y="446"/>
                  <a:pt x="221" y="447"/>
                  <a:pt x="216" y="444"/>
                </a:cubicBezTo>
                <a:cubicBezTo>
                  <a:pt x="207" y="446"/>
                  <a:pt x="203" y="450"/>
                  <a:pt x="195" y="455"/>
                </a:cubicBezTo>
                <a:cubicBezTo>
                  <a:pt x="191" y="457"/>
                  <a:pt x="183" y="459"/>
                  <a:pt x="183" y="459"/>
                </a:cubicBezTo>
                <a:cubicBezTo>
                  <a:pt x="180" y="463"/>
                  <a:pt x="175" y="467"/>
                  <a:pt x="171" y="470"/>
                </a:cubicBezTo>
                <a:cubicBezTo>
                  <a:pt x="168" y="472"/>
                  <a:pt x="162" y="477"/>
                  <a:pt x="162" y="477"/>
                </a:cubicBezTo>
                <a:cubicBezTo>
                  <a:pt x="159" y="485"/>
                  <a:pt x="145" y="490"/>
                  <a:pt x="137" y="492"/>
                </a:cubicBezTo>
                <a:cubicBezTo>
                  <a:pt x="127" y="491"/>
                  <a:pt x="124" y="489"/>
                  <a:pt x="113" y="488"/>
                </a:cubicBezTo>
                <a:cubicBezTo>
                  <a:pt x="107" y="486"/>
                  <a:pt x="104" y="483"/>
                  <a:pt x="99" y="480"/>
                </a:cubicBezTo>
                <a:cubicBezTo>
                  <a:pt x="95" y="475"/>
                  <a:pt x="91" y="471"/>
                  <a:pt x="87" y="465"/>
                </a:cubicBezTo>
                <a:cubicBezTo>
                  <a:pt x="84" y="461"/>
                  <a:pt x="85" y="455"/>
                  <a:pt x="83" y="450"/>
                </a:cubicBezTo>
                <a:cubicBezTo>
                  <a:pt x="75" y="431"/>
                  <a:pt x="74" y="423"/>
                  <a:pt x="57" y="413"/>
                </a:cubicBezTo>
                <a:cubicBezTo>
                  <a:pt x="53" y="408"/>
                  <a:pt x="47" y="405"/>
                  <a:pt x="41" y="404"/>
                </a:cubicBezTo>
                <a:cubicBezTo>
                  <a:pt x="39" y="403"/>
                  <a:pt x="35" y="402"/>
                  <a:pt x="35" y="402"/>
                </a:cubicBezTo>
                <a:cubicBezTo>
                  <a:pt x="31" y="398"/>
                  <a:pt x="30" y="394"/>
                  <a:pt x="27" y="389"/>
                </a:cubicBezTo>
                <a:cubicBezTo>
                  <a:pt x="23" y="367"/>
                  <a:pt x="28" y="351"/>
                  <a:pt x="32" y="332"/>
                </a:cubicBezTo>
                <a:cubicBezTo>
                  <a:pt x="31" y="314"/>
                  <a:pt x="36" y="283"/>
                  <a:pt x="18" y="271"/>
                </a:cubicBezTo>
                <a:cubicBezTo>
                  <a:pt x="16" y="262"/>
                  <a:pt x="17" y="252"/>
                  <a:pt x="19" y="243"/>
                </a:cubicBezTo>
                <a:cubicBezTo>
                  <a:pt x="19" y="237"/>
                  <a:pt x="19" y="231"/>
                  <a:pt x="18" y="225"/>
                </a:cubicBezTo>
                <a:cubicBezTo>
                  <a:pt x="17" y="220"/>
                  <a:pt x="8" y="215"/>
                  <a:pt x="8" y="215"/>
                </a:cubicBezTo>
                <a:cubicBezTo>
                  <a:pt x="6" y="208"/>
                  <a:pt x="0" y="203"/>
                  <a:pt x="0" y="195"/>
                </a:cubicBezTo>
              </a:path>
            </a:pathLst>
          </a:custGeom>
          <a:solidFill>
            <a:srgbClr val="FFCC99"/>
          </a:solidFill>
          <a:ln w="1587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79" name="Freeform 39"/>
          <p:cNvSpPr>
            <a:spLocks/>
          </p:cNvSpPr>
          <p:nvPr/>
        </p:nvSpPr>
        <p:spPr bwMode="auto">
          <a:xfrm>
            <a:off x="6057900" y="1687513"/>
            <a:ext cx="1144588" cy="727075"/>
          </a:xfrm>
          <a:custGeom>
            <a:avLst/>
            <a:gdLst>
              <a:gd name="T0" fmla="*/ 2147483647 w 721"/>
              <a:gd name="T1" fmla="*/ 2147483647 h 458"/>
              <a:gd name="T2" fmla="*/ 2147483647 w 721"/>
              <a:gd name="T3" fmla="*/ 2147483647 h 458"/>
              <a:gd name="T4" fmla="*/ 2147483647 w 721"/>
              <a:gd name="T5" fmla="*/ 2147483647 h 458"/>
              <a:gd name="T6" fmla="*/ 2147483647 w 721"/>
              <a:gd name="T7" fmla="*/ 2147483647 h 458"/>
              <a:gd name="T8" fmla="*/ 2147483647 w 721"/>
              <a:gd name="T9" fmla="*/ 2147483647 h 458"/>
              <a:gd name="T10" fmla="*/ 2147483647 w 721"/>
              <a:gd name="T11" fmla="*/ 2147483647 h 458"/>
              <a:gd name="T12" fmla="*/ 2147483647 w 721"/>
              <a:gd name="T13" fmla="*/ 2147483647 h 458"/>
              <a:gd name="T14" fmla="*/ 2147483647 w 721"/>
              <a:gd name="T15" fmla="*/ 2147483647 h 458"/>
              <a:gd name="T16" fmla="*/ 2147483647 w 721"/>
              <a:gd name="T17" fmla="*/ 2147483647 h 458"/>
              <a:gd name="T18" fmla="*/ 2147483647 w 721"/>
              <a:gd name="T19" fmla="*/ 0 h 458"/>
              <a:gd name="T20" fmla="*/ 2147483647 w 721"/>
              <a:gd name="T21" fmla="*/ 2147483647 h 458"/>
              <a:gd name="T22" fmla="*/ 2147483647 w 721"/>
              <a:gd name="T23" fmla="*/ 2147483647 h 458"/>
              <a:gd name="T24" fmla="*/ 2147483647 w 721"/>
              <a:gd name="T25" fmla="*/ 2147483647 h 458"/>
              <a:gd name="T26" fmla="*/ 2147483647 w 721"/>
              <a:gd name="T27" fmla="*/ 2147483647 h 458"/>
              <a:gd name="T28" fmla="*/ 2147483647 w 721"/>
              <a:gd name="T29" fmla="*/ 2147483647 h 458"/>
              <a:gd name="T30" fmla="*/ 2147483647 w 721"/>
              <a:gd name="T31" fmla="*/ 2147483647 h 458"/>
              <a:gd name="T32" fmla="*/ 2147483647 w 721"/>
              <a:gd name="T33" fmla="*/ 2147483647 h 458"/>
              <a:gd name="T34" fmla="*/ 2147483647 w 721"/>
              <a:gd name="T35" fmla="*/ 2147483647 h 458"/>
              <a:gd name="T36" fmla="*/ 2147483647 w 721"/>
              <a:gd name="T37" fmla="*/ 2147483647 h 458"/>
              <a:gd name="T38" fmla="*/ 2147483647 w 721"/>
              <a:gd name="T39" fmla="*/ 2147483647 h 458"/>
              <a:gd name="T40" fmla="*/ 2147483647 w 721"/>
              <a:gd name="T41" fmla="*/ 2147483647 h 458"/>
              <a:gd name="T42" fmla="*/ 2147483647 w 721"/>
              <a:gd name="T43" fmla="*/ 2147483647 h 458"/>
              <a:gd name="T44" fmla="*/ 2147483647 w 721"/>
              <a:gd name="T45" fmla="*/ 2147483647 h 458"/>
              <a:gd name="T46" fmla="*/ 2147483647 w 721"/>
              <a:gd name="T47" fmla="*/ 2147483647 h 458"/>
              <a:gd name="T48" fmla="*/ 2147483647 w 721"/>
              <a:gd name="T49" fmla="*/ 2147483647 h 458"/>
              <a:gd name="T50" fmla="*/ 2147483647 w 721"/>
              <a:gd name="T51" fmla="*/ 2147483647 h 458"/>
              <a:gd name="T52" fmla="*/ 2147483647 w 721"/>
              <a:gd name="T53" fmla="*/ 2147483647 h 458"/>
              <a:gd name="T54" fmla="*/ 2147483647 w 721"/>
              <a:gd name="T55" fmla="*/ 2147483647 h 458"/>
              <a:gd name="T56" fmla="*/ 2147483647 w 721"/>
              <a:gd name="T57" fmla="*/ 2147483647 h 458"/>
              <a:gd name="T58" fmla="*/ 2147483647 w 721"/>
              <a:gd name="T59" fmla="*/ 2147483647 h 458"/>
              <a:gd name="T60" fmla="*/ 2147483647 w 721"/>
              <a:gd name="T61" fmla="*/ 2147483647 h 458"/>
              <a:gd name="T62" fmla="*/ 2147483647 w 721"/>
              <a:gd name="T63" fmla="*/ 2147483647 h 458"/>
              <a:gd name="T64" fmla="*/ 2147483647 w 721"/>
              <a:gd name="T65" fmla="*/ 2147483647 h 458"/>
              <a:gd name="T66" fmla="*/ 2147483647 w 721"/>
              <a:gd name="T67" fmla="*/ 2147483647 h 45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21"/>
              <a:gd name="T103" fmla="*/ 0 h 458"/>
              <a:gd name="T104" fmla="*/ 721 w 721"/>
              <a:gd name="T105" fmla="*/ 458 h 45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21" h="458">
                <a:moveTo>
                  <a:pt x="9" y="392"/>
                </a:moveTo>
                <a:cubicBezTo>
                  <a:pt x="4" y="383"/>
                  <a:pt x="0" y="374"/>
                  <a:pt x="11" y="368"/>
                </a:cubicBezTo>
                <a:cubicBezTo>
                  <a:pt x="16" y="362"/>
                  <a:pt x="19" y="364"/>
                  <a:pt x="22" y="357"/>
                </a:cubicBezTo>
                <a:cubicBezTo>
                  <a:pt x="23" y="350"/>
                  <a:pt x="27" y="336"/>
                  <a:pt x="27" y="336"/>
                </a:cubicBezTo>
                <a:cubicBezTo>
                  <a:pt x="28" y="329"/>
                  <a:pt x="29" y="324"/>
                  <a:pt x="35" y="320"/>
                </a:cubicBezTo>
                <a:cubicBezTo>
                  <a:pt x="36" y="318"/>
                  <a:pt x="37" y="316"/>
                  <a:pt x="38" y="315"/>
                </a:cubicBezTo>
                <a:cubicBezTo>
                  <a:pt x="39" y="313"/>
                  <a:pt x="42" y="313"/>
                  <a:pt x="43" y="311"/>
                </a:cubicBezTo>
                <a:cubicBezTo>
                  <a:pt x="54" y="296"/>
                  <a:pt x="53" y="278"/>
                  <a:pt x="73" y="272"/>
                </a:cubicBezTo>
                <a:cubicBezTo>
                  <a:pt x="79" y="266"/>
                  <a:pt x="82" y="260"/>
                  <a:pt x="86" y="253"/>
                </a:cubicBezTo>
                <a:cubicBezTo>
                  <a:pt x="90" y="234"/>
                  <a:pt x="101" y="236"/>
                  <a:pt x="113" y="224"/>
                </a:cubicBezTo>
                <a:cubicBezTo>
                  <a:pt x="118" y="211"/>
                  <a:pt x="126" y="199"/>
                  <a:pt x="131" y="186"/>
                </a:cubicBezTo>
                <a:cubicBezTo>
                  <a:pt x="134" y="167"/>
                  <a:pt x="148" y="167"/>
                  <a:pt x="163" y="163"/>
                </a:cubicBezTo>
                <a:cubicBezTo>
                  <a:pt x="169" y="158"/>
                  <a:pt x="173" y="153"/>
                  <a:pt x="179" y="149"/>
                </a:cubicBezTo>
                <a:cubicBezTo>
                  <a:pt x="181" y="140"/>
                  <a:pt x="187" y="121"/>
                  <a:pt x="196" y="119"/>
                </a:cubicBezTo>
                <a:cubicBezTo>
                  <a:pt x="200" y="114"/>
                  <a:pt x="205" y="110"/>
                  <a:pt x="211" y="107"/>
                </a:cubicBezTo>
                <a:cubicBezTo>
                  <a:pt x="217" y="99"/>
                  <a:pt x="214" y="97"/>
                  <a:pt x="225" y="95"/>
                </a:cubicBezTo>
                <a:cubicBezTo>
                  <a:pt x="233" y="89"/>
                  <a:pt x="235" y="88"/>
                  <a:pt x="246" y="87"/>
                </a:cubicBezTo>
                <a:cubicBezTo>
                  <a:pt x="251" y="85"/>
                  <a:pt x="254" y="82"/>
                  <a:pt x="259" y="80"/>
                </a:cubicBezTo>
                <a:cubicBezTo>
                  <a:pt x="263" y="73"/>
                  <a:pt x="270" y="69"/>
                  <a:pt x="278" y="67"/>
                </a:cubicBezTo>
                <a:cubicBezTo>
                  <a:pt x="298" y="55"/>
                  <a:pt x="270" y="19"/>
                  <a:pt x="295" y="0"/>
                </a:cubicBezTo>
                <a:cubicBezTo>
                  <a:pt x="321" y="7"/>
                  <a:pt x="298" y="10"/>
                  <a:pt x="311" y="31"/>
                </a:cubicBezTo>
                <a:cubicBezTo>
                  <a:pt x="315" y="38"/>
                  <a:pt x="322" y="43"/>
                  <a:pt x="326" y="51"/>
                </a:cubicBezTo>
                <a:cubicBezTo>
                  <a:pt x="328" y="59"/>
                  <a:pt x="331" y="64"/>
                  <a:pt x="335" y="71"/>
                </a:cubicBezTo>
                <a:cubicBezTo>
                  <a:pt x="337" y="74"/>
                  <a:pt x="339" y="79"/>
                  <a:pt x="339" y="79"/>
                </a:cubicBezTo>
                <a:cubicBezTo>
                  <a:pt x="341" y="92"/>
                  <a:pt x="333" y="113"/>
                  <a:pt x="348" y="119"/>
                </a:cubicBezTo>
                <a:cubicBezTo>
                  <a:pt x="367" y="111"/>
                  <a:pt x="400" y="120"/>
                  <a:pt x="419" y="120"/>
                </a:cubicBezTo>
                <a:cubicBezTo>
                  <a:pt x="430" y="128"/>
                  <a:pt x="428" y="133"/>
                  <a:pt x="444" y="136"/>
                </a:cubicBezTo>
                <a:cubicBezTo>
                  <a:pt x="450" y="135"/>
                  <a:pt x="454" y="133"/>
                  <a:pt x="459" y="130"/>
                </a:cubicBezTo>
                <a:cubicBezTo>
                  <a:pt x="464" y="121"/>
                  <a:pt x="472" y="127"/>
                  <a:pt x="481" y="128"/>
                </a:cubicBezTo>
                <a:cubicBezTo>
                  <a:pt x="502" y="127"/>
                  <a:pt x="506" y="122"/>
                  <a:pt x="524" y="117"/>
                </a:cubicBezTo>
                <a:cubicBezTo>
                  <a:pt x="545" y="104"/>
                  <a:pt x="568" y="99"/>
                  <a:pt x="593" y="98"/>
                </a:cubicBezTo>
                <a:cubicBezTo>
                  <a:pt x="597" y="94"/>
                  <a:pt x="602" y="91"/>
                  <a:pt x="607" y="87"/>
                </a:cubicBezTo>
                <a:cubicBezTo>
                  <a:pt x="627" y="91"/>
                  <a:pt x="636" y="82"/>
                  <a:pt x="652" y="79"/>
                </a:cubicBezTo>
                <a:cubicBezTo>
                  <a:pt x="656" y="73"/>
                  <a:pt x="658" y="74"/>
                  <a:pt x="665" y="75"/>
                </a:cubicBezTo>
                <a:cubicBezTo>
                  <a:pt x="671" y="83"/>
                  <a:pt x="672" y="91"/>
                  <a:pt x="678" y="99"/>
                </a:cubicBezTo>
                <a:cubicBezTo>
                  <a:pt x="681" y="112"/>
                  <a:pt x="688" y="126"/>
                  <a:pt x="694" y="139"/>
                </a:cubicBezTo>
                <a:cubicBezTo>
                  <a:pt x="695" y="150"/>
                  <a:pt x="695" y="181"/>
                  <a:pt x="710" y="184"/>
                </a:cubicBezTo>
                <a:cubicBezTo>
                  <a:pt x="714" y="187"/>
                  <a:pt x="721" y="195"/>
                  <a:pt x="721" y="195"/>
                </a:cubicBezTo>
                <a:cubicBezTo>
                  <a:pt x="720" y="197"/>
                  <a:pt x="721" y="200"/>
                  <a:pt x="719" y="202"/>
                </a:cubicBezTo>
                <a:cubicBezTo>
                  <a:pt x="718" y="203"/>
                  <a:pt x="715" y="203"/>
                  <a:pt x="713" y="203"/>
                </a:cubicBezTo>
                <a:cubicBezTo>
                  <a:pt x="706" y="205"/>
                  <a:pt x="701" y="210"/>
                  <a:pt x="694" y="211"/>
                </a:cubicBezTo>
                <a:cubicBezTo>
                  <a:pt x="690" y="218"/>
                  <a:pt x="681" y="226"/>
                  <a:pt x="673" y="227"/>
                </a:cubicBezTo>
                <a:cubicBezTo>
                  <a:pt x="665" y="230"/>
                  <a:pt x="657" y="231"/>
                  <a:pt x="649" y="232"/>
                </a:cubicBezTo>
                <a:cubicBezTo>
                  <a:pt x="631" y="238"/>
                  <a:pt x="602" y="239"/>
                  <a:pt x="583" y="240"/>
                </a:cubicBezTo>
                <a:cubicBezTo>
                  <a:pt x="578" y="246"/>
                  <a:pt x="573" y="252"/>
                  <a:pt x="567" y="256"/>
                </a:cubicBezTo>
                <a:cubicBezTo>
                  <a:pt x="564" y="270"/>
                  <a:pt x="568" y="281"/>
                  <a:pt x="574" y="293"/>
                </a:cubicBezTo>
                <a:cubicBezTo>
                  <a:pt x="577" y="308"/>
                  <a:pt x="578" y="324"/>
                  <a:pt x="579" y="339"/>
                </a:cubicBezTo>
                <a:cubicBezTo>
                  <a:pt x="578" y="350"/>
                  <a:pt x="579" y="362"/>
                  <a:pt x="577" y="373"/>
                </a:cubicBezTo>
                <a:cubicBezTo>
                  <a:pt x="577" y="375"/>
                  <a:pt x="573" y="375"/>
                  <a:pt x="572" y="376"/>
                </a:cubicBezTo>
                <a:cubicBezTo>
                  <a:pt x="566" y="383"/>
                  <a:pt x="559" y="399"/>
                  <a:pt x="559" y="399"/>
                </a:cubicBezTo>
                <a:cubicBezTo>
                  <a:pt x="557" y="408"/>
                  <a:pt x="554" y="417"/>
                  <a:pt x="551" y="426"/>
                </a:cubicBezTo>
                <a:cubicBezTo>
                  <a:pt x="550" y="434"/>
                  <a:pt x="550" y="438"/>
                  <a:pt x="542" y="440"/>
                </a:cubicBezTo>
                <a:cubicBezTo>
                  <a:pt x="533" y="445"/>
                  <a:pt x="529" y="449"/>
                  <a:pt x="518" y="451"/>
                </a:cubicBezTo>
                <a:cubicBezTo>
                  <a:pt x="500" y="458"/>
                  <a:pt x="512" y="455"/>
                  <a:pt x="483" y="456"/>
                </a:cubicBezTo>
                <a:cubicBezTo>
                  <a:pt x="437" y="454"/>
                  <a:pt x="395" y="448"/>
                  <a:pt x="347" y="447"/>
                </a:cubicBezTo>
                <a:cubicBezTo>
                  <a:pt x="337" y="446"/>
                  <a:pt x="326" y="444"/>
                  <a:pt x="316" y="443"/>
                </a:cubicBezTo>
                <a:cubicBezTo>
                  <a:pt x="313" y="443"/>
                  <a:pt x="308" y="442"/>
                  <a:pt x="308" y="442"/>
                </a:cubicBezTo>
                <a:cubicBezTo>
                  <a:pt x="306" y="433"/>
                  <a:pt x="303" y="429"/>
                  <a:pt x="295" y="424"/>
                </a:cubicBezTo>
                <a:cubicBezTo>
                  <a:pt x="292" y="422"/>
                  <a:pt x="287" y="418"/>
                  <a:pt x="287" y="418"/>
                </a:cubicBezTo>
                <a:cubicBezTo>
                  <a:pt x="281" y="408"/>
                  <a:pt x="273" y="388"/>
                  <a:pt x="263" y="384"/>
                </a:cubicBezTo>
                <a:cubicBezTo>
                  <a:pt x="257" y="385"/>
                  <a:pt x="251" y="384"/>
                  <a:pt x="246" y="387"/>
                </a:cubicBezTo>
                <a:cubicBezTo>
                  <a:pt x="234" y="395"/>
                  <a:pt x="238" y="408"/>
                  <a:pt x="222" y="411"/>
                </a:cubicBezTo>
                <a:cubicBezTo>
                  <a:pt x="213" y="415"/>
                  <a:pt x="193" y="416"/>
                  <a:pt x="193" y="416"/>
                </a:cubicBezTo>
                <a:cubicBezTo>
                  <a:pt x="180" y="421"/>
                  <a:pt x="170" y="420"/>
                  <a:pt x="155" y="421"/>
                </a:cubicBezTo>
                <a:cubicBezTo>
                  <a:pt x="122" y="416"/>
                  <a:pt x="96" y="408"/>
                  <a:pt x="62" y="407"/>
                </a:cubicBezTo>
                <a:cubicBezTo>
                  <a:pt x="53" y="405"/>
                  <a:pt x="45" y="403"/>
                  <a:pt x="36" y="402"/>
                </a:cubicBezTo>
                <a:cubicBezTo>
                  <a:pt x="29" y="399"/>
                  <a:pt x="23" y="396"/>
                  <a:pt x="15" y="394"/>
                </a:cubicBezTo>
                <a:cubicBezTo>
                  <a:pt x="14" y="394"/>
                  <a:pt x="0" y="389"/>
                  <a:pt x="9" y="392"/>
                </a:cubicBezTo>
                <a:close/>
              </a:path>
            </a:pathLst>
          </a:custGeom>
          <a:solidFill>
            <a:srgbClr val="FFCC99"/>
          </a:solidFill>
          <a:ln w="1587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80" name="Text Box 40"/>
          <p:cNvSpPr txBox="1">
            <a:spLocks noChangeArrowheads="1"/>
          </p:cNvSpPr>
          <p:nvPr/>
        </p:nvSpPr>
        <p:spPr bwMode="auto">
          <a:xfrm>
            <a:off x="6156325" y="1916113"/>
            <a:ext cx="7778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GONARS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81" name="Freeform 41"/>
          <p:cNvSpPr>
            <a:spLocks/>
          </p:cNvSpPr>
          <p:nvPr/>
        </p:nvSpPr>
        <p:spPr bwMode="auto">
          <a:xfrm>
            <a:off x="7091363" y="1576388"/>
            <a:ext cx="914400" cy="473075"/>
          </a:xfrm>
          <a:custGeom>
            <a:avLst/>
            <a:gdLst>
              <a:gd name="T0" fmla="*/ 2147483647 w 576"/>
              <a:gd name="T1" fmla="*/ 2147483647 h 298"/>
              <a:gd name="T2" fmla="*/ 2147483647 w 576"/>
              <a:gd name="T3" fmla="*/ 2147483647 h 298"/>
              <a:gd name="T4" fmla="*/ 2147483647 w 576"/>
              <a:gd name="T5" fmla="*/ 2147483647 h 298"/>
              <a:gd name="T6" fmla="*/ 2147483647 w 576"/>
              <a:gd name="T7" fmla="*/ 2147483647 h 298"/>
              <a:gd name="T8" fmla="*/ 2147483647 w 576"/>
              <a:gd name="T9" fmla="*/ 2147483647 h 298"/>
              <a:gd name="T10" fmla="*/ 2147483647 w 576"/>
              <a:gd name="T11" fmla="*/ 2147483647 h 298"/>
              <a:gd name="T12" fmla="*/ 2147483647 w 576"/>
              <a:gd name="T13" fmla="*/ 2147483647 h 298"/>
              <a:gd name="T14" fmla="*/ 2147483647 w 576"/>
              <a:gd name="T15" fmla="*/ 2147483647 h 298"/>
              <a:gd name="T16" fmla="*/ 2147483647 w 576"/>
              <a:gd name="T17" fmla="*/ 2147483647 h 298"/>
              <a:gd name="T18" fmla="*/ 2147483647 w 576"/>
              <a:gd name="T19" fmla="*/ 2147483647 h 298"/>
              <a:gd name="T20" fmla="*/ 2147483647 w 576"/>
              <a:gd name="T21" fmla="*/ 2147483647 h 298"/>
              <a:gd name="T22" fmla="*/ 2147483647 w 576"/>
              <a:gd name="T23" fmla="*/ 2147483647 h 298"/>
              <a:gd name="T24" fmla="*/ 2147483647 w 576"/>
              <a:gd name="T25" fmla="*/ 2147483647 h 298"/>
              <a:gd name="T26" fmla="*/ 2147483647 w 576"/>
              <a:gd name="T27" fmla="*/ 2147483647 h 298"/>
              <a:gd name="T28" fmla="*/ 2147483647 w 576"/>
              <a:gd name="T29" fmla="*/ 2147483647 h 298"/>
              <a:gd name="T30" fmla="*/ 2147483647 w 576"/>
              <a:gd name="T31" fmla="*/ 2147483647 h 298"/>
              <a:gd name="T32" fmla="*/ 2147483647 w 576"/>
              <a:gd name="T33" fmla="*/ 2147483647 h 298"/>
              <a:gd name="T34" fmla="*/ 2147483647 w 576"/>
              <a:gd name="T35" fmla="*/ 2147483647 h 298"/>
              <a:gd name="T36" fmla="*/ 2147483647 w 576"/>
              <a:gd name="T37" fmla="*/ 2147483647 h 298"/>
              <a:gd name="T38" fmla="*/ 2147483647 w 576"/>
              <a:gd name="T39" fmla="*/ 2147483647 h 298"/>
              <a:gd name="T40" fmla="*/ 2147483647 w 576"/>
              <a:gd name="T41" fmla="*/ 2147483647 h 298"/>
              <a:gd name="T42" fmla="*/ 2147483647 w 576"/>
              <a:gd name="T43" fmla="*/ 2147483647 h 298"/>
              <a:gd name="T44" fmla="*/ 2147483647 w 576"/>
              <a:gd name="T45" fmla="*/ 2147483647 h 298"/>
              <a:gd name="T46" fmla="*/ 2147483647 w 576"/>
              <a:gd name="T47" fmla="*/ 0 h 298"/>
              <a:gd name="T48" fmla="*/ 2147483647 w 576"/>
              <a:gd name="T49" fmla="*/ 2147483647 h 298"/>
              <a:gd name="T50" fmla="*/ 2147483647 w 576"/>
              <a:gd name="T51" fmla="*/ 2147483647 h 298"/>
              <a:gd name="T52" fmla="*/ 2147483647 w 576"/>
              <a:gd name="T53" fmla="*/ 2147483647 h 298"/>
              <a:gd name="T54" fmla="*/ 2147483647 w 576"/>
              <a:gd name="T55" fmla="*/ 2147483647 h 298"/>
              <a:gd name="T56" fmla="*/ 2147483647 w 576"/>
              <a:gd name="T57" fmla="*/ 2147483647 h 298"/>
              <a:gd name="T58" fmla="*/ 2147483647 w 576"/>
              <a:gd name="T59" fmla="*/ 2147483647 h 298"/>
              <a:gd name="T60" fmla="*/ 2147483647 w 576"/>
              <a:gd name="T61" fmla="*/ 2147483647 h 298"/>
              <a:gd name="T62" fmla="*/ 2147483647 w 576"/>
              <a:gd name="T63" fmla="*/ 2147483647 h 298"/>
              <a:gd name="T64" fmla="*/ 2147483647 w 576"/>
              <a:gd name="T65" fmla="*/ 2147483647 h 298"/>
              <a:gd name="T66" fmla="*/ 2147483647 w 576"/>
              <a:gd name="T67" fmla="*/ 2147483647 h 298"/>
              <a:gd name="T68" fmla="*/ 2147483647 w 576"/>
              <a:gd name="T69" fmla="*/ 2147483647 h 298"/>
              <a:gd name="T70" fmla="*/ 2147483647 w 576"/>
              <a:gd name="T71" fmla="*/ 2147483647 h 298"/>
              <a:gd name="T72" fmla="*/ 2147483647 w 576"/>
              <a:gd name="T73" fmla="*/ 2147483647 h 298"/>
              <a:gd name="T74" fmla="*/ 2147483647 w 576"/>
              <a:gd name="T75" fmla="*/ 2147483647 h 298"/>
              <a:gd name="T76" fmla="*/ 2147483647 w 576"/>
              <a:gd name="T77" fmla="*/ 2147483647 h 298"/>
              <a:gd name="T78" fmla="*/ 2147483647 w 576"/>
              <a:gd name="T79" fmla="*/ 2147483647 h 298"/>
              <a:gd name="T80" fmla="*/ 2147483647 w 576"/>
              <a:gd name="T81" fmla="*/ 2147483647 h 298"/>
              <a:gd name="T82" fmla="*/ 2147483647 w 576"/>
              <a:gd name="T83" fmla="*/ 2147483647 h 298"/>
              <a:gd name="T84" fmla="*/ 2147483647 w 576"/>
              <a:gd name="T85" fmla="*/ 2147483647 h 298"/>
              <a:gd name="T86" fmla="*/ 2147483647 w 576"/>
              <a:gd name="T87" fmla="*/ 2147483647 h 298"/>
              <a:gd name="T88" fmla="*/ 2147483647 w 576"/>
              <a:gd name="T89" fmla="*/ 2147483647 h 298"/>
              <a:gd name="T90" fmla="*/ 2147483647 w 576"/>
              <a:gd name="T91" fmla="*/ 2147483647 h 298"/>
              <a:gd name="T92" fmla="*/ 2147483647 w 576"/>
              <a:gd name="T93" fmla="*/ 2147483647 h 298"/>
              <a:gd name="T94" fmla="*/ 2147483647 w 576"/>
              <a:gd name="T95" fmla="*/ 2147483647 h 298"/>
              <a:gd name="T96" fmla="*/ 2147483647 w 576"/>
              <a:gd name="T97" fmla="*/ 2147483647 h 298"/>
              <a:gd name="T98" fmla="*/ 2147483647 w 576"/>
              <a:gd name="T99" fmla="*/ 2147483647 h 298"/>
              <a:gd name="T100" fmla="*/ 2147483647 w 576"/>
              <a:gd name="T101" fmla="*/ 2147483647 h 298"/>
              <a:gd name="T102" fmla="*/ 2147483647 w 576"/>
              <a:gd name="T103" fmla="*/ 2147483647 h 298"/>
              <a:gd name="T104" fmla="*/ 2147483647 w 576"/>
              <a:gd name="T105" fmla="*/ 2147483647 h 298"/>
              <a:gd name="T106" fmla="*/ 2147483647 w 576"/>
              <a:gd name="T107" fmla="*/ 2147483647 h 298"/>
              <a:gd name="T108" fmla="*/ 2147483647 w 576"/>
              <a:gd name="T109" fmla="*/ 2147483647 h 298"/>
              <a:gd name="T110" fmla="*/ 2147483647 w 576"/>
              <a:gd name="T111" fmla="*/ 2147483647 h 298"/>
              <a:gd name="T112" fmla="*/ 2147483647 w 576"/>
              <a:gd name="T113" fmla="*/ 2147483647 h 2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76"/>
              <a:gd name="T172" fmla="*/ 0 h 298"/>
              <a:gd name="T173" fmla="*/ 576 w 576"/>
              <a:gd name="T174" fmla="*/ 298 h 298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76" h="298">
                <a:moveTo>
                  <a:pt x="2" y="138"/>
                </a:moveTo>
                <a:cubicBezTo>
                  <a:pt x="22" y="133"/>
                  <a:pt x="0" y="140"/>
                  <a:pt x="15" y="131"/>
                </a:cubicBezTo>
                <a:cubicBezTo>
                  <a:pt x="23" y="126"/>
                  <a:pt x="35" y="127"/>
                  <a:pt x="44" y="122"/>
                </a:cubicBezTo>
                <a:cubicBezTo>
                  <a:pt x="50" y="112"/>
                  <a:pt x="62" y="107"/>
                  <a:pt x="68" y="95"/>
                </a:cubicBezTo>
                <a:cubicBezTo>
                  <a:pt x="70" y="87"/>
                  <a:pt x="71" y="81"/>
                  <a:pt x="79" y="79"/>
                </a:cubicBezTo>
                <a:cubicBezTo>
                  <a:pt x="85" y="75"/>
                  <a:pt x="89" y="74"/>
                  <a:pt x="95" y="72"/>
                </a:cubicBezTo>
                <a:cubicBezTo>
                  <a:pt x="100" y="63"/>
                  <a:pt x="103" y="64"/>
                  <a:pt x="114" y="63"/>
                </a:cubicBezTo>
                <a:cubicBezTo>
                  <a:pt x="132" y="59"/>
                  <a:pt x="125" y="60"/>
                  <a:pt x="135" y="58"/>
                </a:cubicBezTo>
                <a:cubicBezTo>
                  <a:pt x="144" y="43"/>
                  <a:pt x="155" y="39"/>
                  <a:pt x="173" y="35"/>
                </a:cubicBezTo>
                <a:cubicBezTo>
                  <a:pt x="182" y="36"/>
                  <a:pt x="188" y="38"/>
                  <a:pt x="196" y="40"/>
                </a:cubicBezTo>
                <a:cubicBezTo>
                  <a:pt x="206" y="45"/>
                  <a:pt x="216" y="43"/>
                  <a:pt x="228" y="42"/>
                </a:cubicBezTo>
                <a:cubicBezTo>
                  <a:pt x="235" y="36"/>
                  <a:pt x="241" y="30"/>
                  <a:pt x="250" y="26"/>
                </a:cubicBezTo>
                <a:cubicBezTo>
                  <a:pt x="260" y="28"/>
                  <a:pt x="254" y="30"/>
                  <a:pt x="261" y="35"/>
                </a:cubicBezTo>
                <a:cubicBezTo>
                  <a:pt x="268" y="40"/>
                  <a:pt x="281" y="40"/>
                  <a:pt x="288" y="40"/>
                </a:cubicBezTo>
                <a:cubicBezTo>
                  <a:pt x="301" y="40"/>
                  <a:pt x="318" y="36"/>
                  <a:pt x="330" y="43"/>
                </a:cubicBezTo>
                <a:cubicBezTo>
                  <a:pt x="334" y="49"/>
                  <a:pt x="342" y="50"/>
                  <a:pt x="349" y="51"/>
                </a:cubicBezTo>
                <a:cubicBezTo>
                  <a:pt x="360" y="55"/>
                  <a:pt x="361" y="55"/>
                  <a:pt x="375" y="53"/>
                </a:cubicBezTo>
                <a:cubicBezTo>
                  <a:pt x="387" y="55"/>
                  <a:pt x="394" y="57"/>
                  <a:pt x="404" y="59"/>
                </a:cubicBezTo>
                <a:cubicBezTo>
                  <a:pt x="429" y="57"/>
                  <a:pt x="432" y="45"/>
                  <a:pt x="452" y="42"/>
                </a:cubicBezTo>
                <a:cubicBezTo>
                  <a:pt x="457" y="39"/>
                  <a:pt x="461" y="39"/>
                  <a:pt x="466" y="35"/>
                </a:cubicBezTo>
                <a:cubicBezTo>
                  <a:pt x="485" y="40"/>
                  <a:pt x="477" y="40"/>
                  <a:pt x="492" y="37"/>
                </a:cubicBezTo>
                <a:cubicBezTo>
                  <a:pt x="497" y="35"/>
                  <a:pt x="501" y="34"/>
                  <a:pt x="506" y="31"/>
                </a:cubicBezTo>
                <a:cubicBezTo>
                  <a:pt x="512" y="22"/>
                  <a:pt x="537" y="16"/>
                  <a:pt x="548" y="8"/>
                </a:cubicBezTo>
                <a:cubicBezTo>
                  <a:pt x="552" y="2"/>
                  <a:pt x="554" y="3"/>
                  <a:pt x="560" y="0"/>
                </a:cubicBezTo>
                <a:cubicBezTo>
                  <a:pt x="566" y="2"/>
                  <a:pt x="569" y="1"/>
                  <a:pt x="572" y="7"/>
                </a:cubicBezTo>
                <a:cubicBezTo>
                  <a:pt x="576" y="32"/>
                  <a:pt x="575" y="52"/>
                  <a:pt x="552" y="63"/>
                </a:cubicBezTo>
                <a:cubicBezTo>
                  <a:pt x="547" y="73"/>
                  <a:pt x="541" y="81"/>
                  <a:pt x="536" y="91"/>
                </a:cubicBezTo>
                <a:cubicBezTo>
                  <a:pt x="537" y="105"/>
                  <a:pt x="537" y="118"/>
                  <a:pt x="543" y="131"/>
                </a:cubicBezTo>
                <a:cubicBezTo>
                  <a:pt x="539" y="156"/>
                  <a:pt x="547" y="195"/>
                  <a:pt x="522" y="210"/>
                </a:cubicBezTo>
                <a:cubicBezTo>
                  <a:pt x="517" y="218"/>
                  <a:pt x="521" y="214"/>
                  <a:pt x="509" y="221"/>
                </a:cubicBezTo>
                <a:cubicBezTo>
                  <a:pt x="507" y="222"/>
                  <a:pt x="504" y="224"/>
                  <a:pt x="504" y="224"/>
                </a:cubicBezTo>
                <a:cubicBezTo>
                  <a:pt x="496" y="238"/>
                  <a:pt x="499" y="239"/>
                  <a:pt x="484" y="240"/>
                </a:cubicBezTo>
                <a:cubicBezTo>
                  <a:pt x="476" y="242"/>
                  <a:pt x="472" y="247"/>
                  <a:pt x="464" y="250"/>
                </a:cubicBezTo>
                <a:cubicBezTo>
                  <a:pt x="456" y="246"/>
                  <a:pt x="440" y="250"/>
                  <a:pt x="431" y="251"/>
                </a:cubicBezTo>
                <a:cubicBezTo>
                  <a:pt x="414" y="254"/>
                  <a:pt x="414" y="243"/>
                  <a:pt x="400" y="242"/>
                </a:cubicBezTo>
                <a:cubicBezTo>
                  <a:pt x="383" y="241"/>
                  <a:pt x="365" y="241"/>
                  <a:pt x="348" y="240"/>
                </a:cubicBezTo>
                <a:cubicBezTo>
                  <a:pt x="343" y="243"/>
                  <a:pt x="341" y="247"/>
                  <a:pt x="336" y="250"/>
                </a:cubicBezTo>
                <a:cubicBezTo>
                  <a:pt x="333" y="255"/>
                  <a:pt x="326" y="261"/>
                  <a:pt x="320" y="264"/>
                </a:cubicBezTo>
                <a:cubicBezTo>
                  <a:pt x="316" y="264"/>
                  <a:pt x="305" y="262"/>
                  <a:pt x="301" y="264"/>
                </a:cubicBezTo>
                <a:cubicBezTo>
                  <a:pt x="300" y="265"/>
                  <a:pt x="301" y="268"/>
                  <a:pt x="300" y="269"/>
                </a:cubicBezTo>
                <a:cubicBezTo>
                  <a:pt x="299" y="270"/>
                  <a:pt x="297" y="270"/>
                  <a:pt x="296" y="271"/>
                </a:cubicBezTo>
                <a:cubicBezTo>
                  <a:pt x="292" y="277"/>
                  <a:pt x="294" y="282"/>
                  <a:pt x="288" y="285"/>
                </a:cubicBezTo>
                <a:cubicBezTo>
                  <a:pt x="271" y="279"/>
                  <a:pt x="265" y="278"/>
                  <a:pt x="244" y="277"/>
                </a:cubicBezTo>
                <a:cubicBezTo>
                  <a:pt x="237" y="279"/>
                  <a:pt x="233" y="282"/>
                  <a:pt x="226" y="283"/>
                </a:cubicBezTo>
                <a:cubicBezTo>
                  <a:pt x="214" y="288"/>
                  <a:pt x="219" y="288"/>
                  <a:pt x="210" y="285"/>
                </a:cubicBezTo>
                <a:cubicBezTo>
                  <a:pt x="187" y="287"/>
                  <a:pt x="166" y="290"/>
                  <a:pt x="143" y="291"/>
                </a:cubicBezTo>
                <a:cubicBezTo>
                  <a:pt x="137" y="293"/>
                  <a:pt x="133" y="296"/>
                  <a:pt x="127" y="298"/>
                </a:cubicBezTo>
                <a:cubicBezTo>
                  <a:pt x="118" y="296"/>
                  <a:pt x="111" y="291"/>
                  <a:pt x="101" y="290"/>
                </a:cubicBezTo>
                <a:cubicBezTo>
                  <a:pt x="92" y="286"/>
                  <a:pt x="80" y="281"/>
                  <a:pt x="71" y="279"/>
                </a:cubicBezTo>
                <a:cubicBezTo>
                  <a:pt x="66" y="273"/>
                  <a:pt x="69" y="276"/>
                  <a:pt x="64" y="267"/>
                </a:cubicBezTo>
                <a:cubicBezTo>
                  <a:pt x="63" y="265"/>
                  <a:pt x="61" y="261"/>
                  <a:pt x="61" y="261"/>
                </a:cubicBezTo>
                <a:cubicBezTo>
                  <a:pt x="60" y="255"/>
                  <a:pt x="48" y="247"/>
                  <a:pt x="48" y="247"/>
                </a:cubicBezTo>
                <a:cubicBezTo>
                  <a:pt x="44" y="240"/>
                  <a:pt x="40" y="234"/>
                  <a:pt x="37" y="227"/>
                </a:cubicBezTo>
                <a:cubicBezTo>
                  <a:pt x="36" y="215"/>
                  <a:pt x="35" y="205"/>
                  <a:pt x="29" y="195"/>
                </a:cubicBezTo>
                <a:cubicBezTo>
                  <a:pt x="28" y="187"/>
                  <a:pt x="24" y="182"/>
                  <a:pt x="21" y="175"/>
                </a:cubicBezTo>
                <a:cubicBezTo>
                  <a:pt x="20" y="168"/>
                  <a:pt x="17" y="161"/>
                  <a:pt x="13" y="155"/>
                </a:cubicBezTo>
                <a:cubicBezTo>
                  <a:pt x="13" y="153"/>
                  <a:pt x="2" y="130"/>
                  <a:pt x="2" y="138"/>
                </a:cubicBezTo>
                <a:close/>
              </a:path>
            </a:pathLst>
          </a:custGeom>
          <a:solidFill>
            <a:srgbClr val="FFCC99"/>
          </a:solidFill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82" name="Freeform 42"/>
          <p:cNvSpPr>
            <a:spLocks/>
          </p:cNvSpPr>
          <p:nvPr/>
        </p:nvSpPr>
        <p:spPr bwMode="auto">
          <a:xfrm>
            <a:off x="7515225" y="1893888"/>
            <a:ext cx="525463" cy="325437"/>
          </a:xfrm>
          <a:custGeom>
            <a:avLst/>
            <a:gdLst>
              <a:gd name="T0" fmla="*/ 2147483647 w 331"/>
              <a:gd name="T1" fmla="*/ 2147483647 h 205"/>
              <a:gd name="T2" fmla="*/ 2147483647 w 331"/>
              <a:gd name="T3" fmla="*/ 2147483647 h 205"/>
              <a:gd name="T4" fmla="*/ 2147483647 w 331"/>
              <a:gd name="T5" fmla="*/ 2147483647 h 205"/>
              <a:gd name="T6" fmla="*/ 0 w 331"/>
              <a:gd name="T7" fmla="*/ 2147483647 h 205"/>
              <a:gd name="T8" fmla="*/ 2147483647 w 331"/>
              <a:gd name="T9" fmla="*/ 2147483647 h 205"/>
              <a:gd name="T10" fmla="*/ 2147483647 w 331"/>
              <a:gd name="T11" fmla="*/ 2147483647 h 205"/>
              <a:gd name="T12" fmla="*/ 2147483647 w 331"/>
              <a:gd name="T13" fmla="*/ 2147483647 h 205"/>
              <a:gd name="T14" fmla="*/ 2147483647 w 331"/>
              <a:gd name="T15" fmla="*/ 2147483647 h 205"/>
              <a:gd name="T16" fmla="*/ 2147483647 w 331"/>
              <a:gd name="T17" fmla="*/ 2147483647 h 205"/>
              <a:gd name="T18" fmla="*/ 2147483647 w 331"/>
              <a:gd name="T19" fmla="*/ 2147483647 h 205"/>
              <a:gd name="T20" fmla="*/ 2147483647 w 331"/>
              <a:gd name="T21" fmla="*/ 2147483647 h 205"/>
              <a:gd name="T22" fmla="*/ 2147483647 w 331"/>
              <a:gd name="T23" fmla="*/ 2147483647 h 205"/>
              <a:gd name="T24" fmla="*/ 2147483647 w 331"/>
              <a:gd name="T25" fmla="*/ 2147483647 h 205"/>
              <a:gd name="T26" fmla="*/ 2147483647 w 331"/>
              <a:gd name="T27" fmla="*/ 2147483647 h 205"/>
              <a:gd name="T28" fmla="*/ 2147483647 w 331"/>
              <a:gd name="T29" fmla="*/ 2147483647 h 205"/>
              <a:gd name="T30" fmla="*/ 2147483647 w 331"/>
              <a:gd name="T31" fmla="*/ 2147483647 h 205"/>
              <a:gd name="T32" fmla="*/ 2147483647 w 331"/>
              <a:gd name="T33" fmla="*/ 2147483647 h 205"/>
              <a:gd name="T34" fmla="*/ 2147483647 w 331"/>
              <a:gd name="T35" fmla="*/ 2147483647 h 205"/>
              <a:gd name="T36" fmla="*/ 2147483647 w 331"/>
              <a:gd name="T37" fmla="*/ 2147483647 h 205"/>
              <a:gd name="T38" fmla="*/ 2147483647 w 331"/>
              <a:gd name="T39" fmla="*/ 2147483647 h 205"/>
              <a:gd name="T40" fmla="*/ 2147483647 w 331"/>
              <a:gd name="T41" fmla="*/ 2147483647 h 205"/>
              <a:gd name="T42" fmla="*/ 2147483647 w 331"/>
              <a:gd name="T43" fmla="*/ 2147483647 h 205"/>
              <a:gd name="T44" fmla="*/ 2147483647 w 331"/>
              <a:gd name="T45" fmla="*/ 2147483647 h 205"/>
              <a:gd name="T46" fmla="*/ 2147483647 w 331"/>
              <a:gd name="T47" fmla="*/ 2147483647 h 205"/>
              <a:gd name="T48" fmla="*/ 2147483647 w 331"/>
              <a:gd name="T49" fmla="*/ 2147483647 h 205"/>
              <a:gd name="T50" fmla="*/ 2147483647 w 331"/>
              <a:gd name="T51" fmla="*/ 2147483647 h 205"/>
              <a:gd name="T52" fmla="*/ 2147483647 w 331"/>
              <a:gd name="T53" fmla="*/ 2147483647 h 205"/>
              <a:gd name="T54" fmla="*/ 2147483647 w 331"/>
              <a:gd name="T55" fmla="*/ 2147483647 h 205"/>
              <a:gd name="T56" fmla="*/ 2147483647 w 331"/>
              <a:gd name="T57" fmla="*/ 2147483647 h 205"/>
              <a:gd name="T58" fmla="*/ 2147483647 w 331"/>
              <a:gd name="T59" fmla="*/ 2147483647 h 2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31"/>
              <a:gd name="T91" fmla="*/ 0 h 205"/>
              <a:gd name="T92" fmla="*/ 331 w 331"/>
              <a:gd name="T93" fmla="*/ 205 h 20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31" h="205">
                <a:moveTo>
                  <a:pt x="11" y="168"/>
                </a:moveTo>
                <a:cubicBezTo>
                  <a:pt x="13" y="163"/>
                  <a:pt x="14" y="157"/>
                  <a:pt x="16" y="152"/>
                </a:cubicBezTo>
                <a:cubicBezTo>
                  <a:pt x="15" y="145"/>
                  <a:pt x="8" y="131"/>
                  <a:pt x="8" y="131"/>
                </a:cubicBezTo>
                <a:cubicBezTo>
                  <a:pt x="6" y="122"/>
                  <a:pt x="5" y="115"/>
                  <a:pt x="0" y="107"/>
                </a:cubicBezTo>
                <a:cubicBezTo>
                  <a:pt x="1" y="89"/>
                  <a:pt x="0" y="90"/>
                  <a:pt x="13" y="83"/>
                </a:cubicBezTo>
                <a:cubicBezTo>
                  <a:pt x="19" y="75"/>
                  <a:pt x="16" y="73"/>
                  <a:pt x="27" y="71"/>
                </a:cubicBezTo>
                <a:cubicBezTo>
                  <a:pt x="39" y="66"/>
                  <a:pt x="33" y="68"/>
                  <a:pt x="43" y="66"/>
                </a:cubicBezTo>
                <a:cubicBezTo>
                  <a:pt x="51" y="61"/>
                  <a:pt x="47" y="65"/>
                  <a:pt x="54" y="55"/>
                </a:cubicBezTo>
                <a:cubicBezTo>
                  <a:pt x="57" y="51"/>
                  <a:pt x="70" y="47"/>
                  <a:pt x="75" y="45"/>
                </a:cubicBezTo>
                <a:cubicBezTo>
                  <a:pt x="92" y="46"/>
                  <a:pt x="108" y="46"/>
                  <a:pt x="125" y="48"/>
                </a:cubicBezTo>
                <a:cubicBezTo>
                  <a:pt x="132" y="49"/>
                  <a:pt x="137" y="55"/>
                  <a:pt x="145" y="56"/>
                </a:cubicBezTo>
                <a:cubicBezTo>
                  <a:pt x="162" y="55"/>
                  <a:pt x="174" y="51"/>
                  <a:pt x="190" y="50"/>
                </a:cubicBezTo>
                <a:cubicBezTo>
                  <a:pt x="199" y="47"/>
                  <a:pt x="208" y="45"/>
                  <a:pt x="217" y="43"/>
                </a:cubicBezTo>
                <a:cubicBezTo>
                  <a:pt x="222" y="39"/>
                  <a:pt x="222" y="35"/>
                  <a:pt x="229" y="34"/>
                </a:cubicBezTo>
                <a:cubicBezTo>
                  <a:pt x="231" y="30"/>
                  <a:pt x="248" y="11"/>
                  <a:pt x="253" y="8"/>
                </a:cubicBezTo>
                <a:cubicBezTo>
                  <a:pt x="258" y="0"/>
                  <a:pt x="261" y="3"/>
                  <a:pt x="264" y="10"/>
                </a:cubicBezTo>
                <a:cubicBezTo>
                  <a:pt x="265" y="28"/>
                  <a:pt x="262" y="36"/>
                  <a:pt x="280" y="40"/>
                </a:cubicBezTo>
                <a:cubicBezTo>
                  <a:pt x="290" y="46"/>
                  <a:pt x="295" y="57"/>
                  <a:pt x="307" y="59"/>
                </a:cubicBezTo>
                <a:cubicBezTo>
                  <a:pt x="319" y="64"/>
                  <a:pt x="315" y="60"/>
                  <a:pt x="320" y="67"/>
                </a:cubicBezTo>
                <a:cubicBezTo>
                  <a:pt x="321" y="73"/>
                  <a:pt x="325" y="77"/>
                  <a:pt x="328" y="83"/>
                </a:cubicBezTo>
                <a:cubicBezTo>
                  <a:pt x="326" y="92"/>
                  <a:pt x="322" y="95"/>
                  <a:pt x="320" y="103"/>
                </a:cubicBezTo>
                <a:cubicBezTo>
                  <a:pt x="321" y="127"/>
                  <a:pt x="331" y="139"/>
                  <a:pt x="307" y="149"/>
                </a:cubicBezTo>
                <a:cubicBezTo>
                  <a:pt x="293" y="144"/>
                  <a:pt x="280" y="148"/>
                  <a:pt x="267" y="154"/>
                </a:cubicBezTo>
                <a:cubicBezTo>
                  <a:pt x="262" y="168"/>
                  <a:pt x="248" y="170"/>
                  <a:pt x="235" y="175"/>
                </a:cubicBezTo>
                <a:cubicBezTo>
                  <a:pt x="232" y="179"/>
                  <a:pt x="222" y="183"/>
                  <a:pt x="222" y="183"/>
                </a:cubicBezTo>
                <a:cubicBezTo>
                  <a:pt x="197" y="179"/>
                  <a:pt x="170" y="177"/>
                  <a:pt x="147" y="186"/>
                </a:cubicBezTo>
                <a:cubicBezTo>
                  <a:pt x="137" y="196"/>
                  <a:pt x="121" y="196"/>
                  <a:pt x="109" y="205"/>
                </a:cubicBezTo>
                <a:cubicBezTo>
                  <a:pt x="104" y="203"/>
                  <a:pt x="102" y="200"/>
                  <a:pt x="97" y="197"/>
                </a:cubicBezTo>
                <a:cubicBezTo>
                  <a:pt x="87" y="181"/>
                  <a:pt x="67" y="172"/>
                  <a:pt x="49" y="171"/>
                </a:cubicBezTo>
                <a:cubicBezTo>
                  <a:pt x="10" y="169"/>
                  <a:pt x="11" y="183"/>
                  <a:pt x="11" y="168"/>
                </a:cubicBezTo>
                <a:close/>
              </a:path>
            </a:pathLst>
          </a:custGeom>
          <a:solidFill>
            <a:srgbClr val="FFCC99"/>
          </a:solidFill>
          <a:ln w="1587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728107" name="Freeform 43"/>
          <p:cNvSpPr>
            <a:spLocks/>
          </p:cNvSpPr>
          <p:nvPr/>
        </p:nvSpPr>
        <p:spPr bwMode="auto">
          <a:xfrm>
            <a:off x="7910513" y="1557338"/>
            <a:ext cx="560387" cy="1019175"/>
          </a:xfrm>
          <a:custGeom>
            <a:avLst/>
            <a:gdLst/>
            <a:ahLst/>
            <a:cxnLst>
              <a:cxn ang="0">
                <a:pos x="191" y="636"/>
              </a:cxn>
              <a:cxn ang="0">
                <a:pos x="170" y="631"/>
              </a:cxn>
              <a:cxn ang="0">
                <a:pos x="153" y="595"/>
              </a:cxn>
              <a:cxn ang="0">
                <a:pos x="146" y="575"/>
              </a:cxn>
              <a:cxn ang="0">
                <a:pos x="135" y="519"/>
              </a:cxn>
              <a:cxn ang="0">
                <a:pos x="127" y="499"/>
              </a:cxn>
              <a:cxn ang="0">
                <a:pos x="119" y="478"/>
              </a:cxn>
              <a:cxn ang="0">
                <a:pos x="103" y="447"/>
              </a:cxn>
              <a:cxn ang="0">
                <a:pos x="90" y="391"/>
              </a:cxn>
              <a:cxn ang="0">
                <a:pos x="74" y="361"/>
              </a:cxn>
              <a:cxn ang="0">
                <a:pos x="66" y="343"/>
              </a:cxn>
              <a:cxn ang="0">
                <a:pos x="73" y="300"/>
              </a:cxn>
              <a:cxn ang="0">
                <a:pos x="52" y="267"/>
              </a:cxn>
              <a:cxn ang="0">
                <a:pos x="26" y="249"/>
              </a:cxn>
              <a:cxn ang="0">
                <a:pos x="7" y="228"/>
              </a:cxn>
              <a:cxn ang="0">
                <a:pos x="12" y="203"/>
              </a:cxn>
              <a:cxn ang="0">
                <a:pos x="7" y="179"/>
              </a:cxn>
              <a:cxn ang="0">
                <a:pos x="6" y="127"/>
              </a:cxn>
              <a:cxn ang="0">
                <a:pos x="2" y="119"/>
              </a:cxn>
              <a:cxn ang="0">
                <a:pos x="14" y="89"/>
              </a:cxn>
              <a:cxn ang="0">
                <a:pos x="31" y="73"/>
              </a:cxn>
              <a:cxn ang="0">
                <a:pos x="39" y="57"/>
              </a:cxn>
              <a:cxn ang="0">
                <a:pos x="62" y="4"/>
              </a:cxn>
              <a:cxn ang="0">
                <a:pos x="87" y="35"/>
              </a:cxn>
              <a:cxn ang="0">
                <a:pos x="102" y="43"/>
              </a:cxn>
              <a:cxn ang="0">
                <a:pos x="110" y="57"/>
              </a:cxn>
              <a:cxn ang="0">
                <a:pos x="130" y="59"/>
              </a:cxn>
              <a:cxn ang="0">
                <a:pos x="146" y="52"/>
              </a:cxn>
              <a:cxn ang="0">
                <a:pos x="156" y="62"/>
              </a:cxn>
              <a:cxn ang="0">
                <a:pos x="158" y="91"/>
              </a:cxn>
              <a:cxn ang="0">
                <a:pos x="166" y="97"/>
              </a:cxn>
              <a:cxn ang="0">
                <a:pos x="194" y="127"/>
              </a:cxn>
              <a:cxn ang="0">
                <a:pos x="233" y="193"/>
              </a:cxn>
              <a:cxn ang="0">
                <a:pos x="263" y="214"/>
              </a:cxn>
              <a:cxn ang="0">
                <a:pos x="270" y="227"/>
              </a:cxn>
              <a:cxn ang="0">
                <a:pos x="310" y="252"/>
              </a:cxn>
              <a:cxn ang="0">
                <a:pos x="321" y="259"/>
              </a:cxn>
              <a:cxn ang="0">
                <a:pos x="322" y="292"/>
              </a:cxn>
              <a:cxn ang="0">
                <a:pos x="334" y="299"/>
              </a:cxn>
              <a:cxn ang="0">
                <a:pos x="350" y="311"/>
              </a:cxn>
              <a:cxn ang="0">
                <a:pos x="353" y="321"/>
              </a:cxn>
              <a:cxn ang="0">
                <a:pos x="318" y="347"/>
              </a:cxn>
              <a:cxn ang="0">
                <a:pos x="298" y="355"/>
              </a:cxn>
              <a:cxn ang="0">
                <a:pos x="287" y="367"/>
              </a:cxn>
              <a:cxn ang="0">
                <a:pos x="274" y="390"/>
              </a:cxn>
              <a:cxn ang="0">
                <a:pos x="276" y="422"/>
              </a:cxn>
              <a:cxn ang="0">
                <a:pos x="278" y="441"/>
              </a:cxn>
              <a:cxn ang="0">
                <a:pos x="313" y="452"/>
              </a:cxn>
              <a:cxn ang="0">
                <a:pos x="321" y="491"/>
              </a:cxn>
              <a:cxn ang="0">
                <a:pos x="279" y="529"/>
              </a:cxn>
              <a:cxn ang="0">
                <a:pos x="260" y="540"/>
              </a:cxn>
              <a:cxn ang="0">
                <a:pos x="249" y="553"/>
              </a:cxn>
              <a:cxn ang="0">
                <a:pos x="239" y="574"/>
              </a:cxn>
              <a:cxn ang="0">
                <a:pos x="234" y="591"/>
              </a:cxn>
              <a:cxn ang="0">
                <a:pos x="218" y="599"/>
              </a:cxn>
              <a:cxn ang="0">
                <a:pos x="206" y="617"/>
              </a:cxn>
              <a:cxn ang="0">
                <a:pos x="186" y="635"/>
              </a:cxn>
              <a:cxn ang="0">
                <a:pos x="191" y="636"/>
              </a:cxn>
            </a:cxnLst>
            <a:rect l="0" t="0" r="r" b="b"/>
            <a:pathLst>
              <a:path w="353" h="642">
                <a:moveTo>
                  <a:pt x="191" y="636"/>
                </a:moveTo>
                <a:cubicBezTo>
                  <a:pt x="184" y="635"/>
                  <a:pt x="175" y="636"/>
                  <a:pt x="170" y="631"/>
                </a:cubicBezTo>
                <a:cubicBezTo>
                  <a:pt x="168" y="617"/>
                  <a:pt x="160" y="607"/>
                  <a:pt x="153" y="595"/>
                </a:cubicBezTo>
                <a:cubicBezTo>
                  <a:pt x="150" y="589"/>
                  <a:pt x="146" y="575"/>
                  <a:pt x="146" y="575"/>
                </a:cubicBezTo>
                <a:cubicBezTo>
                  <a:pt x="143" y="557"/>
                  <a:pt x="143" y="535"/>
                  <a:pt x="135" y="519"/>
                </a:cubicBezTo>
                <a:cubicBezTo>
                  <a:pt x="134" y="511"/>
                  <a:pt x="130" y="506"/>
                  <a:pt x="127" y="499"/>
                </a:cubicBezTo>
                <a:cubicBezTo>
                  <a:pt x="126" y="491"/>
                  <a:pt x="122" y="486"/>
                  <a:pt x="119" y="478"/>
                </a:cubicBezTo>
                <a:cubicBezTo>
                  <a:pt x="117" y="463"/>
                  <a:pt x="109" y="460"/>
                  <a:pt x="103" y="447"/>
                </a:cubicBezTo>
                <a:cubicBezTo>
                  <a:pt x="100" y="428"/>
                  <a:pt x="95" y="409"/>
                  <a:pt x="90" y="391"/>
                </a:cubicBezTo>
                <a:cubicBezTo>
                  <a:pt x="88" y="378"/>
                  <a:pt x="85" y="369"/>
                  <a:pt x="74" y="361"/>
                </a:cubicBezTo>
                <a:cubicBezTo>
                  <a:pt x="67" y="349"/>
                  <a:pt x="69" y="355"/>
                  <a:pt x="66" y="343"/>
                </a:cubicBezTo>
                <a:cubicBezTo>
                  <a:pt x="67" y="327"/>
                  <a:pt x="67" y="314"/>
                  <a:pt x="73" y="300"/>
                </a:cubicBezTo>
                <a:cubicBezTo>
                  <a:pt x="71" y="285"/>
                  <a:pt x="70" y="270"/>
                  <a:pt x="52" y="267"/>
                </a:cubicBezTo>
                <a:cubicBezTo>
                  <a:pt x="40" y="262"/>
                  <a:pt x="35" y="256"/>
                  <a:pt x="26" y="249"/>
                </a:cubicBezTo>
                <a:cubicBezTo>
                  <a:pt x="21" y="241"/>
                  <a:pt x="12" y="237"/>
                  <a:pt x="7" y="228"/>
                </a:cubicBezTo>
                <a:cubicBezTo>
                  <a:pt x="8" y="220"/>
                  <a:pt x="8" y="210"/>
                  <a:pt x="12" y="203"/>
                </a:cubicBezTo>
                <a:cubicBezTo>
                  <a:pt x="11" y="195"/>
                  <a:pt x="11" y="186"/>
                  <a:pt x="7" y="179"/>
                </a:cubicBezTo>
                <a:cubicBezTo>
                  <a:pt x="7" y="162"/>
                  <a:pt x="7" y="144"/>
                  <a:pt x="6" y="127"/>
                </a:cubicBezTo>
                <a:cubicBezTo>
                  <a:pt x="6" y="124"/>
                  <a:pt x="2" y="119"/>
                  <a:pt x="2" y="119"/>
                </a:cubicBezTo>
                <a:cubicBezTo>
                  <a:pt x="0" y="107"/>
                  <a:pt x="4" y="96"/>
                  <a:pt x="14" y="89"/>
                </a:cubicBezTo>
                <a:cubicBezTo>
                  <a:pt x="18" y="82"/>
                  <a:pt x="24" y="77"/>
                  <a:pt x="31" y="73"/>
                </a:cubicBezTo>
                <a:cubicBezTo>
                  <a:pt x="35" y="67"/>
                  <a:pt x="38" y="64"/>
                  <a:pt x="39" y="57"/>
                </a:cubicBezTo>
                <a:cubicBezTo>
                  <a:pt x="43" y="0"/>
                  <a:pt x="33" y="25"/>
                  <a:pt x="62" y="4"/>
                </a:cubicBezTo>
                <a:cubicBezTo>
                  <a:pt x="73" y="8"/>
                  <a:pt x="80" y="25"/>
                  <a:pt x="87" y="35"/>
                </a:cubicBezTo>
                <a:cubicBezTo>
                  <a:pt x="90" y="40"/>
                  <a:pt x="102" y="43"/>
                  <a:pt x="102" y="43"/>
                </a:cubicBezTo>
                <a:cubicBezTo>
                  <a:pt x="106" y="48"/>
                  <a:pt x="106" y="52"/>
                  <a:pt x="110" y="57"/>
                </a:cubicBezTo>
                <a:cubicBezTo>
                  <a:pt x="113" y="74"/>
                  <a:pt x="122" y="63"/>
                  <a:pt x="130" y="59"/>
                </a:cubicBezTo>
                <a:cubicBezTo>
                  <a:pt x="136" y="56"/>
                  <a:pt x="140" y="56"/>
                  <a:pt x="146" y="52"/>
                </a:cubicBezTo>
                <a:cubicBezTo>
                  <a:pt x="152" y="55"/>
                  <a:pt x="154" y="56"/>
                  <a:pt x="156" y="62"/>
                </a:cubicBezTo>
                <a:cubicBezTo>
                  <a:pt x="157" y="72"/>
                  <a:pt x="155" y="82"/>
                  <a:pt x="158" y="91"/>
                </a:cubicBezTo>
                <a:cubicBezTo>
                  <a:pt x="159" y="94"/>
                  <a:pt x="166" y="97"/>
                  <a:pt x="166" y="97"/>
                </a:cubicBezTo>
                <a:cubicBezTo>
                  <a:pt x="169" y="113"/>
                  <a:pt x="182" y="118"/>
                  <a:pt x="194" y="127"/>
                </a:cubicBezTo>
                <a:cubicBezTo>
                  <a:pt x="204" y="148"/>
                  <a:pt x="207" y="183"/>
                  <a:pt x="233" y="193"/>
                </a:cubicBezTo>
                <a:cubicBezTo>
                  <a:pt x="249" y="188"/>
                  <a:pt x="252" y="207"/>
                  <a:pt x="263" y="214"/>
                </a:cubicBezTo>
                <a:cubicBezTo>
                  <a:pt x="266" y="218"/>
                  <a:pt x="270" y="227"/>
                  <a:pt x="270" y="227"/>
                </a:cubicBezTo>
                <a:cubicBezTo>
                  <a:pt x="273" y="246"/>
                  <a:pt x="295" y="251"/>
                  <a:pt x="310" y="252"/>
                </a:cubicBezTo>
                <a:cubicBezTo>
                  <a:pt x="315" y="255"/>
                  <a:pt x="318" y="253"/>
                  <a:pt x="321" y="259"/>
                </a:cubicBezTo>
                <a:cubicBezTo>
                  <a:pt x="321" y="270"/>
                  <a:pt x="320" y="281"/>
                  <a:pt x="322" y="292"/>
                </a:cubicBezTo>
                <a:cubicBezTo>
                  <a:pt x="322" y="293"/>
                  <a:pt x="333" y="298"/>
                  <a:pt x="334" y="299"/>
                </a:cubicBezTo>
                <a:cubicBezTo>
                  <a:pt x="339" y="303"/>
                  <a:pt x="350" y="311"/>
                  <a:pt x="350" y="311"/>
                </a:cubicBezTo>
                <a:cubicBezTo>
                  <a:pt x="351" y="314"/>
                  <a:pt x="353" y="318"/>
                  <a:pt x="353" y="321"/>
                </a:cubicBezTo>
                <a:cubicBezTo>
                  <a:pt x="353" y="329"/>
                  <a:pt x="326" y="343"/>
                  <a:pt x="318" y="347"/>
                </a:cubicBezTo>
                <a:cubicBezTo>
                  <a:pt x="312" y="350"/>
                  <a:pt x="298" y="355"/>
                  <a:pt x="298" y="355"/>
                </a:cubicBezTo>
                <a:cubicBezTo>
                  <a:pt x="295" y="360"/>
                  <a:pt x="290" y="362"/>
                  <a:pt x="287" y="367"/>
                </a:cubicBezTo>
                <a:cubicBezTo>
                  <a:pt x="285" y="377"/>
                  <a:pt x="283" y="385"/>
                  <a:pt x="274" y="390"/>
                </a:cubicBezTo>
                <a:cubicBezTo>
                  <a:pt x="276" y="404"/>
                  <a:pt x="278" y="408"/>
                  <a:pt x="276" y="422"/>
                </a:cubicBezTo>
                <a:cubicBezTo>
                  <a:pt x="277" y="428"/>
                  <a:pt x="275" y="435"/>
                  <a:pt x="278" y="441"/>
                </a:cubicBezTo>
                <a:cubicBezTo>
                  <a:pt x="279" y="442"/>
                  <a:pt x="310" y="451"/>
                  <a:pt x="313" y="452"/>
                </a:cubicBezTo>
                <a:cubicBezTo>
                  <a:pt x="320" y="464"/>
                  <a:pt x="316" y="478"/>
                  <a:pt x="321" y="491"/>
                </a:cubicBezTo>
                <a:cubicBezTo>
                  <a:pt x="317" y="525"/>
                  <a:pt x="310" y="524"/>
                  <a:pt x="279" y="529"/>
                </a:cubicBezTo>
                <a:cubicBezTo>
                  <a:pt x="271" y="532"/>
                  <a:pt x="267" y="539"/>
                  <a:pt x="260" y="540"/>
                </a:cubicBezTo>
                <a:cubicBezTo>
                  <a:pt x="255" y="543"/>
                  <a:pt x="249" y="553"/>
                  <a:pt x="249" y="553"/>
                </a:cubicBezTo>
                <a:cubicBezTo>
                  <a:pt x="253" y="576"/>
                  <a:pt x="257" y="570"/>
                  <a:pt x="239" y="574"/>
                </a:cubicBezTo>
                <a:cubicBezTo>
                  <a:pt x="235" y="579"/>
                  <a:pt x="240" y="588"/>
                  <a:pt x="234" y="591"/>
                </a:cubicBezTo>
                <a:cubicBezTo>
                  <a:pt x="227" y="603"/>
                  <a:pt x="231" y="595"/>
                  <a:pt x="218" y="599"/>
                </a:cubicBezTo>
                <a:cubicBezTo>
                  <a:pt x="225" y="605"/>
                  <a:pt x="210" y="610"/>
                  <a:pt x="206" y="617"/>
                </a:cubicBezTo>
                <a:cubicBezTo>
                  <a:pt x="205" y="624"/>
                  <a:pt x="189" y="629"/>
                  <a:pt x="186" y="635"/>
                </a:cubicBezTo>
                <a:cubicBezTo>
                  <a:pt x="185" y="642"/>
                  <a:pt x="191" y="640"/>
                  <a:pt x="191" y="636"/>
                </a:cubicBezTo>
                <a:close/>
              </a:path>
            </a:pathLst>
          </a:custGeom>
          <a:solidFill>
            <a:srgbClr val="FFCC99"/>
          </a:solidFill>
          <a:ln w="15875">
            <a:solidFill>
              <a:srgbClr val="993300"/>
            </a:solidFill>
            <a:round/>
            <a:headEnd/>
            <a:tailEnd/>
          </a:ln>
          <a:effectLst>
            <a:outerShdw dist="35921" dir="18900000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ＭＳ Ｐゴシック" pitchFamily="48" charset="-128"/>
              <a:cs typeface="Calibri" pitchFamily="34" charset="0"/>
            </a:endParaRPr>
          </a:p>
        </p:txBody>
      </p:sp>
      <p:sp>
        <p:nvSpPr>
          <p:cNvPr id="728108" name="Freeform 44"/>
          <p:cNvSpPr>
            <a:spLocks/>
          </p:cNvSpPr>
          <p:nvPr/>
        </p:nvSpPr>
        <p:spPr bwMode="auto">
          <a:xfrm>
            <a:off x="8294688" y="2103438"/>
            <a:ext cx="400050" cy="623887"/>
          </a:xfrm>
          <a:custGeom>
            <a:avLst/>
            <a:gdLst/>
            <a:ahLst/>
            <a:cxnLst>
              <a:cxn ang="0">
                <a:pos x="75" y="228"/>
              </a:cxn>
              <a:cxn ang="0">
                <a:pos x="58" y="240"/>
              </a:cxn>
              <a:cxn ang="0">
                <a:pos x="49" y="253"/>
              </a:cxn>
              <a:cxn ang="0">
                <a:pos x="16" y="247"/>
              </a:cxn>
              <a:cxn ang="0">
                <a:pos x="6" y="231"/>
              </a:cxn>
              <a:cxn ang="0">
                <a:pos x="13" y="225"/>
              </a:cxn>
              <a:cxn ang="0">
                <a:pos x="15" y="207"/>
              </a:cxn>
              <a:cxn ang="0">
                <a:pos x="40" y="174"/>
              </a:cxn>
              <a:cxn ang="0">
                <a:pos x="53" y="153"/>
              </a:cxn>
              <a:cxn ang="0">
                <a:pos x="68" y="147"/>
              </a:cxn>
              <a:cxn ang="0">
                <a:pos x="72" y="137"/>
              </a:cxn>
              <a:cxn ang="0">
                <a:pos x="79" y="130"/>
              </a:cxn>
              <a:cxn ang="0">
                <a:pos x="67" y="102"/>
              </a:cxn>
              <a:cxn ang="0">
                <a:pos x="37" y="95"/>
              </a:cxn>
              <a:cxn ang="0">
                <a:pos x="40" y="81"/>
              </a:cxn>
              <a:cxn ang="0">
                <a:pos x="51" y="25"/>
              </a:cxn>
              <a:cxn ang="0">
                <a:pos x="81" y="1"/>
              </a:cxn>
              <a:cxn ang="0">
                <a:pos x="123" y="3"/>
              </a:cxn>
              <a:cxn ang="0">
                <a:pos x="135" y="25"/>
              </a:cxn>
              <a:cxn ang="0">
                <a:pos x="181" y="58"/>
              </a:cxn>
              <a:cxn ang="0">
                <a:pos x="180" y="106"/>
              </a:cxn>
              <a:cxn ang="0">
                <a:pos x="175" y="118"/>
              </a:cxn>
              <a:cxn ang="0">
                <a:pos x="183" y="151"/>
              </a:cxn>
              <a:cxn ang="0">
                <a:pos x="202" y="205"/>
              </a:cxn>
              <a:cxn ang="0">
                <a:pos x="210" y="229"/>
              </a:cxn>
              <a:cxn ang="0">
                <a:pos x="225" y="277"/>
              </a:cxn>
              <a:cxn ang="0">
                <a:pos x="231" y="295"/>
              </a:cxn>
              <a:cxn ang="0">
                <a:pos x="244" y="304"/>
              </a:cxn>
              <a:cxn ang="0">
                <a:pos x="252" y="318"/>
              </a:cxn>
              <a:cxn ang="0">
                <a:pos x="214" y="355"/>
              </a:cxn>
              <a:cxn ang="0">
                <a:pos x="199" y="354"/>
              </a:cxn>
              <a:cxn ang="0">
                <a:pos x="172" y="355"/>
              </a:cxn>
              <a:cxn ang="0">
                <a:pos x="154" y="376"/>
              </a:cxn>
              <a:cxn ang="0">
                <a:pos x="150" y="393"/>
              </a:cxn>
              <a:cxn ang="0">
                <a:pos x="136" y="384"/>
              </a:cxn>
              <a:cxn ang="0">
                <a:pos x="120" y="321"/>
              </a:cxn>
              <a:cxn ang="0">
                <a:pos x="121" y="268"/>
              </a:cxn>
              <a:cxn ang="0">
                <a:pos x="120" y="259"/>
              </a:cxn>
              <a:cxn ang="0">
                <a:pos x="88" y="237"/>
              </a:cxn>
              <a:cxn ang="0">
                <a:pos x="75" y="228"/>
              </a:cxn>
            </a:cxnLst>
            <a:rect l="0" t="0" r="r" b="b"/>
            <a:pathLst>
              <a:path w="252" h="393">
                <a:moveTo>
                  <a:pt x="75" y="228"/>
                </a:moveTo>
                <a:cubicBezTo>
                  <a:pt x="64" y="229"/>
                  <a:pt x="63" y="231"/>
                  <a:pt x="58" y="240"/>
                </a:cubicBezTo>
                <a:cubicBezTo>
                  <a:pt x="57" y="248"/>
                  <a:pt x="56" y="249"/>
                  <a:pt x="49" y="253"/>
                </a:cubicBezTo>
                <a:cubicBezTo>
                  <a:pt x="34" y="252"/>
                  <a:pt x="30" y="249"/>
                  <a:pt x="16" y="247"/>
                </a:cubicBezTo>
                <a:cubicBezTo>
                  <a:pt x="12" y="241"/>
                  <a:pt x="12" y="236"/>
                  <a:pt x="6" y="231"/>
                </a:cubicBezTo>
                <a:cubicBezTo>
                  <a:pt x="0" y="217"/>
                  <a:pt x="6" y="237"/>
                  <a:pt x="13" y="225"/>
                </a:cubicBezTo>
                <a:cubicBezTo>
                  <a:pt x="16" y="220"/>
                  <a:pt x="13" y="213"/>
                  <a:pt x="15" y="207"/>
                </a:cubicBezTo>
                <a:cubicBezTo>
                  <a:pt x="20" y="189"/>
                  <a:pt x="27" y="177"/>
                  <a:pt x="40" y="174"/>
                </a:cubicBezTo>
                <a:cubicBezTo>
                  <a:pt x="50" y="158"/>
                  <a:pt x="47" y="162"/>
                  <a:pt x="53" y="153"/>
                </a:cubicBezTo>
                <a:cubicBezTo>
                  <a:pt x="59" y="150"/>
                  <a:pt x="63" y="147"/>
                  <a:pt x="68" y="147"/>
                </a:cubicBezTo>
                <a:cubicBezTo>
                  <a:pt x="71" y="144"/>
                  <a:pt x="70" y="140"/>
                  <a:pt x="72" y="137"/>
                </a:cubicBezTo>
                <a:cubicBezTo>
                  <a:pt x="71" y="127"/>
                  <a:pt x="84" y="138"/>
                  <a:pt x="79" y="130"/>
                </a:cubicBezTo>
                <a:cubicBezTo>
                  <a:pt x="77" y="118"/>
                  <a:pt x="81" y="104"/>
                  <a:pt x="67" y="102"/>
                </a:cubicBezTo>
                <a:cubicBezTo>
                  <a:pt x="62" y="100"/>
                  <a:pt x="42" y="97"/>
                  <a:pt x="37" y="95"/>
                </a:cubicBezTo>
                <a:cubicBezTo>
                  <a:pt x="31" y="91"/>
                  <a:pt x="43" y="87"/>
                  <a:pt x="40" y="81"/>
                </a:cubicBezTo>
                <a:cubicBezTo>
                  <a:pt x="42" y="62"/>
                  <a:pt x="41" y="42"/>
                  <a:pt x="51" y="25"/>
                </a:cubicBezTo>
                <a:cubicBezTo>
                  <a:pt x="53" y="15"/>
                  <a:pt x="72" y="7"/>
                  <a:pt x="81" y="1"/>
                </a:cubicBezTo>
                <a:cubicBezTo>
                  <a:pt x="95" y="2"/>
                  <a:pt x="109" y="0"/>
                  <a:pt x="123" y="3"/>
                </a:cubicBezTo>
                <a:cubicBezTo>
                  <a:pt x="127" y="4"/>
                  <a:pt x="123" y="23"/>
                  <a:pt x="135" y="25"/>
                </a:cubicBezTo>
                <a:cubicBezTo>
                  <a:pt x="151" y="33"/>
                  <a:pt x="170" y="43"/>
                  <a:pt x="181" y="58"/>
                </a:cubicBezTo>
                <a:cubicBezTo>
                  <a:pt x="181" y="74"/>
                  <a:pt x="182" y="90"/>
                  <a:pt x="180" y="106"/>
                </a:cubicBezTo>
                <a:cubicBezTo>
                  <a:pt x="180" y="110"/>
                  <a:pt x="175" y="118"/>
                  <a:pt x="175" y="118"/>
                </a:cubicBezTo>
                <a:cubicBezTo>
                  <a:pt x="173" y="133"/>
                  <a:pt x="174" y="140"/>
                  <a:pt x="183" y="151"/>
                </a:cubicBezTo>
                <a:cubicBezTo>
                  <a:pt x="184" y="182"/>
                  <a:pt x="190" y="181"/>
                  <a:pt x="202" y="205"/>
                </a:cubicBezTo>
                <a:cubicBezTo>
                  <a:pt x="204" y="214"/>
                  <a:pt x="204" y="222"/>
                  <a:pt x="210" y="229"/>
                </a:cubicBezTo>
                <a:cubicBezTo>
                  <a:pt x="213" y="246"/>
                  <a:pt x="219" y="261"/>
                  <a:pt x="225" y="277"/>
                </a:cubicBezTo>
                <a:cubicBezTo>
                  <a:pt x="227" y="283"/>
                  <a:pt x="225" y="292"/>
                  <a:pt x="231" y="295"/>
                </a:cubicBezTo>
                <a:cubicBezTo>
                  <a:pt x="236" y="297"/>
                  <a:pt x="244" y="304"/>
                  <a:pt x="244" y="304"/>
                </a:cubicBezTo>
                <a:cubicBezTo>
                  <a:pt x="247" y="309"/>
                  <a:pt x="249" y="313"/>
                  <a:pt x="252" y="318"/>
                </a:cubicBezTo>
                <a:cubicBezTo>
                  <a:pt x="247" y="351"/>
                  <a:pt x="250" y="352"/>
                  <a:pt x="214" y="355"/>
                </a:cubicBezTo>
                <a:cubicBezTo>
                  <a:pt x="208" y="358"/>
                  <a:pt x="205" y="355"/>
                  <a:pt x="199" y="354"/>
                </a:cubicBezTo>
                <a:cubicBezTo>
                  <a:pt x="190" y="350"/>
                  <a:pt x="181" y="353"/>
                  <a:pt x="172" y="355"/>
                </a:cubicBezTo>
                <a:cubicBezTo>
                  <a:pt x="164" y="361"/>
                  <a:pt x="158" y="368"/>
                  <a:pt x="154" y="376"/>
                </a:cubicBezTo>
                <a:cubicBezTo>
                  <a:pt x="153" y="382"/>
                  <a:pt x="151" y="387"/>
                  <a:pt x="150" y="393"/>
                </a:cubicBezTo>
                <a:cubicBezTo>
                  <a:pt x="145" y="390"/>
                  <a:pt x="141" y="387"/>
                  <a:pt x="136" y="384"/>
                </a:cubicBezTo>
                <a:cubicBezTo>
                  <a:pt x="131" y="361"/>
                  <a:pt x="138" y="339"/>
                  <a:pt x="120" y="321"/>
                </a:cubicBezTo>
                <a:cubicBezTo>
                  <a:pt x="113" y="304"/>
                  <a:pt x="118" y="285"/>
                  <a:pt x="121" y="268"/>
                </a:cubicBezTo>
                <a:cubicBezTo>
                  <a:pt x="121" y="265"/>
                  <a:pt x="122" y="262"/>
                  <a:pt x="120" y="259"/>
                </a:cubicBezTo>
                <a:cubicBezTo>
                  <a:pt x="116" y="252"/>
                  <a:pt x="95" y="238"/>
                  <a:pt x="88" y="237"/>
                </a:cubicBezTo>
                <a:cubicBezTo>
                  <a:pt x="83" y="230"/>
                  <a:pt x="72" y="228"/>
                  <a:pt x="75" y="228"/>
                </a:cubicBezTo>
                <a:close/>
              </a:path>
            </a:pathLst>
          </a:custGeom>
          <a:solidFill>
            <a:srgbClr val="FFCC99"/>
          </a:solidFill>
          <a:ln w="15875">
            <a:solidFill>
              <a:srgbClr val="993300"/>
            </a:solidFill>
            <a:round/>
            <a:headEnd/>
            <a:tailEnd/>
          </a:ln>
          <a:effectLst>
            <a:outerShdw dist="35921" dir="18900000" algn="ctr" rotWithShape="0">
              <a:srgbClr val="66FFFF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ＭＳ Ｐゴシック" pitchFamily="48" charset="-128"/>
              <a:cs typeface="Calibri" pitchFamily="34" charset="0"/>
            </a:endParaRPr>
          </a:p>
        </p:txBody>
      </p:sp>
      <p:sp>
        <p:nvSpPr>
          <p:cNvPr id="10285" name="Freeform 45"/>
          <p:cNvSpPr>
            <a:spLocks/>
          </p:cNvSpPr>
          <p:nvPr/>
        </p:nvSpPr>
        <p:spPr bwMode="auto">
          <a:xfrm>
            <a:off x="6002338" y="1057275"/>
            <a:ext cx="1009650" cy="846138"/>
          </a:xfrm>
          <a:custGeom>
            <a:avLst/>
            <a:gdLst>
              <a:gd name="T0" fmla="*/ 2147483647 w 636"/>
              <a:gd name="T1" fmla="*/ 2147483647 h 533"/>
              <a:gd name="T2" fmla="*/ 2147483647 w 636"/>
              <a:gd name="T3" fmla="*/ 2147483647 h 533"/>
              <a:gd name="T4" fmla="*/ 2147483647 w 636"/>
              <a:gd name="T5" fmla="*/ 2147483647 h 533"/>
              <a:gd name="T6" fmla="*/ 2147483647 w 636"/>
              <a:gd name="T7" fmla="*/ 2147483647 h 533"/>
              <a:gd name="T8" fmla="*/ 2147483647 w 636"/>
              <a:gd name="T9" fmla="*/ 2147483647 h 533"/>
              <a:gd name="T10" fmla="*/ 2147483647 w 636"/>
              <a:gd name="T11" fmla="*/ 2147483647 h 533"/>
              <a:gd name="T12" fmla="*/ 2147483647 w 636"/>
              <a:gd name="T13" fmla="*/ 2147483647 h 533"/>
              <a:gd name="T14" fmla="*/ 2147483647 w 636"/>
              <a:gd name="T15" fmla="*/ 2147483647 h 533"/>
              <a:gd name="T16" fmla="*/ 2147483647 w 636"/>
              <a:gd name="T17" fmla="*/ 2147483647 h 533"/>
              <a:gd name="T18" fmla="*/ 2147483647 w 636"/>
              <a:gd name="T19" fmla="*/ 2147483647 h 533"/>
              <a:gd name="T20" fmla="*/ 2147483647 w 636"/>
              <a:gd name="T21" fmla="*/ 2147483647 h 533"/>
              <a:gd name="T22" fmla="*/ 2147483647 w 636"/>
              <a:gd name="T23" fmla="*/ 2147483647 h 533"/>
              <a:gd name="T24" fmla="*/ 2147483647 w 636"/>
              <a:gd name="T25" fmla="*/ 2147483647 h 533"/>
              <a:gd name="T26" fmla="*/ 2147483647 w 636"/>
              <a:gd name="T27" fmla="*/ 2147483647 h 533"/>
              <a:gd name="T28" fmla="*/ 2147483647 w 636"/>
              <a:gd name="T29" fmla="*/ 2147483647 h 533"/>
              <a:gd name="T30" fmla="*/ 2147483647 w 636"/>
              <a:gd name="T31" fmla="*/ 2147483647 h 533"/>
              <a:gd name="T32" fmla="*/ 2147483647 w 636"/>
              <a:gd name="T33" fmla="*/ 2147483647 h 533"/>
              <a:gd name="T34" fmla="*/ 2147483647 w 636"/>
              <a:gd name="T35" fmla="*/ 2147483647 h 533"/>
              <a:gd name="T36" fmla="*/ 2147483647 w 636"/>
              <a:gd name="T37" fmla="*/ 2147483647 h 533"/>
              <a:gd name="T38" fmla="*/ 2147483647 w 636"/>
              <a:gd name="T39" fmla="*/ 2147483647 h 533"/>
              <a:gd name="T40" fmla="*/ 2147483647 w 636"/>
              <a:gd name="T41" fmla="*/ 2147483647 h 533"/>
              <a:gd name="T42" fmla="*/ 2147483647 w 636"/>
              <a:gd name="T43" fmla="*/ 2147483647 h 533"/>
              <a:gd name="T44" fmla="*/ 2147483647 w 636"/>
              <a:gd name="T45" fmla="*/ 2147483647 h 533"/>
              <a:gd name="T46" fmla="*/ 2147483647 w 636"/>
              <a:gd name="T47" fmla="*/ 2147483647 h 533"/>
              <a:gd name="T48" fmla="*/ 2147483647 w 636"/>
              <a:gd name="T49" fmla="*/ 2147483647 h 533"/>
              <a:gd name="T50" fmla="*/ 2147483647 w 636"/>
              <a:gd name="T51" fmla="*/ 2147483647 h 533"/>
              <a:gd name="T52" fmla="*/ 2147483647 w 636"/>
              <a:gd name="T53" fmla="*/ 2147483647 h 533"/>
              <a:gd name="T54" fmla="*/ 2147483647 w 636"/>
              <a:gd name="T55" fmla="*/ 2147483647 h 533"/>
              <a:gd name="T56" fmla="*/ 2147483647 w 636"/>
              <a:gd name="T57" fmla="*/ 2147483647 h 533"/>
              <a:gd name="T58" fmla="*/ 2147483647 w 636"/>
              <a:gd name="T59" fmla="*/ 2147483647 h 533"/>
              <a:gd name="T60" fmla="*/ 2147483647 w 636"/>
              <a:gd name="T61" fmla="*/ 2147483647 h 533"/>
              <a:gd name="T62" fmla="*/ 2147483647 w 636"/>
              <a:gd name="T63" fmla="*/ 2147483647 h 533"/>
              <a:gd name="T64" fmla="*/ 2147483647 w 636"/>
              <a:gd name="T65" fmla="*/ 2147483647 h 533"/>
              <a:gd name="T66" fmla="*/ 2147483647 w 636"/>
              <a:gd name="T67" fmla="*/ 2147483647 h 533"/>
              <a:gd name="T68" fmla="*/ 2147483647 w 636"/>
              <a:gd name="T69" fmla="*/ 2147483647 h 533"/>
              <a:gd name="T70" fmla="*/ 2147483647 w 636"/>
              <a:gd name="T71" fmla="*/ 2147483647 h 533"/>
              <a:gd name="T72" fmla="*/ 2147483647 w 636"/>
              <a:gd name="T73" fmla="*/ 2147483647 h 533"/>
              <a:gd name="T74" fmla="*/ 2147483647 w 636"/>
              <a:gd name="T75" fmla="*/ 2147483647 h 533"/>
              <a:gd name="T76" fmla="*/ 2147483647 w 636"/>
              <a:gd name="T77" fmla="*/ 2147483647 h 53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636"/>
              <a:gd name="T118" fmla="*/ 0 h 533"/>
              <a:gd name="T119" fmla="*/ 636 w 636"/>
              <a:gd name="T120" fmla="*/ 533 h 533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636" h="533">
                <a:moveTo>
                  <a:pt x="253" y="501"/>
                </a:moveTo>
                <a:cubicBezTo>
                  <a:pt x="252" y="489"/>
                  <a:pt x="250" y="477"/>
                  <a:pt x="245" y="466"/>
                </a:cubicBezTo>
                <a:cubicBezTo>
                  <a:pt x="244" y="459"/>
                  <a:pt x="238" y="454"/>
                  <a:pt x="232" y="450"/>
                </a:cubicBezTo>
                <a:cubicBezTo>
                  <a:pt x="218" y="426"/>
                  <a:pt x="200" y="428"/>
                  <a:pt x="172" y="426"/>
                </a:cubicBezTo>
                <a:cubicBezTo>
                  <a:pt x="166" y="424"/>
                  <a:pt x="163" y="419"/>
                  <a:pt x="157" y="416"/>
                </a:cubicBezTo>
                <a:cubicBezTo>
                  <a:pt x="150" y="405"/>
                  <a:pt x="141" y="384"/>
                  <a:pt x="127" y="381"/>
                </a:cubicBezTo>
                <a:cubicBezTo>
                  <a:pt x="124" y="376"/>
                  <a:pt x="122" y="371"/>
                  <a:pt x="120" y="365"/>
                </a:cubicBezTo>
                <a:cubicBezTo>
                  <a:pt x="119" y="355"/>
                  <a:pt x="114" y="348"/>
                  <a:pt x="104" y="346"/>
                </a:cubicBezTo>
                <a:cubicBezTo>
                  <a:pt x="98" y="342"/>
                  <a:pt x="94" y="341"/>
                  <a:pt x="88" y="338"/>
                </a:cubicBezTo>
                <a:cubicBezTo>
                  <a:pt x="79" y="325"/>
                  <a:pt x="94" y="345"/>
                  <a:pt x="77" y="333"/>
                </a:cubicBezTo>
                <a:cubicBezTo>
                  <a:pt x="70" y="328"/>
                  <a:pt x="84" y="328"/>
                  <a:pt x="64" y="325"/>
                </a:cubicBezTo>
                <a:cubicBezTo>
                  <a:pt x="58" y="321"/>
                  <a:pt x="55" y="308"/>
                  <a:pt x="48" y="306"/>
                </a:cubicBezTo>
                <a:cubicBezTo>
                  <a:pt x="42" y="304"/>
                  <a:pt x="35" y="305"/>
                  <a:pt x="29" y="304"/>
                </a:cubicBezTo>
                <a:cubicBezTo>
                  <a:pt x="26" y="290"/>
                  <a:pt x="31" y="272"/>
                  <a:pt x="15" y="269"/>
                </a:cubicBezTo>
                <a:cubicBezTo>
                  <a:pt x="0" y="244"/>
                  <a:pt x="20" y="233"/>
                  <a:pt x="42" y="230"/>
                </a:cubicBezTo>
                <a:cubicBezTo>
                  <a:pt x="57" y="233"/>
                  <a:pt x="54" y="244"/>
                  <a:pt x="68" y="251"/>
                </a:cubicBezTo>
                <a:cubicBezTo>
                  <a:pt x="74" y="254"/>
                  <a:pt x="88" y="256"/>
                  <a:pt x="88" y="256"/>
                </a:cubicBezTo>
                <a:cubicBezTo>
                  <a:pt x="95" y="260"/>
                  <a:pt x="103" y="266"/>
                  <a:pt x="108" y="272"/>
                </a:cubicBezTo>
                <a:cubicBezTo>
                  <a:pt x="111" y="287"/>
                  <a:pt x="117" y="296"/>
                  <a:pt x="132" y="299"/>
                </a:cubicBezTo>
                <a:cubicBezTo>
                  <a:pt x="137" y="302"/>
                  <a:pt x="140" y="299"/>
                  <a:pt x="146" y="298"/>
                </a:cubicBezTo>
                <a:cubicBezTo>
                  <a:pt x="154" y="295"/>
                  <a:pt x="157" y="299"/>
                  <a:pt x="164" y="304"/>
                </a:cubicBezTo>
                <a:cubicBezTo>
                  <a:pt x="165" y="305"/>
                  <a:pt x="168" y="307"/>
                  <a:pt x="168" y="307"/>
                </a:cubicBezTo>
                <a:cubicBezTo>
                  <a:pt x="184" y="305"/>
                  <a:pt x="175" y="296"/>
                  <a:pt x="188" y="293"/>
                </a:cubicBezTo>
                <a:cubicBezTo>
                  <a:pt x="196" y="289"/>
                  <a:pt x="199" y="286"/>
                  <a:pt x="202" y="278"/>
                </a:cubicBezTo>
                <a:cubicBezTo>
                  <a:pt x="196" y="270"/>
                  <a:pt x="191" y="257"/>
                  <a:pt x="183" y="250"/>
                </a:cubicBezTo>
                <a:cubicBezTo>
                  <a:pt x="178" y="246"/>
                  <a:pt x="168" y="240"/>
                  <a:pt x="168" y="240"/>
                </a:cubicBezTo>
                <a:cubicBezTo>
                  <a:pt x="162" y="231"/>
                  <a:pt x="160" y="223"/>
                  <a:pt x="149" y="221"/>
                </a:cubicBezTo>
                <a:cubicBezTo>
                  <a:pt x="141" y="216"/>
                  <a:pt x="141" y="206"/>
                  <a:pt x="140" y="197"/>
                </a:cubicBezTo>
                <a:cubicBezTo>
                  <a:pt x="141" y="172"/>
                  <a:pt x="154" y="151"/>
                  <a:pt x="180" y="146"/>
                </a:cubicBezTo>
                <a:cubicBezTo>
                  <a:pt x="187" y="142"/>
                  <a:pt x="204" y="141"/>
                  <a:pt x="204" y="141"/>
                </a:cubicBezTo>
                <a:cubicBezTo>
                  <a:pt x="212" y="135"/>
                  <a:pt x="226" y="135"/>
                  <a:pt x="236" y="131"/>
                </a:cubicBezTo>
                <a:cubicBezTo>
                  <a:pt x="247" y="133"/>
                  <a:pt x="251" y="136"/>
                  <a:pt x="260" y="141"/>
                </a:cubicBezTo>
                <a:cubicBezTo>
                  <a:pt x="271" y="135"/>
                  <a:pt x="283" y="135"/>
                  <a:pt x="296" y="134"/>
                </a:cubicBezTo>
                <a:cubicBezTo>
                  <a:pt x="308" y="132"/>
                  <a:pt x="324" y="116"/>
                  <a:pt x="333" y="107"/>
                </a:cubicBezTo>
                <a:cubicBezTo>
                  <a:pt x="343" y="110"/>
                  <a:pt x="340" y="111"/>
                  <a:pt x="346" y="118"/>
                </a:cubicBezTo>
                <a:cubicBezTo>
                  <a:pt x="365" y="116"/>
                  <a:pt x="342" y="121"/>
                  <a:pt x="360" y="107"/>
                </a:cubicBezTo>
                <a:cubicBezTo>
                  <a:pt x="371" y="99"/>
                  <a:pt x="384" y="88"/>
                  <a:pt x="397" y="83"/>
                </a:cubicBezTo>
                <a:cubicBezTo>
                  <a:pt x="412" y="87"/>
                  <a:pt x="454" y="79"/>
                  <a:pt x="466" y="78"/>
                </a:cubicBezTo>
                <a:cubicBezTo>
                  <a:pt x="473" y="77"/>
                  <a:pt x="478" y="75"/>
                  <a:pt x="484" y="74"/>
                </a:cubicBezTo>
                <a:cubicBezTo>
                  <a:pt x="491" y="64"/>
                  <a:pt x="492" y="48"/>
                  <a:pt x="480" y="43"/>
                </a:cubicBezTo>
                <a:cubicBezTo>
                  <a:pt x="475" y="17"/>
                  <a:pt x="479" y="11"/>
                  <a:pt x="500" y="0"/>
                </a:cubicBezTo>
                <a:cubicBezTo>
                  <a:pt x="508" y="4"/>
                  <a:pt x="507" y="10"/>
                  <a:pt x="514" y="14"/>
                </a:cubicBezTo>
                <a:cubicBezTo>
                  <a:pt x="516" y="19"/>
                  <a:pt x="516" y="25"/>
                  <a:pt x="519" y="30"/>
                </a:cubicBezTo>
                <a:cubicBezTo>
                  <a:pt x="522" y="45"/>
                  <a:pt x="523" y="58"/>
                  <a:pt x="530" y="72"/>
                </a:cubicBezTo>
                <a:cubicBezTo>
                  <a:pt x="532" y="94"/>
                  <a:pt x="528" y="103"/>
                  <a:pt x="549" y="107"/>
                </a:cubicBezTo>
                <a:cubicBezTo>
                  <a:pt x="561" y="112"/>
                  <a:pt x="563" y="127"/>
                  <a:pt x="567" y="138"/>
                </a:cubicBezTo>
                <a:cubicBezTo>
                  <a:pt x="568" y="145"/>
                  <a:pt x="572" y="157"/>
                  <a:pt x="572" y="157"/>
                </a:cubicBezTo>
                <a:cubicBezTo>
                  <a:pt x="573" y="173"/>
                  <a:pt x="576" y="186"/>
                  <a:pt x="583" y="200"/>
                </a:cubicBezTo>
                <a:cubicBezTo>
                  <a:pt x="584" y="207"/>
                  <a:pt x="588" y="214"/>
                  <a:pt x="589" y="221"/>
                </a:cubicBezTo>
                <a:cubicBezTo>
                  <a:pt x="590" y="237"/>
                  <a:pt x="595" y="255"/>
                  <a:pt x="584" y="269"/>
                </a:cubicBezTo>
                <a:cubicBezTo>
                  <a:pt x="579" y="294"/>
                  <a:pt x="585" y="284"/>
                  <a:pt x="572" y="278"/>
                </a:cubicBezTo>
                <a:cubicBezTo>
                  <a:pt x="563" y="280"/>
                  <a:pt x="554" y="282"/>
                  <a:pt x="546" y="285"/>
                </a:cubicBezTo>
                <a:cubicBezTo>
                  <a:pt x="532" y="299"/>
                  <a:pt x="550" y="310"/>
                  <a:pt x="559" y="322"/>
                </a:cubicBezTo>
                <a:cubicBezTo>
                  <a:pt x="562" y="343"/>
                  <a:pt x="560" y="335"/>
                  <a:pt x="564" y="346"/>
                </a:cubicBezTo>
                <a:cubicBezTo>
                  <a:pt x="566" y="357"/>
                  <a:pt x="568" y="368"/>
                  <a:pt x="572" y="378"/>
                </a:cubicBezTo>
                <a:cubicBezTo>
                  <a:pt x="573" y="384"/>
                  <a:pt x="575" y="389"/>
                  <a:pt x="580" y="394"/>
                </a:cubicBezTo>
                <a:cubicBezTo>
                  <a:pt x="582" y="396"/>
                  <a:pt x="588" y="400"/>
                  <a:pt x="588" y="400"/>
                </a:cubicBezTo>
                <a:cubicBezTo>
                  <a:pt x="595" y="412"/>
                  <a:pt x="591" y="408"/>
                  <a:pt x="599" y="413"/>
                </a:cubicBezTo>
                <a:cubicBezTo>
                  <a:pt x="606" y="427"/>
                  <a:pt x="606" y="442"/>
                  <a:pt x="612" y="456"/>
                </a:cubicBezTo>
                <a:cubicBezTo>
                  <a:pt x="617" y="469"/>
                  <a:pt x="630" y="477"/>
                  <a:pt x="636" y="490"/>
                </a:cubicBezTo>
                <a:cubicBezTo>
                  <a:pt x="631" y="501"/>
                  <a:pt x="636" y="492"/>
                  <a:pt x="613" y="496"/>
                </a:cubicBezTo>
                <a:cubicBezTo>
                  <a:pt x="601" y="498"/>
                  <a:pt x="585" y="508"/>
                  <a:pt x="570" y="510"/>
                </a:cubicBezTo>
                <a:cubicBezTo>
                  <a:pt x="564" y="514"/>
                  <a:pt x="558" y="517"/>
                  <a:pt x="551" y="518"/>
                </a:cubicBezTo>
                <a:cubicBezTo>
                  <a:pt x="541" y="526"/>
                  <a:pt x="513" y="527"/>
                  <a:pt x="501" y="528"/>
                </a:cubicBezTo>
                <a:cubicBezTo>
                  <a:pt x="496" y="530"/>
                  <a:pt x="490" y="531"/>
                  <a:pt x="485" y="533"/>
                </a:cubicBezTo>
                <a:cubicBezTo>
                  <a:pt x="475" y="530"/>
                  <a:pt x="476" y="528"/>
                  <a:pt x="468" y="523"/>
                </a:cubicBezTo>
                <a:cubicBezTo>
                  <a:pt x="458" y="517"/>
                  <a:pt x="427" y="518"/>
                  <a:pt x="416" y="517"/>
                </a:cubicBezTo>
                <a:cubicBezTo>
                  <a:pt x="404" y="515"/>
                  <a:pt x="402" y="524"/>
                  <a:pt x="391" y="520"/>
                </a:cubicBezTo>
                <a:cubicBezTo>
                  <a:pt x="390" y="518"/>
                  <a:pt x="381" y="506"/>
                  <a:pt x="381" y="504"/>
                </a:cubicBezTo>
                <a:cubicBezTo>
                  <a:pt x="380" y="491"/>
                  <a:pt x="382" y="478"/>
                  <a:pt x="380" y="466"/>
                </a:cubicBezTo>
                <a:cubicBezTo>
                  <a:pt x="379" y="462"/>
                  <a:pt x="372" y="458"/>
                  <a:pt x="372" y="458"/>
                </a:cubicBezTo>
                <a:cubicBezTo>
                  <a:pt x="370" y="447"/>
                  <a:pt x="367" y="439"/>
                  <a:pt x="362" y="430"/>
                </a:cubicBezTo>
                <a:cubicBezTo>
                  <a:pt x="359" y="435"/>
                  <a:pt x="358" y="438"/>
                  <a:pt x="352" y="435"/>
                </a:cubicBezTo>
                <a:cubicBezTo>
                  <a:pt x="345" y="424"/>
                  <a:pt x="349" y="408"/>
                  <a:pt x="338" y="402"/>
                </a:cubicBezTo>
                <a:cubicBezTo>
                  <a:pt x="331" y="403"/>
                  <a:pt x="328" y="407"/>
                  <a:pt x="324" y="413"/>
                </a:cubicBezTo>
                <a:cubicBezTo>
                  <a:pt x="322" y="427"/>
                  <a:pt x="322" y="445"/>
                  <a:pt x="317" y="458"/>
                </a:cubicBezTo>
                <a:cubicBezTo>
                  <a:pt x="314" y="477"/>
                  <a:pt x="276" y="482"/>
                  <a:pt x="261" y="491"/>
                </a:cubicBezTo>
                <a:cubicBezTo>
                  <a:pt x="259" y="495"/>
                  <a:pt x="258" y="501"/>
                  <a:pt x="253" y="501"/>
                </a:cubicBezTo>
                <a:close/>
              </a:path>
            </a:pathLst>
          </a:custGeom>
          <a:solidFill>
            <a:srgbClr val="FFCC99"/>
          </a:solidFill>
          <a:ln w="1587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86" name="Text Box 46"/>
          <p:cNvSpPr txBox="1">
            <a:spLocks noChangeArrowheads="1"/>
          </p:cNvSpPr>
          <p:nvPr/>
        </p:nvSpPr>
        <p:spPr bwMode="auto">
          <a:xfrm>
            <a:off x="6300788" y="1412875"/>
            <a:ext cx="76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BICINICCO</a:t>
            </a:r>
            <a:endParaRPr lang="it-IT" sz="600" b="1" i="1">
              <a:latin typeface="+mj-lt"/>
              <a:cs typeface="Calibri" pitchFamily="34" charset="0"/>
            </a:endParaRPr>
          </a:p>
          <a:p>
            <a:pPr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87" name="Freeform 47"/>
          <p:cNvSpPr>
            <a:spLocks/>
          </p:cNvSpPr>
          <p:nvPr/>
        </p:nvSpPr>
        <p:spPr bwMode="auto">
          <a:xfrm>
            <a:off x="6731000" y="620713"/>
            <a:ext cx="865188" cy="1206500"/>
          </a:xfrm>
          <a:custGeom>
            <a:avLst/>
            <a:gdLst>
              <a:gd name="T0" fmla="*/ 2147483647 w 477"/>
              <a:gd name="T1" fmla="*/ 2147483647 h 852"/>
              <a:gd name="T2" fmla="*/ 2147483647 w 477"/>
              <a:gd name="T3" fmla="*/ 2147483647 h 852"/>
              <a:gd name="T4" fmla="*/ 2147483647 w 477"/>
              <a:gd name="T5" fmla="*/ 2147483647 h 852"/>
              <a:gd name="T6" fmla="*/ 2147483647 w 477"/>
              <a:gd name="T7" fmla="*/ 2147483647 h 852"/>
              <a:gd name="T8" fmla="*/ 2147483647 w 477"/>
              <a:gd name="T9" fmla="*/ 2147483647 h 852"/>
              <a:gd name="T10" fmla="*/ 2147483647 w 477"/>
              <a:gd name="T11" fmla="*/ 2147483647 h 852"/>
              <a:gd name="T12" fmla="*/ 2147483647 w 477"/>
              <a:gd name="T13" fmla="*/ 2147483647 h 852"/>
              <a:gd name="T14" fmla="*/ 2147483647 w 477"/>
              <a:gd name="T15" fmla="*/ 2147483647 h 852"/>
              <a:gd name="T16" fmla="*/ 2147483647 w 477"/>
              <a:gd name="T17" fmla="*/ 2147483647 h 852"/>
              <a:gd name="T18" fmla="*/ 2147483647 w 477"/>
              <a:gd name="T19" fmla="*/ 2147483647 h 852"/>
              <a:gd name="T20" fmla="*/ 2147483647 w 477"/>
              <a:gd name="T21" fmla="*/ 2147483647 h 852"/>
              <a:gd name="T22" fmla="*/ 2147483647 w 477"/>
              <a:gd name="T23" fmla="*/ 2147483647 h 852"/>
              <a:gd name="T24" fmla="*/ 2147483647 w 477"/>
              <a:gd name="T25" fmla="*/ 2147483647 h 852"/>
              <a:gd name="T26" fmla="*/ 2147483647 w 477"/>
              <a:gd name="T27" fmla="*/ 2147483647 h 852"/>
              <a:gd name="T28" fmla="*/ 2147483647 w 477"/>
              <a:gd name="T29" fmla="*/ 2147483647 h 852"/>
              <a:gd name="T30" fmla="*/ 2147483647 w 477"/>
              <a:gd name="T31" fmla="*/ 2147483647 h 852"/>
              <a:gd name="T32" fmla="*/ 2147483647 w 477"/>
              <a:gd name="T33" fmla="*/ 2147483647 h 852"/>
              <a:gd name="T34" fmla="*/ 2147483647 w 477"/>
              <a:gd name="T35" fmla="*/ 2147483647 h 852"/>
              <a:gd name="T36" fmla="*/ 2147483647 w 477"/>
              <a:gd name="T37" fmla="*/ 2147483647 h 852"/>
              <a:gd name="T38" fmla="*/ 2147483647 w 477"/>
              <a:gd name="T39" fmla="*/ 2147483647 h 852"/>
              <a:gd name="T40" fmla="*/ 2147483647 w 477"/>
              <a:gd name="T41" fmla="*/ 2147483647 h 852"/>
              <a:gd name="T42" fmla="*/ 2147483647 w 477"/>
              <a:gd name="T43" fmla="*/ 2147483647 h 852"/>
              <a:gd name="T44" fmla="*/ 2147483647 w 477"/>
              <a:gd name="T45" fmla="*/ 2147483647 h 852"/>
              <a:gd name="T46" fmla="*/ 2147483647 w 477"/>
              <a:gd name="T47" fmla="*/ 0 h 852"/>
              <a:gd name="T48" fmla="*/ 2147483647 w 477"/>
              <a:gd name="T49" fmla="*/ 2147483647 h 852"/>
              <a:gd name="T50" fmla="*/ 2147483647 w 477"/>
              <a:gd name="T51" fmla="*/ 2147483647 h 852"/>
              <a:gd name="T52" fmla="*/ 2147483647 w 477"/>
              <a:gd name="T53" fmla="*/ 2147483647 h 852"/>
              <a:gd name="T54" fmla="*/ 2147483647 w 477"/>
              <a:gd name="T55" fmla="*/ 2147483647 h 852"/>
              <a:gd name="T56" fmla="*/ 2147483647 w 477"/>
              <a:gd name="T57" fmla="*/ 2147483647 h 852"/>
              <a:gd name="T58" fmla="*/ 2147483647 w 477"/>
              <a:gd name="T59" fmla="*/ 2147483647 h 852"/>
              <a:gd name="T60" fmla="*/ 2147483647 w 477"/>
              <a:gd name="T61" fmla="*/ 2147483647 h 852"/>
              <a:gd name="T62" fmla="*/ 2147483647 w 477"/>
              <a:gd name="T63" fmla="*/ 2147483647 h 852"/>
              <a:gd name="T64" fmla="*/ 2147483647 w 477"/>
              <a:gd name="T65" fmla="*/ 2147483647 h 852"/>
              <a:gd name="T66" fmla="*/ 2147483647 w 477"/>
              <a:gd name="T67" fmla="*/ 2147483647 h 852"/>
              <a:gd name="T68" fmla="*/ 2147483647 w 477"/>
              <a:gd name="T69" fmla="*/ 2147483647 h 852"/>
              <a:gd name="T70" fmla="*/ 2147483647 w 477"/>
              <a:gd name="T71" fmla="*/ 2147483647 h 852"/>
              <a:gd name="T72" fmla="*/ 2147483647 w 477"/>
              <a:gd name="T73" fmla="*/ 2147483647 h 852"/>
              <a:gd name="T74" fmla="*/ 2147483647 w 477"/>
              <a:gd name="T75" fmla="*/ 2147483647 h 852"/>
              <a:gd name="T76" fmla="*/ 2147483647 w 477"/>
              <a:gd name="T77" fmla="*/ 2147483647 h 852"/>
              <a:gd name="T78" fmla="*/ 2147483647 w 477"/>
              <a:gd name="T79" fmla="*/ 2147483647 h 852"/>
              <a:gd name="T80" fmla="*/ 2147483647 w 477"/>
              <a:gd name="T81" fmla="*/ 2147483647 h 852"/>
              <a:gd name="T82" fmla="*/ 2147483647 w 477"/>
              <a:gd name="T83" fmla="*/ 2147483647 h 852"/>
              <a:gd name="T84" fmla="*/ 2147483647 w 477"/>
              <a:gd name="T85" fmla="*/ 2147483647 h 852"/>
              <a:gd name="T86" fmla="*/ 2147483647 w 477"/>
              <a:gd name="T87" fmla="*/ 2147483647 h 852"/>
              <a:gd name="T88" fmla="*/ 2147483647 w 477"/>
              <a:gd name="T89" fmla="*/ 2147483647 h 852"/>
              <a:gd name="T90" fmla="*/ 2147483647 w 477"/>
              <a:gd name="T91" fmla="*/ 2147483647 h 852"/>
              <a:gd name="T92" fmla="*/ 2147483647 w 477"/>
              <a:gd name="T93" fmla="*/ 2147483647 h 8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77"/>
              <a:gd name="T142" fmla="*/ 0 h 852"/>
              <a:gd name="T143" fmla="*/ 477 w 477"/>
              <a:gd name="T144" fmla="*/ 852 h 85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77" h="852">
                <a:moveTo>
                  <a:pt x="165" y="852"/>
                </a:moveTo>
                <a:cubicBezTo>
                  <a:pt x="159" y="842"/>
                  <a:pt x="159" y="835"/>
                  <a:pt x="149" y="829"/>
                </a:cubicBezTo>
                <a:cubicBezTo>
                  <a:pt x="136" y="808"/>
                  <a:pt x="130" y="762"/>
                  <a:pt x="107" y="753"/>
                </a:cubicBezTo>
                <a:cubicBezTo>
                  <a:pt x="100" y="724"/>
                  <a:pt x="83" y="690"/>
                  <a:pt x="73" y="662"/>
                </a:cubicBezTo>
                <a:cubicBezTo>
                  <a:pt x="74" y="657"/>
                  <a:pt x="72" y="650"/>
                  <a:pt x="76" y="646"/>
                </a:cubicBezTo>
                <a:cubicBezTo>
                  <a:pt x="81" y="641"/>
                  <a:pt x="111" y="637"/>
                  <a:pt x="118" y="636"/>
                </a:cubicBezTo>
                <a:cubicBezTo>
                  <a:pt x="121" y="619"/>
                  <a:pt x="122" y="601"/>
                  <a:pt x="115" y="584"/>
                </a:cubicBezTo>
                <a:cubicBezTo>
                  <a:pt x="113" y="557"/>
                  <a:pt x="111" y="546"/>
                  <a:pt x="102" y="524"/>
                </a:cubicBezTo>
                <a:cubicBezTo>
                  <a:pt x="98" y="501"/>
                  <a:pt x="93" y="470"/>
                  <a:pt x="68" y="461"/>
                </a:cubicBezTo>
                <a:cubicBezTo>
                  <a:pt x="59" y="447"/>
                  <a:pt x="55" y="431"/>
                  <a:pt x="52" y="414"/>
                </a:cubicBezTo>
                <a:cubicBezTo>
                  <a:pt x="51" y="394"/>
                  <a:pt x="47" y="365"/>
                  <a:pt x="39" y="346"/>
                </a:cubicBezTo>
                <a:cubicBezTo>
                  <a:pt x="35" y="338"/>
                  <a:pt x="16" y="333"/>
                  <a:pt x="16" y="333"/>
                </a:cubicBezTo>
                <a:cubicBezTo>
                  <a:pt x="8" y="320"/>
                  <a:pt x="0" y="301"/>
                  <a:pt x="21" y="297"/>
                </a:cubicBezTo>
                <a:cubicBezTo>
                  <a:pt x="33" y="292"/>
                  <a:pt x="39" y="283"/>
                  <a:pt x="52" y="279"/>
                </a:cubicBezTo>
                <a:cubicBezTo>
                  <a:pt x="62" y="269"/>
                  <a:pt x="67" y="265"/>
                  <a:pt x="81" y="260"/>
                </a:cubicBezTo>
                <a:cubicBezTo>
                  <a:pt x="89" y="253"/>
                  <a:pt x="95" y="246"/>
                  <a:pt x="102" y="239"/>
                </a:cubicBezTo>
                <a:cubicBezTo>
                  <a:pt x="108" y="226"/>
                  <a:pt x="119" y="215"/>
                  <a:pt x="131" y="208"/>
                </a:cubicBezTo>
                <a:cubicBezTo>
                  <a:pt x="133" y="199"/>
                  <a:pt x="138" y="193"/>
                  <a:pt x="141" y="185"/>
                </a:cubicBezTo>
                <a:cubicBezTo>
                  <a:pt x="138" y="140"/>
                  <a:pt x="132" y="128"/>
                  <a:pt x="123" y="91"/>
                </a:cubicBezTo>
                <a:cubicBezTo>
                  <a:pt x="126" y="62"/>
                  <a:pt x="131" y="61"/>
                  <a:pt x="157" y="54"/>
                </a:cubicBezTo>
                <a:cubicBezTo>
                  <a:pt x="162" y="51"/>
                  <a:pt x="168" y="51"/>
                  <a:pt x="172" y="47"/>
                </a:cubicBezTo>
                <a:cubicBezTo>
                  <a:pt x="177" y="42"/>
                  <a:pt x="178" y="36"/>
                  <a:pt x="183" y="31"/>
                </a:cubicBezTo>
                <a:cubicBezTo>
                  <a:pt x="190" y="4"/>
                  <a:pt x="179" y="41"/>
                  <a:pt x="191" y="18"/>
                </a:cubicBezTo>
                <a:cubicBezTo>
                  <a:pt x="194" y="13"/>
                  <a:pt x="194" y="6"/>
                  <a:pt x="196" y="0"/>
                </a:cubicBezTo>
                <a:cubicBezTo>
                  <a:pt x="209" y="3"/>
                  <a:pt x="208" y="6"/>
                  <a:pt x="211" y="18"/>
                </a:cubicBezTo>
                <a:cubicBezTo>
                  <a:pt x="209" y="60"/>
                  <a:pt x="199" y="76"/>
                  <a:pt x="188" y="114"/>
                </a:cubicBezTo>
                <a:cubicBezTo>
                  <a:pt x="190" y="150"/>
                  <a:pt x="195" y="260"/>
                  <a:pt x="248" y="273"/>
                </a:cubicBezTo>
                <a:cubicBezTo>
                  <a:pt x="258" y="285"/>
                  <a:pt x="271" y="294"/>
                  <a:pt x="282" y="305"/>
                </a:cubicBezTo>
                <a:cubicBezTo>
                  <a:pt x="288" y="327"/>
                  <a:pt x="302" y="340"/>
                  <a:pt x="316" y="357"/>
                </a:cubicBezTo>
                <a:cubicBezTo>
                  <a:pt x="327" y="371"/>
                  <a:pt x="325" y="383"/>
                  <a:pt x="342" y="393"/>
                </a:cubicBezTo>
                <a:cubicBezTo>
                  <a:pt x="346" y="408"/>
                  <a:pt x="354" y="425"/>
                  <a:pt x="360" y="440"/>
                </a:cubicBezTo>
                <a:cubicBezTo>
                  <a:pt x="361" y="451"/>
                  <a:pt x="359" y="464"/>
                  <a:pt x="365" y="474"/>
                </a:cubicBezTo>
                <a:cubicBezTo>
                  <a:pt x="375" y="492"/>
                  <a:pt x="391" y="489"/>
                  <a:pt x="399" y="518"/>
                </a:cubicBezTo>
                <a:cubicBezTo>
                  <a:pt x="400" y="526"/>
                  <a:pt x="400" y="550"/>
                  <a:pt x="407" y="560"/>
                </a:cubicBezTo>
                <a:cubicBezTo>
                  <a:pt x="420" y="578"/>
                  <a:pt x="411" y="558"/>
                  <a:pt x="420" y="576"/>
                </a:cubicBezTo>
                <a:cubicBezTo>
                  <a:pt x="426" y="587"/>
                  <a:pt x="426" y="599"/>
                  <a:pt x="433" y="610"/>
                </a:cubicBezTo>
                <a:cubicBezTo>
                  <a:pt x="437" y="624"/>
                  <a:pt x="438" y="634"/>
                  <a:pt x="454" y="638"/>
                </a:cubicBezTo>
                <a:cubicBezTo>
                  <a:pt x="458" y="652"/>
                  <a:pt x="462" y="668"/>
                  <a:pt x="477" y="672"/>
                </a:cubicBezTo>
                <a:cubicBezTo>
                  <a:pt x="476" y="694"/>
                  <a:pt x="476" y="699"/>
                  <a:pt x="469" y="716"/>
                </a:cubicBezTo>
                <a:cubicBezTo>
                  <a:pt x="462" y="755"/>
                  <a:pt x="398" y="743"/>
                  <a:pt x="368" y="745"/>
                </a:cubicBezTo>
                <a:cubicBezTo>
                  <a:pt x="348" y="751"/>
                  <a:pt x="357" y="756"/>
                  <a:pt x="352" y="758"/>
                </a:cubicBezTo>
                <a:cubicBezTo>
                  <a:pt x="347" y="760"/>
                  <a:pt x="344" y="756"/>
                  <a:pt x="337" y="758"/>
                </a:cubicBezTo>
                <a:cubicBezTo>
                  <a:pt x="329" y="763"/>
                  <a:pt x="321" y="768"/>
                  <a:pt x="311" y="771"/>
                </a:cubicBezTo>
                <a:cubicBezTo>
                  <a:pt x="303" y="776"/>
                  <a:pt x="298" y="781"/>
                  <a:pt x="292" y="789"/>
                </a:cubicBezTo>
                <a:cubicBezTo>
                  <a:pt x="286" y="812"/>
                  <a:pt x="259" y="820"/>
                  <a:pt x="238" y="823"/>
                </a:cubicBezTo>
                <a:cubicBezTo>
                  <a:pt x="224" y="831"/>
                  <a:pt x="221" y="837"/>
                  <a:pt x="209" y="842"/>
                </a:cubicBezTo>
                <a:cubicBezTo>
                  <a:pt x="197" y="847"/>
                  <a:pt x="174" y="850"/>
                  <a:pt x="165" y="852"/>
                </a:cubicBezTo>
                <a:close/>
              </a:path>
            </a:pathLst>
          </a:custGeom>
          <a:solidFill>
            <a:srgbClr val="FFCC99"/>
          </a:solidFill>
          <a:ln w="15875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88" name="Rectangle 48"/>
          <p:cNvSpPr>
            <a:spLocks noChangeArrowheads="1"/>
          </p:cNvSpPr>
          <p:nvPr/>
        </p:nvSpPr>
        <p:spPr bwMode="auto">
          <a:xfrm>
            <a:off x="6515100" y="1311275"/>
            <a:ext cx="685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S.  MARIA LA  L.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728113" name="Freeform 49"/>
          <p:cNvSpPr>
            <a:spLocks/>
          </p:cNvSpPr>
          <p:nvPr/>
        </p:nvSpPr>
        <p:spPr bwMode="auto">
          <a:xfrm>
            <a:off x="7985125" y="1276350"/>
            <a:ext cx="742950" cy="792163"/>
          </a:xfrm>
          <a:custGeom>
            <a:avLst/>
            <a:gdLst/>
            <a:ahLst/>
            <a:cxnLst>
              <a:cxn ang="0">
                <a:pos x="266" y="457"/>
              </a:cxn>
              <a:cxn ang="0">
                <a:pos x="224" y="417"/>
              </a:cxn>
              <a:cxn ang="0">
                <a:pos x="200" y="401"/>
              </a:cxn>
              <a:cxn ang="0">
                <a:pos x="188" y="397"/>
              </a:cxn>
              <a:cxn ang="0">
                <a:pos x="178" y="381"/>
              </a:cxn>
              <a:cxn ang="0">
                <a:pos x="160" y="339"/>
              </a:cxn>
              <a:cxn ang="0">
                <a:pos x="142" y="325"/>
              </a:cxn>
              <a:cxn ang="0">
                <a:pos x="124" y="303"/>
              </a:cxn>
              <a:cxn ang="0">
                <a:pos x="94" y="267"/>
              </a:cxn>
              <a:cxn ang="0">
                <a:pos x="80" y="269"/>
              </a:cxn>
              <a:cxn ang="0">
                <a:pos x="78" y="257"/>
              </a:cxn>
              <a:cxn ang="0">
                <a:pos x="68" y="261"/>
              </a:cxn>
              <a:cxn ang="0">
                <a:pos x="62" y="247"/>
              </a:cxn>
              <a:cxn ang="0">
                <a:pos x="56" y="245"/>
              </a:cxn>
              <a:cxn ang="0">
                <a:pos x="38" y="237"/>
              </a:cxn>
              <a:cxn ang="0">
                <a:pos x="24" y="215"/>
              </a:cxn>
              <a:cxn ang="0">
                <a:pos x="28" y="137"/>
              </a:cxn>
              <a:cxn ang="0">
                <a:pos x="46" y="109"/>
              </a:cxn>
              <a:cxn ang="0">
                <a:pos x="60" y="31"/>
              </a:cxn>
              <a:cxn ang="0">
                <a:pos x="56" y="3"/>
              </a:cxn>
              <a:cxn ang="0">
                <a:pos x="70" y="13"/>
              </a:cxn>
              <a:cxn ang="0">
                <a:pos x="94" y="19"/>
              </a:cxn>
              <a:cxn ang="0">
                <a:pos x="114" y="37"/>
              </a:cxn>
              <a:cxn ang="0">
                <a:pos x="140" y="77"/>
              </a:cxn>
              <a:cxn ang="0">
                <a:pos x="142" y="83"/>
              </a:cxn>
              <a:cxn ang="0">
                <a:pos x="144" y="139"/>
              </a:cxn>
              <a:cxn ang="0">
                <a:pos x="184" y="149"/>
              </a:cxn>
              <a:cxn ang="0">
                <a:pos x="282" y="143"/>
              </a:cxn>
              <a:cxn ang="0">
                <a:pos x="312" y="129"/>
              </a:cxn>
              <a:cxn ang="0">
                <a:pos x="336" y="125"/>
              </a:cxn>
              <a:cxn ang="0">
                <a:pos x="364" y="113"/>
              </a:cxn>
              <a:cxn ang="0">
                <a:pos x="384" y="107"/>
              </a:cxn>
              <a:cxn ang="0">
                <a:pos x="442" y="109"/>
              </a:cxn>
              <a:cxn ang="0">
                <a:pos x="460" y="119"/>
              </a:cxn>
              <a:cxn ang="0">
                <a:pos x="466" y="137"/>
              </a:cxn>
              <a:cxn ang="0">
                <a:pos x="468" y="143"/>
              </a:cxn>
              <a:cxn ang="0">
                <a:pos x="456" y="197"/>
              </a:cxn>
              <a:cxn ang="0">
                <a:pos x="438" y="217"/>
              </a:cxn>
              <a:cxn ang="0">
                <a:pos x="398" y="281"/>
              </a:cxn>
              <a:cxn ang="0">
                <a:pos x="354" y="345"/>
              </a:cxn>
              <a:cxn ang="0">
                <a:pos x="320" y="389"/>
              </a:cxn>
              <a:cxn ang="0">
                <a:pos x="290" y="433"/>
              </a:cxn>
              <a:cxn ang="0">
                <a:pos x="272" y="461"/>
              </a:cxn>
              <a:cxn ang="0">
                <a:pos x="266" y="457"/>
              </a:cxn>
            </a:cxnLst>
            <a:rect l="0" t="0" r="r" b="b"/>
            <a:pathLst>
              <a:path w="468" h="461">
                <a:moveTo>
                  <a:pt x="266" y="457"/>
                </a:moveTo>
                <a:cubicBezTo>
                  <a:pt x="236" y="453"/>
                  <a:pt x="233" y="445"/>
                  <a:pt x="224" y="417"/>
                </a:cubicBezTo>
                <a:cubicBezTo>
                  <a:pt x="223" y="413"/>
                  <a:pt x="202" y="402"/>
                  <a:pt x="200" y="401"/>
                </a:cubicBezTo>
                <a:cubicBezTo>
                  <a:pt x="196" y="400"/>
                  <a:pt x="188" y="397"/>
                  <a:pt x="188" y="397"/>
                </a:cubicBezTo>
                <a:cubicBezTo>
                  <a:pt x="183" y="383"/>
                  <a:pt x="188" y="387"/>
                  <a:pt x="178" y="381"/>
                </a:cubicBezTo>
                <a:cubicBezTo>
                  <a:pt x="169" y="368"/>
                  <a:pt x="165" y="354"/>
                  <a:pt x="160" y="339"/>
                </a:cubicBezTo>
                <a:cubicBezTo>
                  <a:pt x="158" y="332"/>
                  <a:pt x="142" y="325"/>
                  <a:pt x="142" y="325"/>
                </a:cubicBezTo>
                <a:cubicBezTo>
                  <a:pt x="136" y="316"/>
                  <a:pt x="130" y="312"/>
                  <a:pt x="124" y="303"/>
                </a:cubicBezTo>
                <a:cubicBezTo>
                  <a:pt x="116" y="290"/>
                  <a:pt x="110" y="272"/>
                  <a:pt x="94" y="267"/>
                </a:cubicBezTo>
                <a:cubicBezTo>
                  <a:pt x="76" y="270"/>
                  <a:pt x="96" y="264"/>
                  <a:pt x="80" y="269"/>
                </a:cubicBezTo>
                <a:cubicBezTo>
                  <a:pt x="78" y="270"/>
                  <a:pt x="78" y="257"/>
                  <a:pt x="78" y="257"/>
                </a:cubicBezTo>
                <a:cubicBezTo>
                  <a:pt x="76" y="256"/>
                  <a:pt x="70" y="263"/>
                  <a:pt x="68" y="261"/>
                </a:cubicBezTo>
                <a:cubicBezTo>
                  <a:pt x="66" y="259"/>
                  <a:pt x="64" y="250"/>
                  <a:pt x="62" y="247"/>
                </a:cubicBezTo>
                <a:cubicBezTo>
                  <a:pt x="61" y="245"/>
                  <a:pt x="58" y="246"/>
                  <a:pt x="56" y="245"/>
                </a:cubicBezTo>
                <a:cubicBezTo>
                  <a:pt x="50" y="242"/>
                  <a:pt x="38" y="237"/>
                  <a:pt x="38" y="237"/>
                </a:cubicBezTo>
                <a:cubicBezTo>
                  <a:pt x="35" y="228"/>
                  <a:pt x="31" y="220"/>
                  <a:pt x="24" y="215"/>
                </a:cubicBezTo>
                <a:cubicBezTo>
                  <a:pt x="9" y="193"/>
                  <a:pt x="0" y="146"/>
                  <a:pt x="28" y="137"/>
                </a:cubicBezTo>
                <a:cubicBezTo>
                  <a:pt x="34" y="128"/>
                  <a:pt x="39" y="118"/>
                  <a:pt x="46" y="109"/>
                </a:cubicBezTo>
                <a:cubicBezTo>
                  <a:pt x="53" y="83"/>
                  <a:pt x="56" y="58"/>
                  <a:pt x="60" y="31"/>
                </a:cubicBezTo>
                <a:cubicBezTo>
                  <a:pt x="62" y="17"/>
                  <a:pt x="54" y="6"/>
                  <a:pt x="56" y="3"/>
                </a:cubicBezTo>
                <a:cubicBezTo>
                  <a:pt x="58" y="0"/>
                  <a:pt x="64" y="10"/>
                  <a:pt x="70" y="13"/>
                </a:cubicBezTo>
                <a:cubicBezTo>
                  <a:pt x="78" y="15"/>
                  <a:pt x="86" y="16"/>
                  <a:pt x="94" y="19"/>
                </a:cubicBezTo>
                <a:cubicBezTo>
                  <a:pt x="99" y="26"/>
                  <a:pt x="107" y="32"/>
                  <a:pt x="114" y="37"/>
                </a:cubicBezTo>
                <a:cubicBezTo>
                  <a:pt x="122" y="50"/>
                  <a:pt x="128" y="69"/>
                  <a:pt x="140" y="77"/>
                </a:cubicBezTo>
                <a:cubicBezTo>
                  <a:pt x="141" y="79"/>
                  <a:pt x="142" y="81"/>
                  <a:pt x="142" y="83"/>
                </a:cubicBezTo>
                <a:cubicBezTo>
                  <a:pt x="143" y="102"/>
                  <a:pt x="140" y="121"/>
                  <a:pt x="144" y="139"/>
                </a:cubicBezTo>
                <a:cubicBezTo>
                  <a:pt x="145" y="144"/>
                  <a:pt x="181" y="149"/>
                  <a:pt x="184" y="149"/>
                </a:cubicBezTo>
                <a:cubicBezTo>
                  <a:pt x="222" y="148"/>
                  <a:pt x="246" y="145"/>
                  <a:pt x="282" y="143"/>
                </a:cubicBezTo>
                <a:cubicBezTo>
                  <a:pt x="294" y="141"/>
                  <a:pt x="301" y="132"/>
                  <a:pt x="312" y="129"/>
                </a:cubicBezTo>
                <a:cubicBezTo>
                  <a:pt x="320" y="127"/>
                  <a:pt x="336" y="125"/>
                  <a:pt x="336" y="125"/>
                </a:cubicBezTo>
                <a:cubicBezTo>
                  <a:pt x="344" y="120"/>
                  <a:pt x="355" y="116"/>
                  <a:pt x="364" y="113"/>
                </a:cubicBezTo>
                <a:cubicBezTo>
                  <a:pt x="371" y="111"/>
                  <a:pt x="384" y="107"/>
                  <a:pt x="384" y="107"/>
                </a:cubicBezTo>
                <a:cubicBezTo>
                  <a:pt x="403" y="108"/>
                  <a:pt x="423" y="108"/>
                  <a:pt x="442" y="109"/>
                </a:cubicBezTo>
                <a:lnTo>
                  <a:pt x="460" y="119"/>
                </a:lnTo>
                <a:cubicBezTo>
                  <a:pt x="460" y="119"/>
                  <a:pt x="466" y="137"/>
                  <a:pt x="466" y="137"/>
                </a:cubicBezTo>
                <a:cubicBezTo>
                  <a:pt x="467" y="139"/>
                  <a:pt x="468" y="143"/>
                  <a:pt x="468" y="143"/>
                </a:cubicBezTo>
                <a:cubicBezTo>
                  <a:pt x="466" y="160"/>
                  <a:pt x="462" y="181"/>
                  <a:pt x="456" y="197"/>
                </a:cubicBezTo>
                <a:cubicBezTo>
                  <a:pt x="453" y="205"/>
                  <a:pt x="443" y="210"/>
                  <a:pt x="438" y="217"/>
                </a:cubicBezTo>
                <a:cubicBezTo>
                  <a:pt x="430" y="240"/>
                  <a:pt x="413" y="262"/>
                  <a:pt x="398" y="281"/>
                </a:cubicBezTo>
                <a:cubicBezTo>
                  <a:pt x="382" y="301"/>
                  <a:pt x="370" y="325"/>
                  <a:pt x="354" y="345"/>
                </a:cubicBezTo>
                <a:cubicBezTo>
                  <a:pt x="342" y="360"/>
                  <a:pt x="331" y="373"/>
                  <a:pt x="320" y="389"/>
                </a:cubicBezTo>
                <a:cubicBezTo>
                  <a:pt x="311" y="403"/>
                  <a:pt x="297" y="418"/>
                  <a:pt x="290" y="433"/>
                </a:cubicBezTo>
                <a:cubicBezTo>
                  <a:pt x="285" y="444"/>
                  <a:pt x="282" y="454"/>
                  <a:pt x="272" y="461"/>
                </a:cubicBezTo>
                <a:cubicBezTo>
                  <a:pt x="265" y="459"/>
                  <a:pt x="266" y="461"/>
                  <a:pt x="266" y="457"/>
                </a:cubicBezTo>
                <a:close/>
              </a:path>
            </a:pathLst>
          </a:custGeom>
          <a:solidFill>
            <a:srgbClr val="FFCC99"/>
          </a:solidFill>
          <a:ln w="15875">
            <a:solidFill>
              <a:srgbClr val="993300"/>
            </a:solidFill>
            <a:round/>
            <a:headEnd/>
            <a:tailEnd/>
          </a:ln>
          <a:effectLst>
            <a:outerShdw dist="40161" dir="9693903" algn="ctr" rotWithShape="0">
              <a:srgbClr val="66FFFF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ea typeface="ＭＳ Ｐゴシック" pitchFamily="48" charset="-128"/>
              <a:cs typeface="Calibri" pitchFamily="34" charset="0"/>
            </a:endParaRPr>
          </a:p>
        </p:txBody>
      </p:sp>
      <p:sp>
        <p:nvSpPr>
          <p:cNvPr id="10290" name="Freeform 50"/>
          <p:cNvSpPr>
            <a:spLocks/>
          </p:cNvSpPr>
          <p:nvPr/>
        </p:nvSpPr>
        <p:spPr bwMode="auto">
          <a:xfrm>
            <a:off x="7269163" y="1016000"/>
            <a:ext cx="903287" cy="650875"/>
          </a:xfrm>
          <a:custGeom>
            <a:avLst/>
            <a:gdLst>
              <a:gd name="T0" fmla="*/ 2147483647 w 526"/>
              <a:gd name="T1" fmla="*/ 2147483647 h 410"/>
              <a:gd name="T2" fmla="*/ 2147483647 w 526"/>
              <a:gd name="T3" fmla="*/ 2147483647 h 410"/>
              <a:gd name="T4" fmla="*/ 2147483647 w 526"/>
              <a:gd name="T5" fmla="*/ 2147483647 h 410"/>
              <a:gd name="T6" fmla="*/ 2147483647 w 526"/>
              <a:gd name="T7" fmla="*/ 2147483647 h 410"/>
              <a:gd name="T8" fmla="*/ 2147483647 w 526"/>
              <a:gd name="T9" fmla="*/ 2147483647 h 410"/>
              <a:gd name="T10" fmla="*/ 2147483647 w 526"/>
              <a:gd name="T11" fmla="*/ 2147483647 h 410"/>
              <a:gd name="T12" fmla="*/ 2147483647 w 526"/>
              <a:gd name="T13" fmla="*/ 2147483647 h 410"/>
              <a:gd name="T14" fmla="*/ 2147483647 w 526"/>
              <a:gd name="T15" fmla="*/ 2147483647 h 410"/>
              <a:gd name="T16" fmla="*/ 2147483647 w 526"/>
              <a:gd name="T17" fmla="*/ 2147483647 h 410"/>
              <a:gd name="T18" fmla="*/ 2147483647 w 526"/>
              <a:gd name="T19" fmla="*/ 2147483647 h 410"/>
              <a:gd name="T20" fmla="*/ 2147483647 w 526"/>
              <a:gd name="T21" fmla="*/ 2147483647 h 410"/>
              <a:gd name="T22" fmla="*/ 0 w 526"/>
              <a:gd name="T23" fmla="*/ 2147483647 h 410"/>
              <a:gd name="T24" fmla="*/ 2147483647 w 526"/>
              <a:gd name="T25" fmla="*/ 2147483647 h 410"/>
              <a:gd name="T26" fmla="*/ 2147483647 w 526"/>
              <a:gd name="T27" fmla="*/ 2147483647 h 410"/>
              <a:gd name="T28" fmla="*/ 2147483647 w 526"/>
              <a:gd name="T29" fmla="*/ 2147483647 h 410"/>
              <a:gd name="T30" fmla="*/ 2147483647 w 526"/>
              <a:gd name="T31" fmla="*/ 2147483647 h 410"/>
              <a:gd name="T32" fmla="*/ 2147483647 w 526"/>
              <a:gd name="T33" fmla="*/ 2147483647 h 410"/>
              <a:gd name="T34" fmla="*/ 2147483647 w 526"/>
              <a:gd name="T35" fmla="*/ 2147483647 h 410"/>
              <a:gd name="T36" fmla="*/ 2147483647 w 526"/>
              <a:gd name="T37" fmla="*/ 2147483647 h 410"/>
              <a:gd name="T38" fmla="*/ 2147483647 w 526"/>
              <a:gd name="T39" fmla="*/ 2147483647 h 410"/>
              <a:gd name="T40" fmla="*/ 2147483647 w 526"/>
              <a:gd name="T41" fmla="*/ 2147483647 h 410"/>
              <a:gd name="T42" fmla="*/ 2147483647 w 526"/>
              <a:gd name="T43" fmla="*/ 2147483647 h 410"/>
              <a:gd name="T44" fmla="*/ 2147483647 w 526"/>
              <a:gd name="T45" fmla="*/ 0 h 410"/>
              <a:gd name="T46" fmla="*/ 2147483647 w 526"/>
              <a:gd name="T47" fmla="*/ 2147483647 h 410"/>
              <a:gd name="T48" fmla="*/ 2147483647 w 526"/>
              <a:gd name="T49" fmla="*/ 2147483647 h 410"/>
              <a:gd name="T50" fmla="*/ 2147483647 w 526"/>
              <a:gd name="T51" fmla="*/ 2147483647 h 410"/>
              <a:gd name="T52" fmla="*/ 2147483647 w 526"/>
              <a:gd name="T53" fmla="*/ 2147483647 h 410"/>
              <a:gd name="T54" fmla="*/ 2147483647 w 526"/>
              <a:gd name="T55" fmla="*/ 2147483647 h 410"/>
              <a:gd name="T56" fmla="*/ 2147483647 w 526"/>
              <a:gd name="T57" fmla="*/ 2147483647 h 410"/>
              <a:gd name="T58" fmla="*/ 2147483647 w 526"/>
              <a:gd name="T59" fmla="*/ 2147483647 h 410"/>
              <a:gd name="T60" fmla="*/ 2147483647 w 526"/>
              <a:gd name="T61" fmla="*/ 2147483647 h 410"/>
              <a:gd name="T62" fmla="*/ 2147483647 w 526"/>
              <a:gd name="T63" fmla="*/ 2147483647 h 410"/>
              <a:gd name="T64" fmla="*/ 2147483647 w 526"/>
              <a:gd name="T65" fmla="*/ 2147483647 h 410"/>
              <a:gd name="T66" fmla="*/ 2147483647 w 526"/>
              <a:gd name="T67" fmla="*/ 2147483647 h 410"/>
              <a:gd name="T68" fmla="*/ 2147483647 w 526"/>
              <a:gd name="T69" fmla="*/ 2147483647 h 410"/>
              <a:gd name="T70" fmla="*/ 2147483647 w 526"/>
              <a:gd name="T71" fmla="*/ 2147483647 h 410"/>
              <a:gd name="T72" fmla="*/ 2147483647 w 526"/>
              <a:gd name="T73" fmla="*/ 2147483647 h 410"/>
              <a:gd name="T74" fmla="*/ 2147483647 w 526"/>
              <a:gd name="T75" fmla="*/ 2147483647 h 410"/>
              <a:gd name="T76" fmla="*/ 2147483647 w 526"/>
              <a:gd name="T77" fmla="*/ 2147483647 h 410"/>
              <a:gd name="T78" fmla="*/ 2147483647 w 526"/>
              <a:gd name="T79" fmla="*/ 2147483647 h 410"/>
              <a:gd name="T80" fmla="*/ 2147483647 w 526"/>
              <a:gd name="T81" fmla="*/ 2147483647 h 410"/>
              <a:gd name="T82" fmla="*/ 2147483647 w 526"/>
              <a:gd name="T83" fmla="*/ 2147483647 h 410"/>
              <a:gd name="T84" fmla="*/ 2147483647 w 526"/>
              <a:gd name="T85" fmla="*/ 2147483647 h 410"/>
              <a:gd name="T86" fmla="*/ 2147483647 w 526"/>
              <a:gd name="T87" fmla="*/ 2147483647 h 410"/>
              <a:gd name="T88" fmla="*/ 2147483647 w 526"/>
              <a:gd name="T89" fmla="*/ 2147483647 h 410"/>
              <a:gd name="T90" fmla="*/ 2147483647 w 526"/>
              <a:gd name="T91" fmla="*/ 2147483647 h 410"/>
              <a:gd name="T92" fmla="*/ 2147483647 w 526"/>
              <a:gd name="T93" fmla="*/ 2147483647 h 41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26"/>
              <a:gd name="T142" fmla="*/ 0 h 410"/>
              <a:gd name="T143" fmla="*/ 526 w 526"/>
              <a:gd name="T144" fmla="*/ 410 h 41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26" h="410">
                <a:moveTo>
                  <a:pt x="130" y="372"/>
                </a:moveTo>
                <a:cubicBezTo>
                  <a:pt x="136" y="350"/>
                  <a:pt x="140" y="322"/>
                  <a:pt x="120" y="308"/>
                </a:cubicBezTo>
                <a:cubicBezTo>
                  <a:pt x="113" y="298"/>
                  <a:pt x="108" y="283"/>
                  <a:pt x="104" y="272"/>
                </a:cubicBezTo>
                <a:cubicBezTo>
                  <a:pt x="102" y="267"/>
                  <a:pt x="97" y="264"/>
                  <a:pt x="94" y="260"/>
                </a:cubicBezTo>
                <a:cubicBezTo>
                  <a:pt x="90" y="256"/>
                  <a:pt x="82" y="248"/>
                  <a:pt x="82" y="248"/>
                </a:cubicBezTo>
                <a:cubicBezTo>
                  <a:pt x="77" y="233"/>
                  <a:pt x="75" y="213"/>
                  <a:pt x="64" y="202"/>
                </a:cubicBezTo>
                <a:cubicBezTo>
                  <a:pt x="59" y="187"/>
                  <a:pt x="59" y="171"/>
                  <a:pt x="54" y="156"/>
                </a:cubicBezTo>
                <a:cubicBezTo>
                  <a:pt x="52" y="149"/>
                  <a:pt x="43" y="146"/>
                  <a:pt x="38" y="142"/>
                </a:cubicBezTo>
                <a:cubicBezTo>
                  <a:pt x="36" y="141"/>
                  <a:pt x="32" y="138"/>
                  <a:pt x="32" y="138"/>
                </a:cubicBezTo>
                <a:cubicBezTo>
                  <a:pt x="20" y="120"/>
                  <a:pt x="31" y="92"/>
                  <a:pt x="18" y="76"/>
                </a:cubicBezTo>
                <a:cubicBezTo>
                  <a:pt x="10" y="66"/>
                  <a:pt x="11" y="75"/>
                  <a:pt x="6" y="64"/>
                </a:cubicBezTo>
                <a:cubicBezTo>
                  <a:pt x="3" y="58"/>
                  <a:pt x="0" y="46"/>
                  <a:pt x="0" y="46"/>
                </a:cubicBezTo>
                <a:cubicBezTo>
                  <a:pt x="3" y="31"/>
                  <a:pt x="16" y="29"/>
                  <a:pt x="30" y="26"/>
                </a:cubicBezTo>
                <a:cubicBezTo>
                  <a:pt x="35" y="25"/>
                  <a:pt x="46" y="22"/>
                  <a:pt x="46" y="22"/>
                </a:cubicBezTo>
                <a:cubicBezTo>
                  <a:pt x="85" y="24"/>
                  <a:pt x="80" y="25"/>
                  <a:pt x="106" y="32"/>
                </a:cubicBezTo>
                <a:cubicBezTo>
                  <a:pt x="117" y="39"/>
                  <a:pt x="117" y="44"/>
                  <a:pt x="126" y="50"/>
                </a:cubicBezTo>
                <a:cubicBezTo>
                  <a:pt x="135" y="63"/>
                  <a:pt x="138" y="60"/>
                  <a:pt x="156" y="58"/>
                </a:cubicBezTo>
                <a:cubicBezTo>
                  <a:pt x="165" y="44"/>
                  <a:pt x="172" y="37"/>
                  <a:pt x="188" y="32"/>
                </a:cubicBezTo>
                <a:cubicBezTo>
                  <a:pt x="194" y="30"/>
                  <a:pt x="206" y="24"/>
                  <a:pt x="206" y="24"/>
                </a:cubicBezTo>
                <a:cubicBezTo>
                  <a:pt x="223" y="26"/>
                  <a:pt x="244" y="30"/>
                  <a:pt x="260" y="22"/>
                </a:cubicBezTo>
                <a:cubicBezTo>
                  <a:pt x="279" y="12"/>
                  <a:pt x="247" y="24"/>
                  <a:pt x="278" y="14"/>
                </a:cubicBezTo>
                <a:cubicBezTo>
                  <a:pt x="280" y="13"/>
                  <a:pt x="284" y="12"/>
                  <a:pt x="284" y="12"/>
                </a:cubicBezTo>
                <a:cubicBezTo>
                  <a:pt x="292" y="4"/>
                  <a:pt x="300" y="3"/>
                  <a:pt x="310" y="0"/>
                </a:cubicBezTo>
                <a:cubicBezTo>
                  <a:pt x="326" y="1"/>
                  <a:pt x="336" y="0"/>
                  <a:pt x="348" y="8"/>
                </a:cubicBezTo>
                <a:cubicBezTo>
                  <a:pt x="360" y="26"/>
                  <a:pt x="370" y="19"/>
                  <a:pt x="396" y="20"/>
                </a:cubicBezTo>
                <a:cubicBezTo>
                  <a:pt x="402" y="24"/>
                  <a:pt x="408" y="26"/>
                  <a:pt x="414" y="30"/>
                </a:cubicBezTo>
                <a:cubicBezTo>
                  <a:pt x="425" y="47"/>
                  <a:pt x="416" y="31"/>
                  <a:pt x="420" y="72"/>
                </a:cubicBezTo>
                <a:cubicBezTo>
                  <a:pt x="423" y="99"/>
                  <a:pt x="475" y="97"/>
                  <a:pt x="490" y="98"/>
                </a:cubicBezTo>
                <a:cubicBezTo>
                  <a:pt x="497" y="100"/>
                  <a:pt x="510" y="104"/>
                  <a:pt x="510" y="104"/>
                </a:cubicBezTo>
                <a:cubicBezTo>
                  <a:pt x="513" y="112"/>
                  <a:pt x="518" y="113"/>
                  <a:pt x="522" y="120"/>
                </a:cubicBezTo>
                <a:cubicBezTo>
                  <a:pt x="526" y="137"/>
                  <a:pt x="525" y="130"/>
                  <a:pt x="522" y="160"/>
                </a:cubicBezTo>
                <a:cubicBezTo>
                  <a:pt x="521" y="167"/>
                  <a:pt x="518" y="180"/>
                  <a:pt x="518" y="180"/>
                </a:cubicBezTo>
                <a:cubicBezTo>
                  <a:pt x="516" y="198"/>
                  <a:pt x="515" y="231"/>
                  <a:pt x="494" y="238"/>
                </a:cubicBezTo>
                <a:cubicBezTo>
                  <a:pt x="491" y="242"/>
                  <a:pt x="489" y="246"/>
                  <a:pt x="486" y="250"/>
                </a:cubicBezTo>
                <a:cubicBezTo>
                  <a:pt x="484" y="254"/>
                  <a:pt x="482" y="262"/>
                  <a:pt x="482" y="262"/>
                </a:cubicBezTo>
                <a:cubicBezTo>
                  <a:pt x="481" y="288"/>
                  <a:pt x="486" y="315"/>
                  <a:pt x="478" y="340"/>
                </a:cubicBezTo>
                <a:cubicBezTo>
                  <a:pt x="475" y="351"/>
                  <a:pt x="439" y="350"/>
                  <a:pt x="432" y="352"/>
                </a:cubicBezTo>
                <a:cubicBezTo>
                  <a:pt x="422" y="355"/>
                  <a:pt x="430" y="357"/>
                  <a:pt x="422" y="362"/>
                </a:cubicBezTo>
                <a:cubicBezTo>
                  <a:pt x="414" y="367"/>
                  <a:pt x="396" y="379"/>
                  <a:pt x="382" y="384"/>
                </a:cubicBezTo>
                <a:cubicBezTo>
                  <a:pt x="369" y="390"/>
                  <a:pt x="350" y="389"/>
                  <a:pt x="338" y="390"/>
                </a:cubicBezTo>
                <a:cubicBezTo>
                  <a:pt x="330" y="393"/>
                  <a:pt x="322" y="394"/>
                  <a:pt x="314" y="396"/>
                </a:cubicBezTo>
                <a:cubicBezTo>
                  <a:pt x="306" y="402"/>
                  <a:pt x="299" y="407"/>
                  <a:pt x="290" y="410"/>
                </a:cubicBezTo>
                <a:cubicBezTo>
                  <a:pt x="272" y="407"/>
                  <a:pt x="258" y="404"/>
                  <a:pt x="240" y="402"/>
                </a:cubicBezTo>
                <a:cubicBezTo>
                  <a:pt x="226" y="393"/>
                  <a:pt x="215" y="390"/>
                  <a:pt x="198" y="388"/>
                </a:cubicBezTo>
                <a:cubicBezTo>
                  <a:pt x="186" y="385"/>
                  <a:pt x="175" y="387"/>
                  <a:pt x="166" y="386"/>
                </a:cubicBezTo>
                <a:cubicBezTo>
                  <a:pt x="157" y="385"/>
                  <a:pt x="150" y="382"/>
                  <a:pt x="144" y="380"/>
                </a:cubicBezTo>
                <a:cubicBezTo>
                  <a:pt x="140" y="374"/>
                  <a:pt x="137" y="365"/>
                  <a:pt x="130" y="372"/>
                </a:cubicBezTo>
                <a:close/>
              </a:path>
            </a:pathLst>
          </a:custGeom>
          <a:solidFill>
            <a:srgbClr val="FFCC99"/>
          </a:solidFill>
          <a:ln w="9525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91" name="Rectangle 51"/>
          <p:cNvSpPr>
            <a:spLocks noChangeArrowheads="1"/>
          </p:cNvSpPr>
          <p:nvPr/>
        </p:nvSpPr>
        <p:spPr bwMode="auto">
          <a:xfrm>
            <a:off x="8215313" y="14287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dirty="0">
                <a:latin typeface="+mj-lt"/>
                <a:cs typeface="Calibri" pitchFamily="34" charset="0"/>
              </a:rPr>
              <a:t>CHIOPRIS</a:t>
            </a:r>
          </a:p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dirty="0">
                <a:latin typeface="+mj-lt"/>
                <a:cs typeface="Calibri" pitchFamily="34" charset="0"/>
              </a:rPr>
              <a:t>VISCONE</a:t>
            </a:r>
            <a:endParaRPr lang="it-IT" dirty="0">
              <a:latin typeface="+mj-lt"/>
              <a:cs typeface="Calibri" pitchFamily="34" charset="0"/>
            </a:endParaRPr>
          </a:p>
        </p:txBody>
      </p:sp>
      <p:sp>
        <p:nvSpPr>
          <p:cNvPr id="10292" name="Text Box 52"/>
          <p:cNvSpPr txBox="1">
            <a:spLocks noChangeArrowheads="1"/>
          </p:cNvSpPr>
          <p:nvPr/>
        </p:nvSpPr>
        <p:spPr bwMode="auto">
          <a:xfrm>
            <a:off x="8001000" y="1857375"/>
            <a:ext cx="8001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S. VITO</a:t>
            </a:r>
          </a:p>
          <a:p>
            <a:pPr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AL TORRE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93" name="Freeform 53"/>
          <p:cNvSpPr>
            <a:spLocks/>
          </p:cNvSpPr>
          <p:nvPr/>
        </p:nvSpPr>
        <p:spPr bwMode="auto">
          <a:xfrm>
            <a:off x="7104063" y="2505075"/>
            <a:ext cx="996950" cy="1428750"/>
          </a:xfrm>
          <a:custGeom>
            <a:avLst/>
            <a:gdLst>
              <a:gd name="T0" fmla="*/ 2147483647 w 628"/>
              <a:gd name="T1" fmla="*/ 2147483647 h 900"/>
              <a:gd name="T2" fmla="*/ 2147483647 w 628"/>
              <a:gd name="T3" fmla="*/ 2147483647 h 900"/>
              <a:gd name="T4" fmla="*/ 2147483647 w 628"/>
              <a:gd name="T5" fmla="*/ 2147483647 h 900"/>
              <a:gd name="T6" fmla="*/ 2147483647 w 628"/>
              <a:gd name="T7" fmla="*/ 2147483647 h 900"/>
              <a:gd name="T8" fmla="*/ 2147483647 w 628"/>
              <a:gd name="T9" fmla="*/ 2147483647 h 900"/>
              <a:gd name="T10" fmla="*/ 2147483647 w 628"/>
              <a:gd name="T11" fmla="*/ 2147483647 h 900"/>
              <a:gd name="T12" fmla="*/ 2147483647 w 628"/>
              <a:gd name="T13" fmla="*/ 2147483647 h 900"/>
              <a:gd name="T14" fmla="*/ 2147483647 w 628"/>
              <a:gd name="T15" fmla="*/ 2147483647 h 900"/>
              <a:gd name="T16" fmla="*/ 2147483647 w 628"/>
              <a:gd name="T17" fmla="*/ 2147483647 h 900"/>
              <a:gd name="T18" fmla="*/ 2147483647 w 628"/>
              <a:gd name="T19" fmla="*/ 0 h 900"/>
              <a:gd name="T20" fmla="*/ 2147483647 w 628"/>
              <a:gd name="T21" fmla="*/ 2147483647 h 900"/>
              <a:gd name="T22" fmla="*/ 2147483647 w 628"/>
              <a:gd name="T23" fmla="*/ 2147483647 h 900"/>
              <a:gd name="T24" fmla="*/ 2147483647 w 628"/>
              <a:gd name="T25" fmla="*/ 2147483647 h 900"/>
              <a:gd name="T26" fmla="*/ 2147483647 w 628"/>
              <a:gd name="T27" fmla="*/ 2147483647 h 900"/>
              <a:gd name="T28" fmla="*/ 2147483647 w 628"/>
              <a:gd name="T29" fmla="*/ 2147483647 h 900"/>
              <a:gd name="T30" fmla="*/ 2147483647 w 628"/>
              <a:gd name="T31" fmla="*/ 2147483647 h 900"/>
              <a:gd name="T32" fmla="*/ 2147483647 w 628"/>
              <a:gd name="T33" fmla="*/ 2147483647 h 900"/>
              <a:gd name="T34" fmla="*/ 2147483647 w 628"/>
              <a:gd name="T35" fmla="*/ 2147483647 h 900"/>
              <a:gd name="T36" fmla="*/ 2147483647 w 628"/>
              <a:gd name="T37" fmla="*/ 2147483647 h 900"/>
              <a:gd name="T38" fmla="*/ 2147483647 w 628"/>
              <a:gd name="T39" fmla="*/ 2147483647 h 900"/>
              <a:gd name="T40" fmla="*/ 2147483647 w 628"/>
              <a:gd name="T41" fmla="*/ 2147483647 h 900"/>
              <a:gd name="T42" fmla="*/ 2147483647 w 628"/>
              <a:gd name="T43" fmla="*/ 2147483647 h 900"/>
              <a:gd name="T44" fmla="*/ 2147483647 w 628"/>
              <a:gd name="T45" fmla="*/ 2147483647 h 900"/>
              <a:gd name="T46" fmla="*/ 2147483647 w 628"/>
              <a:gd name="T47" fmla="*/ 2147483647 h 900"/>
              <a:gd name="T48" fmla="*/ 2147483647 w 628"/>
              <a:gd name="T49" fmla="*/ 2147483647 h 900"/>
              <a:gd name="T50" fmla="*/ 2147483647 w 628"/>
              <a:gd name="T51" fmla="*/ 2147483647 h 900"/>
              <a:gd name="T52" fmla="*/ 2147483647 w 628"/>
              <a:gd name="T53" fmla="*/ 2147483647 h 900"/>
              <a:gd name="T54" fmla="*/ 2147483647 w 628"/>
              <a:gd name="T55" fmla="*/ 2147483647 h 900"/>
              <a:gd name="T56" fmla="*/ 2147483647 w 628"/>
              <a:gd name="T57" fmla="*/ 2147483647 h 900"/>
              <a:gd name="T58" fmla="*/ 2147483647 w 628"/>
              <a:gd name="T59" fmla="*/ 2147483647 h 900"/>
              <a:gd name="T60" fmla="*/ 2147483647 w 628"/>
              <a:gd name="T61" fmla="*/ 2147483647 h 900"/>
              <a:gd name="T62" fmla="*/ 2147483647 w 628"/>
              <a:gd name="T63" fmla="*/ 2147483647 h 900"/>
              <a:gd name="T64" fmla="*/ 2147483647 w 628"/>
              <a:gd name="T65" fmla="*/ 2147483647 h 900"/>
              <a:gd name="T66" fmla="*/ 2147483647 w 628"/>
              <a:gd name="T67" fmla="*/ 2147483647 h 900"/>
              <a:gd name="T68" fmla="*/ 0 w 628"/>
              <a:gd name="T69" fmla="*/ 2147483647 h 900"/>
              <a:gd name="T70" fmla="*/ 2147483647 w 628"/>
              <a:gd name="T71" fmla="*/ 2147483647 h 900"/>
              <a:gd name="T72" fmla="*/ 2147483647 w 628"/>
              <a:gd name="T73" fmla="*/ 2147483647 h 9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28"/>
              <a:gd name="T112" fmla="*/ 0 h 900"/>
              <a:gd name="T113" fmla="*/ 628 w 628"/>
              <a:gd name="T114" fmla="*/ 900 h 9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28" h="900">
                <a:moveTo>
                  <a:pt x="60" y="566"/>
                </a:moveTo>
                <a:cubicBezTo>
                  <a:pt x="62" y="561"/>
                  <a:pt x="62" y="555"/>
                  <a:pt x="65" y="550"/>
                </a:cubicBezTo>
                <a:cubicBezTo>
                  <a:pt x="70" y="543"/>
                  <a:pt x="81" y="543"/>
                  <a:pt x="87" y="538"/>
                </a:cubicBezTo>
                <a:cubicBezTo>
                  <a:pt x="91" y="534"/>
                  <a:pt x="96" y="528"/>
                  <a:pt x="99" y="523"/>
                </a:cubicBezTo>
                <a:cubicBezTo>
                  <a:pt x="102" y="513"/>
                  <a:pt x="104" y="504"/>
                  <a:pt x="106" y="494"/>
                </a:cubicBezTo>
                <a:cubicBezTo>
                  <a:pt x="108" y="475"/>
                  <a:pt x="114" y="450"/>
                  <a:pt x="96" y="439"/>
                </a:cubicBezTo>
                <a:cubicBezTo>
                  <a:pt x="89" y="416"/>
                  <a:pt x="81" y="397"/>
                  <a:pt x="60" y="384"/>
                </a:cubicBezTo>
                <a:cubicBezTo>
                  <a:pt x="59" y="382"/>
                  <a:pt x="53" y="372"/>
                  <a:pt x="53" y="370"/>
                </a:cubicBezTo>
                <a:cubicBezTo>
                  <a:pt x="53" y="361"/>
                  <a:pt x="70" y="334"/>
                  <a:pt x="75" y="326"/>
                </a:cubicBezTo>
                <a:cubicBezTo>
                  <a:pt x="69" y="312"/>
                  <a:pt x="73" y="255"/>
                  <a:pt x="72" y="250"/>
                </a:cubicBezTo>
                <a:cubicBezTo>
                  <a:pt x="71" y="243"/>
                  <a:pt x="62" y="224"/>
                  <a:pt x="60" y="218"/>
                </a:cubicBezTo>
                <a:cubicBezTo>
                  <a:pt x="59" y="216"/>
                  <a:pt x="58" y="211"/>
                  <a:pt x="58" y="211"/>
                </a:cubicBezTo>
                <a:cubicBezTo>
                  <a:pt x="39" y="214"/>
                  <a:pt x="36" y="214"/>
                  <a:pt x="24" y="226"/>
                </a:cubicBezTo>
                <a:cubicBezTo>
                  <a:pt x="15" y="222"/>
                  <a:pt x="13" y="218"/>
                  <a:pt x="10" y="209"/>
                </a:cubicBezTo>
                <a:cubicBezTo>
                  <a:pt x="11" y="188"/>
                  <a:pt x="14" y="157"/>
                  <a:pt x="27" y="139"/>
                </a:cubicBezTo>
                <a:cubicBezTo>
                  <a:pt x="30" y="128"/>
                  <a:pt x="37" y="128"/>
                  <a:pt x="44" y="120"/>
                </a:cubicBezTo>
                <a:cubicBezTo>
                  <a:pt x="49" y="114"/>
                  <a:pt x="54" y="105"/>
                  <a:pt x="58" y="98"/>
                </a:cubicBezTo>
                <a:cubicBezTo>
                  <a:pt x="62" y="85"/>
                  <a:pt x="86" y="75"/>
                  <a:pt x="94" y="62"/>
                </a:cubicBezTo>
                <a:cubicBezTo>
                  <a:pt x="100" y="43"/>
                  <a:pt x="136" y="39"/>
                  <a:pt x="154" y="36"/>
                </a:cubicBezTo>
                <a:cubicBezTo>
                  <a:pt x="157" y="20"/>
                  <a:pt x="159" y="3"/>
                  <a:pt x="176" y="0"/>
                </a:cubicBezTo>
                <a:cubicBezTo>
                  <a:pt x="186" y="2"/>
                  <a:pt x="194" y="5"/>
                  <a:pt x="204" y="7"/>
                </a:cubicBezTo>
                <a:cubicBezTo>
                  <a:pt x="219" y="28"/>
                  <a:pt x="216" y="28"/>
                  <a:pt x="245" y="31"/>
                </a:cubicBezTo>
                <a:cubicBezTo>
                  <a:pt x="258" y="49"/>
                  <a:pt x="247" y="71"/>
                  <a:pt x="260" y="89"/>
                </a:cubicBezTo>
                <a:cubicBezTo>
                  <a:pt x="253" y="105"/>
                  <a:pt x="252" y="103"/>
                  <a:pt x="250" y="125"/>
                </a:cubicBezTo>
                <a:cubicBezTo>
                  <a:pt x="252" y="137"/>
                  <a:pt x="253" y="142"/>
                  <a:pt x="260" y="151"/>
                </a:cubicBezTo>
                <a:cubicBezTo>
                  <a:pt x="263" y="161"/>
                  <a:pt x="266" y="165"/>
                  <a:pt x="276" y="168"/>
                </a:cubicBezTo>
                <a:cubicBezTo>
                  <a:pt x="285" y="173"/>
                  <a:pt x="290" y="174"/>
                  <a:pt x="296" y="182"/>
                </a:cubicBezTo>
                <a:cubicBezTo>
                  <a:pt x="299" y="196"/>
                  <a:pt x="307" y="214"/>
                  <a:pt x="315" y="226"/>
                </a:cubicBezTo>
                <a:cubicBezTo>
                  <a:pt x="311" y="239"/>
                  <a:pt x="307" y="251"/>
                  <a:pt x="303" y="264"/>
                </a:cubicBezTo>
                <a:cubicBezTo>
                  <a:pt x="307" y="289"/>
                  <a:pt x="303" y="297"/>
                  <a:pt x="327" y="302"/>
                </a:cubicBezTo>
                <a:cubicBezTo>
                  <a:pt x="331" y="309"/>
                  <a:pt x="336" y="324"/>
                  <a:pt x="336" y="324"/>
                </a:cubicBezTo>
                <a:cubicBezTo>
                  <a:pt x="339" y="351"/>
                  <a:pt x="334" y="367"/>
                  <a:pt x="358" y="377"/>
                </a:cubicBezTo>
                <a:cubicBezTo>
                  <a:pt x="378" y="368"/>
                  <a:pt x="413" y="383"/>
                  <a:pt x="435" y="386"/>
                </a:cubicBezTo>
                <a:cubicBezTo>
                  <a:pt x="443" y="396"/>
                  <a:pt x="453" y="397"/>
                  <a:pt x="461" y="408"/>
                </a:cubicBezTo>
                <a:cubicBezTo>
                  <a:pt x="459" y="429"/>
                  <a:pt x="462" y="433"/>
                  <a:pt x="449" y="446"/>
                </a:cubicBezTo>
                <a:cubicBezTo>
                  <a:pt x="444" y="465"/>
                  <a:pt x="450" y="475"/>
                  <a:pt x="468" y="480"/>
                </a:cubicBezTo>
                <a:cubicBezTo>
                  <a:pt x="485" y="476"/>
                  <a:pt x="477" y="457"/>
                  <a:pt x="492" y="451"/>
                </a:cubicBezTo>
                <a:cubicBezTo>
                  <a:pt x="500" y="440"/>
                  <a:pt x="511" y="439"/>
                  <a:pt x="524" y="437"/>
                </a:cubicBezTo>
                <a:cubicBezTo>
                  <a:pt x="538" y="414"/>
                  <a:pt x="546" y="420"/>
                  <a:pt x="569" y="410"/>
                </a:cubicBezTo>
                <a:cubicBezTo>
                  <a:pt x="586" y="413"/>
                  <a:pt x="585" y="413"/>
                  <a:pt x="591" y="427"/>
                </a:cubicBezTo>
                <a:cubicBezTo>
                  <a:pt x="594" y="440"/>
                  <a:pt x="596" y="452"/>
                  <a:pt x="605" y="461"/>
                </a:cubicBezTo>
                <a:cubicBezTo>
                  <a:pt x="603" y="474"/>
                  <a:pt x="598" y="482"/>
                  <a:pt x="593" y="494"/>
                </a:cubicBezTo>
                <a:cubicBezTo>
                  <a:pt x="596" y="543"/>
                  <a:pt x="586" y="539"/>
                  <a:pt x="620" y="547"/>
                </a:cubicBezTo>
                <a:cubicBezTo>
                  <a:pt x="622" y="549"/>
                  <a:pt x="626" y="551"/>
                  <a:pt x="627" y="554"/>
                </a:cubicBezTo>
                <a:cubicBezTo>
                  <a:pt x="628" y="557"/>
                  <a:pt x="617" y="607"/>
                  <a:pt x="615" y="610"/>
                </a:cubicBezTo>
                <a:cubicBezTo>
                  <a:pt x="610" y="617"/>
                  <a:pt x="603" y="624"/>
                  <a:pt x="598" y="631"/>
                </a:cubicBezTo>
                <a:cubicBezTo>
                  <a:pt x="593" y="649"/>
                  <a:pt x="601" y="623"/>
                  <a:pt x="586" y="648"/>
                </a:cubicBezTo>
                <a:cubicBezTo>
                  <a:pt x="579" y="660"/>
                  <a:pt x="575" y="674"/>
                  <a:pt x="567" y="686"/>
                </a:cubicBezTo>
                <a:cubicBezTo>
                  <a:pt x="563" y="699"/>
                  <a:pt x="564" y="724"/>
                  <a:pt x="552" y="727"/>
                </a:cubicBezTo>
                <a:cubicBezTo>
                  <a:pt x="537" y="712"/>
                  <a:pt x="530" y="734"/>
                  <a:pt x="516" y="742"/>
                </a:cubicBezTo>
                <a:cubicBezTo>
                  <a:pt x="514" y="743"/>
                  <a:pt x="495" y="746"/>
                  <a:pt x="495" y="746"/>
                </a:cubicBezTo>
                <a:cubicBezTo>
                  <a:pt x="473" y="755"/>
                  <a:pt x="453" y="756"/>
                  <a:pt x="430" y="758"/>
                </a:cubicBezTo>
                <a:cubicBezTo>
                  <a:pt x="418" y="767"/>
                  <a:pt x="407" y="775"/>
                  <a:pt x="394" y="782"/>
                </a:cubicBezTo>
                <a:cubicBezTo>
                  <a:pt x="377" y="777"/>
                  <a:pt x="384" y="781"/>
                  <a:pt x="372" y="773"/>
                </a:cubicBezTo>
                <a:cubicBezTo>
                  <a:pt x="362" y="756"/>
                  <a:pt x="366" y="763"/>
                  <a:pt x="358" y="751"/>
                </a:cubicBezTo>
                <a:cubicBezTo>
                  <a:pt x="351" y="701"/>
                  <a:pt x="335" y="697"/>
                  <a:pt x="288" y="694"/>
                </a:cubicBezTo>
                <a:cubicBezTo>
                  <a:pt x="256" y="683"/>
                  <a:pt x="236" y="666"/>
                  <a:pt x="202" y="662"/>
                </a:cubicBezTo>
                <a:cubicBezTo>
                  <a:pt x="183" y="656"/>
                  <a:pt x="193" y="657"/>
                  <a:pt x="171" y="660"/>
                </a:cubicBezTo>
                <a:cubicBezTo>
                  <a:pt x="155" y="665"/>
                  <a:pt x="174" y="658"/>
                  <a:pt x="159" y="670"/>
                </a:cubicBezTo>
                <a:cubicBezTo>
                  <a:pt x="147" y="680"/>
                  <a:pt x="135" y="684"/>
                  <a:pt x="120" y="686"/>
                </a:cubicBezTo>
                <a:cubicBezTo>
                  <a:pt x="115" y="696"/>
                  <a:pt x="109" y="696"/>
                  <a:pt x="104" y="706"/>
                </a:cubicBezTo>
                <a:cubicBezTo>
                  <a:pt x="108" y="713"/>
                  <a:pt x="111" y="720"/>
                  <a:pt x="116" y="727"/>
                </a:cubicBezTo>
                <a:cubicBezTo>
                  <a:pt x="123" y="751"/>
                  <a:pt x="126" y="787"/>
                  <a:pt x="140" y="806"/>
                </a:cubicBezTo>
                <a:cubicBezTo>
                  <a:pt x="142" y="814"/>
                  <a:pt x="144" y="821"/>
                  <a:pt x="147" y="828"/>
                </a:cubicBezTo>
                <a:cubicBezTo>
                  <a:pt x="151" y="866"/>
                  <a:pt x="131" y="884"/>
                  <a:pt x="94" y="888"/>
                </a:cubicBezTo>
                <a:cubicBezTo>
                  <a:pt x="85" y="895"/>
                  <a:pt x="74" y="898"/>
                  <a:pt x="63" y="900"/>
                </a:cubicBezTo>
                <a:cubicBezTo>
                  <a:pt x="55" y="894"/>
                  <a:pt x="49" y="892"/>
                  <a:pt x="44" y="883"/>
                </a:cubicBezTo>
                <a:cubicBezTo>
                  <a:pt x="39" y="864"/>
                  <a:pt x="42" y="841"/>
                  <a:pt x="32" y="823"/>
                </a:cubicBezTo>
                <a:cubicBezTo>
                  <a:pt x="28" y="816"/>
                  <a:pt x="17" y="802"/>
                  <a:pt x="17" y="802"/>
                </a:cubicBezTo>
                <a:cubicBezTo>
                  <a:pt x="14" y="788"/>
                  <a:pt x="5" y="779"/>
                  <a:pt x="0" y="766"/>
                </a:cubicBezTo>
                <a:cubicBezTo>
                  <a:pt x="5" y="754"/>
                  <a:pt x="12" y="741"/>
                  <a:pt x="20" y="730"/>
                </a:cubicBezTo>
                <a:cubicBezTo>
                  <a:pt x="23" y="717"/>
                  <a:pt x="34" y="680"/>
                  <a:pt x="44" y="674"/>
                </a:cubicBezTo>
                <a:cubicBezTo>
                  <a:pt x="48" y="661"/>
                  <a:pt x="45" y="669"/>
                  <a:pt x="56" y="653"/>
                </a:cubicBezTo>
                <a:cubicBezTo>
                  <a:pt x="59" y="648"/>
                  <a:pt x="65" y="638"/>
                  <a:pt x="65" y="638"/>
                </a:cubicBezTo>
                <a:cubicBezTo>
                  <a:pt x="70" y="618"/>
                  <a:pt x="76" y="582"/>
                  <a:pt x="60" y="566"/>
                </a:cubicBezTo>
                <a:close/>
              </a:path>
            </a:pathLst>
          </a:custGeom>
          <a:solidFill>
            <a:srgbClr val="FFCC99"/>
          </a:solidFill>
          <a:ln w="127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294" name="Text Box 54"/>
          <p:cNvSpPr txBox="1">
            <a:spLocks noChangeArrowheads="1"/>
          </p:cNvSpPr>
          <p:nvPr/>
        </p:nvSpPr>
        <p:spPr bwMode="auto">
          <a:xfrm>
            <a:off x="7812088" y="3644900"/>
            <a:ext cx="685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VILLA V.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728119" name="Rectangle 55"/>
          <p:cNvSpPr>
            <a:spLocks noChangeArrowheads="1"/>
          </p:cNvSpPr>
          <p:nvPr/>
        </p:nvSpPr>
        <p:spPr bwMode="auto">
          <a:xfrm>
            <a:off x="6673850" y="2828925"/>
            <a:ext cx="16668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it-IT" sz="1200" b="1" i="1" dirty="0">
                <a:latin typeface="+mj-lt"/>
                <a:ea typeface="ＭＳ Ｐゴシック" pitchFamily="48" charset="-128"/>
                <a:cs typeface="Calibri" pitchFamily="34" charset="0"/>
              </a:rPr>
              <a:t>                                                                                                                    </a:t>
            </a:r>
          </a:p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it-IT" sz="1200" b="1" i="1" dirty="0">
              <a:latin typeface="+mj-lt"/>
              <a:ea typeface="ＭＳ Ｐゴシック" pitchFamily="48" charset="-128"/>
              <a:cs typeface="Calibri" pitchFamily="34" charset="0"/>
            </a:endParaRPr>
          </a:p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it-IT" sz="1200" b="1" i="1" dirty="0">
              <a:latin typeface="+mj-lt"/>
              <a:ea typeface="ＭＳ Ｐゴシック" pitchFamily="48" charset="-128"/>
              <a:cs typeface="Calibri" pitchFamily="34" charset="0"/>
            </a:endParaRPr>
          </a:p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it-IT" sz="1200" b="1" i="1" dirty="0">
              <a:latin typeface="+mj-lt"/>
              <a:ea typeface="ＭＳ Ｐゴシック" pitchFamily="48" charset="-128"/>
              <a:cs typeface="Calibri" pitchFamily="34" charset="0"/>
            </a:endParaRPr>
          </a:p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it-IT" sz="1600" b="1" i="1" dirty="0">
                <a:latin typeface="+mj-lt"/>
                <a:ea typeface="ＭＳ Ｐゴシック" pitchFamily="48" charset="-128"/>
                <a:cs typeface="Calibri" pitchFamily="34" charset="0"/>
              </a:rPr>
              <a:t>CERVIGNANO </a:t>
            </a:r>
          </a:p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it-IT" sz="1600" b="1" i="1" dirty="0">
                <a:latin typeface="+mj-lt"/>
                <a:ea typeface="ＭＳ Ｐゴシック" pitchFamily="48" charset="-128"/>
                <a:cs typeface="Calibri" pitchFamily="34" charset="0"/>
              </a:rPr>
              <a:t>DEL F.</a:t>
            </a:r>
            <a:r>
              <a:rPr lang="it-IT" sz="1600" b="1" i="1" dirty="0">
                <a:latin typeface="+mj-lt"/>
                <a:cs typeface="Calibri" pitchFamily="34" charset="0"/>
              </a:rPr>
              <a:t> </a:t>
            </a:r>
          </a:p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it-IT" sz="800" b="1" i="1" dirty="0">
                <a:latin typeface="+mj-lt"/>
                <a:ea typeface="ＭＳ Ｐゴシック" pitchFamily="48" charset="-128"/>
                <a:cs typeface="Calibri" pitchFamily="34" charset="0"/>
                <a:sym typeface="Marlett" pitchFamily="2" charset="2"/>
              </a:rPr>
              <a:t></a:t>
            </a:r>
            <a:endParaRPr lang="it-IT" sz="800" b="1" i="1" dirty="0">
              <a:latin typeface="+mj-lt"/>
              <a:ea typeface="ＭＳ Ｐゴシック" pitchFamily="48" charset="-128"/>
              <a:cs typeface="Calibri" pitchFamily="34" charset="0"/>
            </a:endParaRPr>
          </a:p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it-IT" sz="800" b="1" i="1" dirty="0">
                <a:latin typeface="+mj-lt"/>
                <a:ea typeface="ＭＳ Ｐゴシック" pitchFamily="48" charset="-128"/>
                <a:cs typeface="Calibri" pitchFamily="34" charset="0"/>
              </a:rPr>
              <a:t>             </a:t>
            </a:r>
            <a:endParaRPr lang="it-IT" b="1" i="1" dirty="0">
              <a:latin typeface="+mj-lt"/>
              <a:cs typeface="Calibri" pitchFamily="34" charset="0"/>
            </a:endParaRPr>
          </a:p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it-IT" dirty="0">
              <a:latin typeface="+mj-lt"/>
              <a:ea typeface="ＭＳ Ｐゴシック" pitchFamily="48" charset="-128"/>
              <a:cs typeface="Calibri" pitchFamily="34" charset="0"/>
            </a:endParaRPr>
          </a:p>
        </p:txBody>
      </p:sp>
      <p:sp>
        <p:nvSpPr>
          <p:cNvPr id="10296" name="Text Box 56"/>
          <p:cNvSpPr txBox="1">
            <a:spLocks noChangeArrowheads="1"/>
          </p:cNvSpPr>
          <p:nvPr/>
        </p:nvSpPr>
        <p:spPr bwMode="auto">
          <a:xfrm>
            <a:off x="8027988" y="2276475"/>
            <a:ext cx="914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TAPOGLIANO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5417" name="Rectangle 57"/>
          <p:cNvSpPr>
            <a:spLocks noChangeArrowheads="1"/>
          </p:cNvSpPr>
          <p:nvPr/>
        </p:nvSpPr>
        <p:spPr bwMode="auto">
          <a:xfrm>
            <a:off x="5357813" y="3357563"/>
            <a:ext cx="144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it-IT" sz="1200" b="1" i="1">
                <a:latin typeface="Gill Sans MT" pitchFamily="34" charset="0"/>
                <a:ea typeface="Calibri" pitchFamily="34" charset="0"/>
                <a:cs typeface="Calibri" pitchFamily="34" charset="0"/>
              </a:rPr>
              <a:t>S. GIORGIO DI N.    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it-IT" sz="1200" b="1" i="1">
                <a:latin typeface="Gill Sans MT" pitchFamily="34" charset="0"/>
                <a:ea typeface="Calibri" pitchFamily="34" charset="0"/>
                <a:cs typeface="Calibri" pitchFamily="34" charset="0"/>
              </a:rPr>
              <a:t>●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it-IT" sz="1400" b="1" i="1">
                <a:latin typeface="Gill Sans MT" pitchFamily="34" charset="0"/>
                <a:ea typeface="Calibri" pitchFamily="34" charset="0"/>
                <a:cs typeface="Calibri" pitchFamily="34" charset="0"/>
              </a:rPr>
              <a:t>•</a:t>
            </a:r>
            <a:endParaRPr lang="it-IT">
              <a:latin typeface="Gill Sans MT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370" name="Text Box 58"/>
          <p:cNvSpPr txBox="1">
            <a:spLocks noChangeArrowheads="1"/>
          </p:cNvSpPr>
          <p:nvPr/>
        </p:nvSpPr>
        <p:spPr bwMode="auto">
          <a:xfrm>
            <a:off x="7143750" y="1143000"/>
            <a:ext cx="11430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1200" b="1" i="1" dirty="0">
                <a:latin typeface="+mj-lt"/>
                <a:ea typeface="ＭＳ Ｐゴシック" pitchFamily="48" charset="-128"/>
                <a:cs typeface="Calibri" pitchFamily="34" charset="0"/>
              </a:rPr>
              <a:t>PALMANOVA</a:t>
            </a:r>
          </a:p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1000" b="1" i="1" dirty="0">
                <a:latin typeface="+mj-lt"/>
                <a:cs typeface="Calibri" pitchFamily="34" charset="0"/>
                <a:sym typeface="Marlett" pitchFamily="2" charset="2"/>
              </a:rPr>
              <a:t>         		 </a:t>
            </a:r>
            <a:r>
              <a:rPr lang="it-IT" sz="600" b="1" i="1" dirty="0">
                <a:latin typeface="+mj-lt"/>
                <a:cs typeface="Calibri" pitchFamily="34" charset="0"/>
              </a:rPr>
              <a:t>	</a:t>
            </a:r>
            <a:endParaRPr lang="it-IT" dirty="0">
              <a:latin typeface="+mj-lt"/>
              <a:cs typeface="Calibri" pitchFamily="34" charset="0"/>
            </a:endParaRPr>
          </a:p>
        </p:txBody>
      </p:sp>
      <p:sp>
        <p:nvSpPr>
          <p:cNvPr id="10299" name="Text Box 59"/>
          <p:cNvSpPr txBox="1">
            <a:spLocks noChangeArrowheads="1"/>
          </p:cNvSpPr>
          <p:nvPr/>
        </p:nvSpPr>
        <p:spPr bwMode="auto">
          <a:xfrm>
            <a:off x="8153400" y="2636838"/>
            <a:ext cx="990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CAMPOLONGO </a:t>
            </a:r>
          </a:p>
          <a:p>
            <a:pPr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AL TORRE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300" name="Text Box 60"/>
          <p:cNvSpPr txBox="1">
            <a:spLocks noChangeArrowheads="1"/>
          </p:cNvSpPr>
          <p:nvPr/>
        </p:nvSpPr>
        <p:spPr bwMode="auto">
          <a:xfrm>
            <a:off x="6548438" y="2157413"/>
            <a:ext cx="10668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BAGNARIA ARSA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301" name="Text Box 61"/>
          <p:cNvSpPr txBox="1">
            <a:spLocks noChangeArrowheads="1"/>
          </p:cNvSpPr>
          <p:nvPr/>
        </p:nvSpPr>
        <p:spPr bwMode="auto">
          <a:xfrm>
            <a:off x="7462838" y="2201863"/>
            <a:ext cx="990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AIELLO DEL</a:t>
            </a:r>
          </a:p>
          <a:p>
            <a:pPr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FRIULI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302" name="Text Box 62"/>
          <p:cNvSpPr txBox="1">
            <a:spLocks noChangeArrowheads="1"/>
          </p:cNvSpPr>
          <p:nvPr/>
        </p:nvSpPr>
        <p:spPr bwMode="auto">
          <a:xfrm>
            <a:off x="7451725" y="1989138"/>
            <a:ext cx="5334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VISCO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303" name="Rectangle 63"/>
          <p:cNvSpPr>
            <a:spLocks noChangeArrowheads="1"/>
          </p:cNvSpPr>
          <p:nvPr/>
        </p:nvSpPr>
        <p:spPr bwMode="auto">
          <a:xfrm>
            <a:off x="7092950" y="1773238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TRIVIGNANO U</a:t>
            </a:r>
            <a:r>
              <a:rPr lang="it-IT" sz="600" b="1" i="1">
                <a:latin typeface="+mj-lt"/>
                <a:cs typeface="Calibri" pitchFamily="34" charset="0"/>
              </a:rPr>
              <a:t>.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304" name="Text Box 64"/>
          <p:cNvSpPr txBox="1">
            <a:spLocks noChangeArrowheads="1"/>
          </p:cNvSpPr>
          <p:nvPr/>
        </p:nvSpPr>
        <p:spPr bwMode="auto">
          <a:xfrm>
            <a:off x="6929438" y="4048125"/>
            <a:ext cx="8382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TERZO D’AUILEIA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305" name="Rectangle 65"/>
          <p:cNvSpPr>
            <a:spLocks noChangeArrowheads="1"/>
          </p:cNvSpPr>
          <p:nvPr/>
        </p:nvSpPr>
        <p:spPr bwMode="auto">
          <a:xfrm>
            <a:off x="6472238" y="3514725"/>
            <a:ext cx="838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800" b="1" i="1">
                <a:latin typeface="+mj-lt"/>
                <a:cs typeface="Calibri" pitchFamily="34" charset="0"/>
              </a:rPr>
              <a:t>TORVISCOSA</a:t>
            </a:r>
            <a:endParaRPr lang="it-IT">
              <a:latin typeface="+mj-lt"/>
              <a:cs typeface="Calibri" pitchFamily="34" charset="0"/>
            </a:endParaRPr>
          </a:p>
        </p:txBody>
      </p:sp>
      <p:sp>
        <p:nvSpPr>
          <p:cNvPr id="10306" name="Rectangle 66"/>
          <p:cNvSpPr>
            <a:spLocks noChangeArrowheads="1"/>
          </p:cNvSpPr>
          <p:nvPr/>
        </p:nvSpPr>
        <p:spPr bwMode="auto">
          <a:xfrm>
            <a:off x="0" y="476250"/>
            <a:ext cx="3276600" cy="1655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500" b="1" i="1">
              <a:latin typeface="+mj-lt"/>
              <a:cs typeface="Calibri" pitchFamily="34" charset="0"/>
            </a:endParaRPr>
          </a:p>
        </p:txBody>
      </p:sp>
      <p:sp>
        <p:nvSpPr>
          <p:cNvPr id="69" name="Rectangle 67"/>
          <p:cNvSpPr>
            <a:spLocks noChangeArrowheads="1"/>
          </p:cNvSpPr>
          <p:nvPr/>
        </p:nvSpPr>
        <p:spPr bwMode="auto">
          <a:xfrm>
            <a:off x="60325" y="1571625"/>
            <a:ext cx="3082925" cy="52863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it-IT" sz="1400" b="1" i="1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Superficie: km</a:t>
            </a:r>
            <a:r>
              <a:rPr lang="it-IT" sz="1400" b="1" i="1" baseline="30000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2</a:t>
            </a:r>
            <a:r>
              <a:rPr lang="it-IT" sz="1400" b="1" i="1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2724,74</a:t>
            </a:r>
          </a:p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it-IT" sz="1400" b="1" i="1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n.31 Comuni</a:t>
            </a:r>
          </a:p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it-IT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it-IT" sz="1400" b="1" i="1" spc="-1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Popolazione </a:t>
            </a:r>
            <a:r>
              <a:rPr lang="it-IT" sz="1400" b="1" i="1" spc="-10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(01.01.2015): 111.997</a:t>
            </a:r>
            <a:endParaRPr lang="it-IT" sz="1400" b="1" i="1" spc="-100" dirty="0">
              <a:solidFill>
                <a:schemeClr val="tx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1400" b="1" i="1" spc="-1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(Popolazione FVG:  </a:t>
            </a:r>
            <a:r>
              <a:rPr lang="it-IT" sz="1400" b="1" i="1" spc="-100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1.236.000)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it-IT" sz="1400" b="1" i="1" spc="-100" dirty="0">
              <a:solidFill>
                <a:schemeClr val="tx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it-IT" sz="1400" b="1" i="1" spc="-1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Pop. &gt; 65: </a:t>
            </a:r>
            <a:r>
              <a:rPr lang="it-IT" sz="1400" b="1" i="1" spc="-10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24,7 %  </a:t>
            </a:r>
            <a:r>
              <a:rPr lang="it-IT" sz="1400" b="1" i="1" spc="-100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(FVG </a:t>
            </a:r>
            <a:r>
              <a:rPr lang="it-IT" sz="1400" b="1" i="1" spc="-10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25%)</a:t>
            </a:r>
            <a:endParaRPr lang="it-IT" sz="1400" b="1" i="1" spc="-100" dirty="0">
              <a:solidFill>
                <a:srgbClr val="FF0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1400" b="1" i="1" spc="-1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Indice di vecchiaia: </a:t>
            </a:r>
            <a:r>
              <a:rPr lang="it-IT" sz="1400" b="1" i="1" spc="-10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202 </a:t>
            </a:r>
            <a:r>
              <a:rPr lang="it-IT" sz="1400" b="1" i="1" spc="-100" dirty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(FVG : 189)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endParaRPr lang="it-IT" sz="1400" i="1" spc="-100" dirty="0">
              <a:solidFill>
                <a:schemeClr val="tx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r>
              <a:rPr lang="it-IT" sz="1400" b="1" i="1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2 Distretti Sanitari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it-IT" sz="1400" i="1" spc="-1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Distretto sanitario Est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it-IT" sz="1400" i="1" spc="-1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Distretto sanitario Ovest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it-IT" sz="1400" i="1" spc="-100" dirty="0">
              <a:solidFill>
                <a:schemeClr val="tx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it-IT" sz="1400" b="1" i="1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2 Ospedali di rete (</a:t>
            </a:r>
            <a:r>
              <a:rPr lang="it-IT" sz="1400" b="1" i="1" dirty="0" err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p.l.</a:t>
            </a:r>
            <a:r>
              <a:rPr lang="it-IT" sz="1400" b="1" i="1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351)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it-IT" sz="1400" i="1" spc="-1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Ospedale di Palmanova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it-IT" sz="1400" i="1" spc="-1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 Ospedale di </a:t>
            </a:r>
            <a:r>
              <a:rPr lang="it-IT" sz="1400" i="1" spc="-100" dirty="0" err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rPr>
              <a:t>Latisana</a:t>
            </a:r>
            <a:endParaRPr lang="it-IT" sz="1400" i="1" spc="-100" dirty="0">
              <a:solidFill>
                <a:schemeClr val="tx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it-IT" sz="14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Tasso di ospedalizzazione:142,3</a:t>
            </a:r>
            <a:r>
              <a:rPr lang="it-IT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‰ </a:t>
            </a:r>
            <a:endParaRPr lang="it-IT" sz="14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endParaRPr lang="it-IT" sz="1400" i="1" spc="-100" dirty="0">
              <a:solidFill>
                <a:schemeClr val="tx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i="1" dirty="0">
                <a:latin typeface="Arial" pitchFamily="34" charset="0"/>
                <a:cs typeface="Arial" pitchFamily="34" charset="0"/>
              </a:rPr>
              <a:t>2 RSA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: 50 pl. 2 x 1000 </a:t>
            </a:r>
            <a:r>
              <a:rPr lang="it-IT" sz="1400" i="1" dirty="0" err="1">
                <a:latin typeface="Arial" pitchFamily="34" charset="0"/>
                <a:cs typeface="Arial" pitchFamily="34" charset="0"/>
              </a:rPr>
              <a:t>ab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 (FVG2,7)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i="1" dirty="0">
                <a:latin typeface="Arial" pitchFamily="34" charset="0"/>
                <a:cs typeface="Arial" pitchFamily="34" charset="0"/>
              </a:rPr>
              <a:t>2 </a:t>
            </a:r>
            <a:r>
              <a:rPr lang="it-IT" sz="1400" b="1" i="1" dirty="0" err="1">
                <a:latin typeface="Arial" pitchFamily="34" charset="0"/>
                <a:cs typeface="Arial" pitchFamily="34" charset="0"/>
              </a:rPr>
              <a:t>Hospice</a:t>
            </a:r>
            <a:r>
              <a:rPr lang="it-IT" sz="1400" b="1" i="1" dirty="0">
                <a:latin typeface="Arial" pitchFamily="34" charset="0"/>
                <a:cs typeface="Arial" pitchFamily="34" charset="0"/>
              </a:rPr>
              <a:t>: 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11 pl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b="1" i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i="1" dirty="0">
                <a:latin typeface="Arial" pitchFamily="34" charset="0"/>
                <a:cs typeface="Arial" pitchFamily="34" charset="0"/>
              </a:rPr>
              <a:t>Case di Riposo</a:t>
            </a:r>
            <a:r>
              <a:rPr lang="it-IT" sz="1400" i="1" dirty="0">
                <a:latin typeface="Arial" pitchFamily="34" charset="0"/>
                <a:cs typeface="Arial" pitchFamily="34" charset="0"/>
              </a:rPr>
              <a:t>:  595 pl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i="1" dirty="0">
                <a:latin typeface="Arial" pitchFamily="34" charset="0"/>
                <a:cs typeface="Arial" pitchFamily="34" charset="0"/>
              </a:rPr>
              <a:t>15,6 x 1000 ab (FVG 37,5)</a:t>
            </a:r>
            <a:endParaRPr lang="it-IT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39725" indent="-339725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it-IT" sz="1400" b="1" dirty="0">
              <a:solidFill>
                <a:schemeClr val="tx1"/>
              </a:solidFill>
              <a:latin typeface="+mj-lt"/>
            </a:endParaRPr>
          </a:p>
          <a:p>
            <a:pPr marL="339725" indent="-339725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it-IT" sz="1400" b="1" dirty="0">
              <a:solidFill>
                <a:schemeClr val="tx1"/>
              </a:solidFill>
              <a:latin typeface="+mj-lt"/>
            </a:endParaRPr>
          </a:p>
          <a:p>
            <a:pPr marL="339725" indent="-339725" algn="ctr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it-IT" sz="1400" b="1" dirty="0">
                <a:solidFill>
                  <a:schemeClr val="tx1"/>
                </a:solidFill>
                <a:latin typeface="+mj-lt"/>
              </a:rPr>
              <a:t>	</a:t>
            </a:r>
          </a:p>
          <a:p>
            <a:pPr marL="339725" indent="-339725" fontAlgn="auto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it-IT" sz="1400" b="1" dirty="0">
              <a:solidFill>
                <a:schemeClr val="tx1"/>
              </a:solidFill>
              <a:latin typeface="+mj-lt"/>
            </a:endParaRPr>
          </a:p>
          <a:p>
            <a:pPr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endParaRPr lang="it-IT" sz="1400" b="1" dirty="0">
              <a:solidFill>
                <a:schemeClr val="tx1"/>
              </a:solidFill>
              <a:latin typeface="+mj-lt"/>
            </a:endParaRPr>
          </a:p>
          <a:p>
            <a:pPr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endParaRPr lang="it-IT" sz="1400" b="1" dirty="0">
              <a:solidFill>
                <a:schemeClr val="tx1"/>
              </a:solidFill>
              <a:latin typeface="+mj-lt"/>
            </a:endParaRPr>
          </a:p>
          <a:p>
            <a:pPr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endParaRPr lang="it-IT" sz="1400" b="1" dirty="0">
              <a:solidFill>
                <a:schemeClr val="tx1"/>
              </a:solidFill>
              <a:latin typeface="+mj-lt"/>
            </a:endParaRPr>
          </a:p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endParaRPr lang="it-IT" sz="1400" b="1" dirty="0">
              <a:solidFill>
                <a:schemeClr val="tx1"/>
              </a:solidFill>
              <a:latin typeface="+mj-lt"/>
            </a:endParaRPr>
          </a:p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endParaRPr lang="it-IT" sz="1400" b="1" dirty="0">
              <a:solidFill>
                <a:schemeClr val="tx1"/>
              </a:solidFill>
              <a:latin typeface="+mj-lt"/>
            </a:endParaRPr>
          </a:p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endParaRPr lang="it-IT" sz="1400" b="1" dirty="0">
              <a:solidFill>
                <a:schemeClr val="tx1"/>
              </a:solidFill>
              <a:latin typeface="+mj-lt"/>
            </a:endParaRPr>
          </a:p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endParaRPr lang="it-IT" sz="1400" b="1" dirty="0">
              <a:solidFill>
                <a:schemeClr val="tx1"/>
              </a:solidFill>
              <a:latin typeface="+mj-lt"/>
            </a:endParaRPr>
          </a:p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endParaRPr lang="it-IT" sz="1400" b="1" dirty="0">
              <a:solidFill>
                <a:schemeClr val="tx1"/>
              </a:solidFill>
              <a:latin typeface="+mj-lt"/>
            </a:endParaRPr>
          </a:p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 charset="0"/>
              <a:buNone/>
              <a:defRPr/>
            </a:pPr>
            <a:endParaRPr lang="it-IT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429" name="Text Box 42"/>
          <p:cNvSpPr txBox="1">
            <a:spLocks noChangeArrowheads="1"/>
          </p:cNvSpPr>
          <p:nvPr/>
        </p:nvSpPr>
        <p:spPr bwMode="auto">
          <a:xfrm>
            <a:off x="6357938" y="0"/>
            <a:ext cx="2571750" cy="338138"/>
          </a:xfrm>
          <a:prstGeom prst="rect">
            <a:avLst/>
          </a:prstGeom>
          <a:solidFill>
            <a:srgbClr val="DDDDDD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2000" b="1">
                <a:solidFill>
                  <a:srgbClr val="C00000"/>
                </a:solidFill>
                <a:cs typeface="Arial" pitchFamily="34" charset="0"/>
              </a:rPr>
              <a:t>IL CONTESTO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base foto Settanni chia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0700" y="0"/>
            <a:ext cx="4813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5811" name="Rectangle 3"/>
          <p:cNvSpPr>
            <a:spLocks noChangeArrowheads="1"/>
          </p:cNvSpPr>
          <p:nvPr/>
        </p:nvSpPr>
        <p:spPr bwMode="auto">
          <a:xfrm>
            <a:off x="357158" y="214290"/>
            <a:ext cx="8610600" cy="71438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it-IT" sz="2000" b="1" dirty="0" smtClean="0">
                <a:solidFill>
                  <a:srgbClr val="7A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it-IT" sz="2000" b="1" dirty="0" smtClean="0">
                <a:solidFill>
                  <a:srgbClr val="7A0000"/>
                </a:solidFill>
                <a:latin typeface="Arial" pitchFamily="34" charset="0"/>
                <a:cs typeface="Arial" pitchFamily="34" charset="0"/>
              </a:rPr>
            </a:br>
            <a:r>
              <a:rPr lang="it-IT" sz="2000" b="1" dirty="0" smtClean="0">
                <a:solidFill>
                  <a:srgbClr val="7A0000"/>
                </a:solidFill>
                <a:latin typeface="Arial" pitchFamily="34" charset="0"/>
                <a:cs typeface="Arial" pitchFamily="34" charset="0"/>
              </a:rPr>
              <a:t>INFERMIERE DI COMUNITA’: UN CAMBIO DI PARADIGMA</a:t>
            </a:r>
          </a:p>
          <a:p>
            <a:pPr algn="ctr" eaLnBrk="1" hangingPunct="1">
              <a:defRPr/>
            </a:pPr>
            <a:endParaRPr lang="it-IT" sz="2000" b="1" dirty="0">
              <a:solidFill>
                <a:srgbClr val="7A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5812" name="AutoShape 4"/>
          <p:cNvSpPr>
            <a:spLocks noChangeArrowheads="1"/>
          </p:cNvSpPr>
          <p:nvPr/>
        </p:nvSpPr>
        <p:spPr bwMode="auto">
          <a:xfrm>
            <a:off x="2267744" y="980728"/>
            <a:ext cx="457200" cy="432048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7A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dirty="0">
              <a:solidFill>
                <a:schemeClr val="accent3"/>
              </a:solidFill>
            </a:endParaRPr>
          </a:p>
        </p:txBody>
      </p:sp>
      <p:sp>
        <p:nvSpPr>
          <p:cNvPr id="375813" name="Freeform 5"/>
          <p:cNvSpPr>
            <a:spLocks/>
          </p:cNvSpPr>
          <p:nvPr/>
        </p:nvSpPr>
        <p:spPr bwMode="auto">
          <a:xfrm>
            <a:off x="2699792" y="2060848"/>
            <a:ext cx="2438400" cy="2487613"/>
          </a:xfrm>
          <a:custGeom>
            <a:avLst/>
            <a:gdLst>
              <a:gd name="T0" fmla="*/ 0 w 1610"/>
              <a:gd name="T1" fmla="*/ 0 h 1567"/>
              <a:gd name="T2" fmla="*/ 1610 w 1610"/>
              <a:gd name="T3" fmla="*/ 1251 h 1567"/>
              <a:gd name="T4" fmla="*/ 1465 w 1610"/>
              <a:gd name="T5" fmla="*/ 1263 h 1567"/>
              <a:gd name="T6" fmla="*/ 1461 w 1610"/>
              <a:gd name="T7" fmla="*/ 1291 h 1567"/>
              <a:gd name="T8" fmla="*/ 1468 w 1610"/>
              <a:gd name="T9" fmla="*/ 1326 h 1567"/>
              <a:gd name="T10" fmla="*/ 1479 w 1610"/>
              <a:gd name="T11" fmla="*/ 1367 h 1567"/>
              <a:gd name="T12" fmla="*/ 1486 w 1610"/>
              <a:gd name="T13" fmla="*/ 1408 h 1567"/>
              <a:gd name="T14" fmla="*/ 1483 w 1610"/>
              <a:gd name="T15" fmla="*/ 1446 h 1567"/>
              <a:gd name="T16" fmla="*/ 1472 w 1610"/>
              <a:gd name="T17" fmla="*/ 1483 h 1567"/>
              <a:gd name="T18" fmla="*/ 1446 w 1610"/>
              <a:gd name="T19" fmla="*/ 1514 h 1567"/>
              <a:gd name="T20" fmla="*/ 1416 w 1610"/>
              <a:gd name="T21" fmla="*/ 1539 h 1567"/>
              <a:gd name="T22" fmla="*/ 1380 w 1610"/>
              <a:gd name="T23" fmla="*/ 1556 h 1567"/>
              <a:gd name="T24" fmla="*/ 1334 w 1610"/>
              <a:gd name="T25" fmla="*/ 1566 h 1567"/>
              <a:gd name="T26" fmla="*/ 1293 w 1610"/>
              <a:gd name="T27" fmla="*/ 1567 h 1567"/>
              <a:gd name="T28" fmla="*/ 1259 w 1610"/>
              <a:gd name="T29" fmla="*/ 1563 h 1567"/>
              <a:gd name="T30" fmla="*/ 1222 w 1610"/>
              <a:gd name="T31" fmla="*/ 1552 h 1567"/>
              <a:gd name="T32" fmla="*/ 1193 w 1610"/>
              <a:gd name="T33" fmla="*/ 1532 h 1567"/>
              <a:gd name="T34" fmla="*/ 1165 w 1610"/>
              <a:gd name="T35" fmla="*/ 1503 h 1567"/>
              <a:gd name="T36" fmla="*/ 1143 w 1610"/>
              <a:gd name="T37" fmla="*/ 1471 h 1567"/>
              <a:gd name="T38" fmla="*/ 1130 w 1610"/>
              <a:gd name="T39" fmla="*/ 1426 h 1567"/>
              <a:gd name="T40" fmla="*/ 1136 w 1610"/>
              <a:gd name="T41" fmla="*/ 1381 h 1567"/>
              <a:gd name="T42" fmla="*/ 1147 w 1610"/>
              <a:gd name="T43" fmla="*/ 1337 h 1567"/>
              <a:gd name="T44" fmla="*/ 1157 w 1610"/>
              <a:gd name="T45" fmla="*/ 1292 h 1567"/>
              <a:gd name="T46" fmla="*/ 1155 w 1610"/>
              <a:gd name="T47" fmla="*/ 1271 h 1567"/>
              <a:gd name="T48" fmla="*/ 883 w 1610"/>
              <a:gd name="T49" fmla="*/ 1260 h 1567"/>
              <a:gd name="T50" fmla="*/ 886 w 1610"/>
              <a:gd name="T51" fmla="*/ 1186 h 1567"/>
              <a:gd name="T52" fmla="*/ 880 w 1610"/>
              <a:gd name="T53" fmla="*/ 1137 h 1567"/>
              <a:gd name="T54" fmla="*/ 869 w 1610"/>
              <a:gd name="T55" fmla="*/ 1108 h 1567"/>
              <a:gd name="T56" fmla="*/ 846 w 1610"/>
              <a:gd name="T57" fmla="*/ 1084 h 1567"/>
              <a:gd name="T58" fmla="*/ 816 w 1610"/>
              <a:gd name="T59" fmla="*/ 1069 h 1567"/>
              <a:gd name="T60" fmla="*/ 778 w 1610"/>
              <a:gd name="T61" fmla="*/ 1064 h 1567"/>
              <a:gd name="T62" fmla="*/ 724 w 1610"/>
              <a:gd name="T63" fmla="*/ 1067 h 1567"/>
              <a:gd name="T64" fmla="*/ 672 w 1610"/>
              <a:gd name="T65" fmla="*/ 1071 h 1567"/>
              <a:gd name="T66" fmla="*/ 619 w 1610"/>
              <a:gd name="T67" fmla="*/ 1071 h 1567"/>
              <a:gd name="T68" fmla="*/ 566 w 1610"/>
              <a:gd name="T69" fmla="*/ 1062 h 1567"/>
              <a:gd name="T70" fmla="*/ 525 w 1610"/>
              <a:gd name="T71" fmla="*/ 1038 h 1567"/>
              <a:gd name="T72" fmla="*/ 502 w 1610"/>
              <a:gd name="T73" fmla="*/ 1006 h 1567"/>
              <a:gd name="T74" fmla="*/ 492 w 1610"/>
              <a:gd name="T75" fmla="*/ 962 h 1567"/>
              <a:gd name="T76" fmla="*/ 493 w 1610"/>
              <a:gd name="T77" fmla="*/ 914 h 1567"/>
              <a:gd name="T78" fmla="*/ 486 w 1610"/>
              <a:gd name="T79" fmla="*/ 869 h 1567"/>
              <a:gd name="T80" fmla="*/ 475 w 1610"/>
              <a:gd name="T81" fmla="*/ 841 h 1567"/>
              <a:gd name="T82" fmla="*/ 458 w 1610"/>
              <a:gd name="T83" fmla="*/ 823 h 1567"/>
              <a:gd name="T84" fmla="*/ 419 w 1610"/>
              <a:gd name="T85" fmla="*/ 805 h 1567"/>
              <a:gd name="T86" fmla="*/ 367 w 1610"/>
              <a:gd name="T87" fmla="*/ 791 h 1567"/>
              <a:gd name="T88" fmla="*/ 310 w 1610"/>
              <a:gd name="T89" fmla="*/ 781 h 1567"/>
              <a:gd name="T90" fmla="*/ 267 w 1610"/>
              <a:gd name="T91" fmla="*/ 767 h 1567"/>
              <a:gd name="T92" fmla="*/ 229 w 1610"/>
              <a:gd name="T93" fmla="*/ 746 h 1567"/>
              <a:gd name="T94" fmla="*/ 198 w 1610"/>
              <a:gd name="T95" fmla="*/ 717 h 1567"/>
              <a:gd name="T96" fmla="*/ 179 w 1610"/>
              <a:gd name="T97" fmla="*/ 680 h 1567"/>
              <a:gd name="T98" fmla="*/ 176 w 1610"/>
              <a:gd name="T99" fmla="*/ 640 h 1567"/>
              <a:gd name="T100" fmla="*/ 187 w 1610"/>
              <a:gd name="T101" fmla="*/ 595 h 1567"/>
              <a:gd name="T102" fmla="*/ 197 w 1610"/>
              <a:gd name="T103" fmla="*/ 545 h 1567"/>
              <a:gd name="T104" fmla="*/ 205 w 1610"/>
              <a:gd name="T105" fmla="*/ 497 h 1567"/>
              <a:gd name="T106" fmla="*/ 197 w 1610"/>
              <a:gd name="T107" fmla="*/ 450 h 1567"/>
              <a:gd name="T108" fmla="*/ 177 w 1610"/>
              <a:gd name="T109" fmla="*/ 407 h 1567"/>
              <a:gd name="T110" fmla="*/ 158 w 1610"/>
              <a:gd name="T111" fmla="*/ 380 h 1567"/>
              <a:gd name="T112" fmla="*/ 133 w 1610"/>
              <a:gd name="T113" fmla="*/ 356 h 1567"/>
              <a:gd name="T114" fmla="*/ 103 w 1610"/>
              <a:gd name="T115" fmla="*/ 340 h 1567"/>
              <a:gd name="T116" fmla="*/ 66 w 1610"/>
              <a:gd name="T117" fmla="*/ 329 h 1567"/>
              <a:gd name="T118" fmla="*/ 21 w 1610"/>
              <a:gd name="T119" fmla="*/ 327 h 156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610"/>
              <a:gd name="T181" fmla="*/ 0 h 1567"/>
              <a:gd name="T182" fmla="*/ 1610 w 1610"/>
              <a:gd name="T183" fmla="*/ 1567 h 156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610" h="1567">
                <a:moveTo>
                  <a:pt x="0" y="327"/>
                </a:moveTo>
                <a:lnTo>
                  <a:pt x="0" y="0"/>
                </a:lnTo>
                <a:lnTo>
                  <a:pt x="1609" y="0"/>
                </a:lnTo>
                <a:lnTo>
                  <a:pt x="1610" y="1251"/>
                </a:lnTo>
                <a:lnTo>
                  <a:pt x="1471" y="1251"/>
                </a:lnTo>
                <a:lnTo>
                  <a:pt x="1465" y="1263"/>
                </a:lnTo>
                <a:lnTo>
                  <a:pt x="1461" y="1278"/>
                </a:lnTo>
                <a:lnTo>
                  <a:pt x="1461" y="1291"/>
                </a:lnTo>
                <a:lnTo>
                  <a:pt x="1462" y="1306"/>
                </a:lnTo>
                <a:lnTo>
                  <a:pt x="1468" y="1326"/>
                </a:lnTo>
                <a:lnTo>
                  <a:pt x="1474" y="1351"/>
                </a:lnTo>
                <a:lnTo>
                  <a:pt x="1479" y="1367"/>
                </a:lnTo>
                <a:lnTo>
                  <a:pt x="1483" y="1388"/>
                </a:lnTo>
                <a:lnTo>
                  <a:pt x="1486" y="1408"/>
                </a:lnTo>
                <a:lnTo>
                  <a:pt x="1486" y="1427"/>
                </a:lnTo>
                <a:lnTo>
                  <a:pt x="1483" y="1446"/>
                </a:lnTo>
                <a:lnTo>
                  <a:pt x="1479" y="1465"/>
                </a:lnTo>
                <a:lnTo>
                  <a:pt x="1472" y="1483"/>
                </a:lnTo>
                <a:lnTo>
                  <a:pt x="1461" y="1497"/>
                </a:lnTo>
                <a:lnTo>
                  <a:pt x="1446" y="1514"/>
                </a:lnTo>
                <a:lnTo>
                  <a:pt x="1430" y="1527"/>
                </a:lnTo>
                <a:lnTo>
                  <a:pt x="1416" y="1539"/>
                </a:lnTo>
                <a:lnTo>
                  <a:pt x="1400" y="1549"/>
                </a:lnTo>
                <a:lnTo>
                  <a:pt x="1380" y="1556"/>
                </a:lnTo>
                <a:lnTo>
                  <a:pt x="1356" y="1563"/>
                </a:lnTo>
                <a:lnTo>
                  <a:pt x="1334" y="1566"/>
                </a:lnTo>
                <a:lnTo>
                  <a:pt x="1314" y="1567"/>
                </a:lnTo>
                <a:lnTo>
                  <a:pt x="1293" y="1567"/>
                </a:lnTo>
                <a:lnTo>
                  <a:pt x="1274" y="1566"/>
                </a:lnTo>
                <a:lnTo>
                  <a:pt x="1259" y="1563"/>
                </a:lnTo>
                <a:lnTo>
                  <a:pt x="1240" y="1557"/>
                </a:lnTo>
                <a:lnTo>
                  <a:pt x="1222" y="1552"/>
                </a:lnTo>
                <a:lnTo>
                  <a:pt x="1208" y="1543"/>
                </a:lnTo>
                <a:lnTo>
                  <a:pt x="1193" y="1532"/>
                </a:lnTo>
                <a:lnTo>
                  <a:pt x="1179" y="1518"/>
                </a:lnTo>
                <a:lnTo>
                  <a:pt x="1165" y="1503"/>
                </a:lnTo>
                <a:lnTo>
                  <a:pt x="1152" y="1487"/>
                </a:lnTo>
                <a:lnTo>
                  <a:pt x="1143" y="1471"/>
                </a:lnTo>
                <a:lnTo>
                  <a:pt x="1136" y="1450"/>
                </a:lnTo>
                <a:lnTo>
                  <a:pt x="1130" y="1426"/>
                </a:lnTo>
                <a:lnTo>
                  <a:pt x="1130" y="1404"/>
                </a:lnTo>
                <a:lnTo>
                  <a:pt x="1136" y="1381"/>
                </a:lnTo>
                <a:lnTo>
                  <a:pt x="1141" y="1359"/>
                </a:lnTo>
                <a:lnTo>
                  <a:pt x="1147" y="1337"/>
                </a:lnTo>
                <a:lnTo>
                  <a:pt x="1154" y="1312"/>
                </a:lnTo>
                <a:lnTo>
                  <a:pt x="1157" y="1292"/>
                </a:lnTo>
                <a:lnTo>
                  <a:pt x="1157" y="1281"/>
                </a:lnTo>
                <a:lnTo>
                  <a:pt x="1155" y="1271"/>
                </a:lnTo>
                <a:lnTo>
                  <a:pt x="1151" y="1260"/>
                </a:lnTo>
                <a:lnTo>
                  <a:pt x="883" y="1260"/>
                </a:lnTo>
                <a:lnTo>
                  <a:pt x="887" y="1212"/>
                </a:lnTo>
                <a:lnTo>
                  <a:pt x="886" y="1186"/>
                </a:lnTo>
                <a:lnTo>
                  <a:pt x="883" y="1161"/>
                </a:lnTo>
                <a:lnTo>
                  <a:pt x="880" y="1137"/>
                </a:lnTo>
                <a:lnTo>
                  <a:pt x="876" y="1122"/>
                </a:lnTo>
                <a:lnTo>
                  <a:pt x="869" y="1108"/>
                </a:lnTo>
                <a:lnTo>
                  <a:pt x="860" y="1095"/>
                </a:lnTo>
                <a:lnTo>
                  <a:pt x="846" y="1084"/>
                </a:lnTo>
                <a:lnTo>
                  <a:pt x="831" y="1074"/>
                </a:lnTo>
                <a:lnTo>
                  <a:pt x="816" y="1069"/>
                </a:lnTo>
                <a:lnTo>
                  <a:pt x="802" y="1066"/>
                </a:lnTo>
                <a:lnTo>
                  <a:pt x="778" y="1064"/>
                </a:lnTo>
                <a:lnTo>
                  <a:pt x="750" y="1064"/>
                </a:lnTo>
                <a:lnTo>
                  <a:pt x="724" y="1067"/>
                </a:lnTo>
                <a:lnTo>
                  <a:pt x="694" y="1069"/>
                </a:lnTo>
                <a:lnTo>
                  <a:pt x="672" y="1071"/>
                </a:lnTo>
                <a:lnTo>
                  <a:pt x="643" y="1073"/>
                </a:lnTo>
                <a:lnTo>
                  <a:pt x="619" y="1071"/>
                </a:lnTo>
                <a:lnTo>
                  <a:pt x="598" y="1069"/>
                </a:lnTo>
                <a:lnTo>
                  <a:pt x="566" y="1062"/>
                </a:lnTo>
                <a:lnTo>
                  <a:pt x="545" y="1052"/>
                </a:lnTo>
                <a:lnTo>
                  <a:pt x="525" y="1038"/>
                </a:lnTo>
                <a:lnTo>
                  <a:pt x="513" y="1022"/>
                </a:lnTo>
                <a:lnTo>
                  <a:pt x="502" y="1006"/>
                </a:lnTo>
                <a:lnTo>
                  <a:pt x="493" y="985"/>
                </a:lnTo>
                <a:lnTo>
                  <a:pt x="492" y="962"/>
                </a:lnTo>
                <a:lnTo>
                  <a:pt x="492" y="935"/>
                </a:lnTo>
                <a:lnTo>
                  <a:pt x="493" y="914"/>
                </a:lnTo>
                <a:lnTo>
                  <a:pt x="492" y="893"/>
                </a:lnTo>
                <a:lnTo>
                  <a:pt x="486" y="869"/>
                </a:lnTo>
                <a:lnTo>
                  <a:pt x="482" y="855"/>
                </a:lnTo>
                <a:lnTo>
                  <a:pt x="475" y="841"/>
                </a:lnTo>
                <a:lnTo>
                  <a:pt x="467" y="831"/>
                </a:lnTo>
                <a:lnTo>
                  <a:pt x="458" y="823"/>
                </a:lnTo>
                <a:lnTo>
                  <a:pt x="440" y="814"/>
                </a:lnTo>
                <a:lnTo>
                  <a:pt x="419" y="805"/>
                </a:lnTo>
                <a:lnTo>
                  <a:pt x="395" y="798"/>
                </a:lnTo>
                <a:lnTo>
                  <a:pt x="367" y="791"/>
                </a:lnTo>
                <a:lnTo>
                  <a:pt x="340" y="785"/>
                </a:lnTo>
                <a:lnTo>
                  <a:pt x="310" y="781"/>
                </a:lnTo>
                <a:lnTo>
                  <a:pt x="289" y="774"/>
                </a:lnTo>
                <a:lnTo>
                  <a:pt x="267" y="767"/>
                </a:lnTo>
                <a:lnTo>
                  <a:pt x="245" y="759"/>
                </a:lnTo>
                <a:lnTo>
                  <a:pt x="229" y="746"/>
                </a:lnTo>
                <a:lnTo>
                  <a:pt x="211" y="731"/>
                </a:lnTo>
                <a:lnTo>
                  <a:pt x="198" y="717"/>
                </a:lnTo>
                <a:lnTo>
                  <a:pt x="187" y="700"/>
                </a:lnTo>
                <a:lnTo>
                  <a:pt x="179" y="680"/>
                </a:lnTo>
                <a:lnTo>
                  <a:pt x="176" y="659"/>
                </a:lnTo>
                <a:lnTo>
                  <a:pt x="176" y="640"/>
                </a:lnTo>
                <a:lnTo>
                  <a:pt x="180" y="622"/>
                </a:lnTo>
                <a:lnTo>
                  <a:pt x="187" y="595"/>
                </a:lnTo>
                <a:lnTo>
                  <a:pt x="194" y="569"/>
                </a:lnTo>
                <a:lnTo>
                  <a:pt x="197" y="545"/>
                </a:lnTo>
                <a:lnTo>
                  <a:pt x="203" y="521"/>
                </a:lnTo>
                <a:lnTo>
                  <a:pt x="205" y="497"/>
                </a:lnTo>
                <a:lnTo>
                  <a:pt x="203" y="472"/>
                </a:lnTo>
                <a:lnTo>
                  <a:pt x="197" y="450"/>
                </a:lnTo>
                <a:lnTo>
                  <a:pt x="189" y="428"/>
                </a:lnTo>
                <a:lnTo>
                  <a:pt x="177" y="407"/>
                </a:lnTo>
                <a:lnTo>
                  <a:pt x="165" y="390"/>
                </a:lnTo>
                <a:lnTo>
                  <a:pt x="158" y="380"/>
                </a:lnTo>
                <a:lnTo>
                  <a:pt x="145" y="368"/>
                </a:lnTo>
                <a:lnTo>
                  <a:pt x="133" y="356"/>
                </a:lnTo>
                <a:lnTo>
                  <a:pt x="120" y="348"/>
                </a:lnTo>
                <a:lnTo>
                  <a:pt x="103" y="340"/>
                </a:lnTo>
                <a:lnTo>
                  <a:pt x="87" y="334"/>
                </a:lnTo>
                <a:lnTo>
                  <a:pt x="66" y="329"/>
                </a:lnTo>
                <a:lnTo>
                  <a:pt x="42" y="327"/>
                </a:lnTo>
                <a:lnTo>
                  <a:pt x="21" y="327"/>
                </a:lnTo>
                <a:lnTo>
                  <a:pt x="0" y="32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75814" name="Freeform 6"/>
          <p:cNvSpPr>
            <a:spLocks/>
          </p:cNvSpPr>
          <p:nvPr/>
        </p:nvSpPr>
        <p:spPr bwMode="auto">
          <a:xfrm>
            <a:off x="2714625" y="4038600"/>
            <a:ext cx="2390775" cy="2176463"/>
          </a:xfrm>
          <a:custGeom>
            <a:avLst/>
            <a:gdLst>
              <a:gd name="T0" fmla="*/ 0 w 1617"/>
              <a:gd name="T1" fmla="*/ 1313 h 1313"/>
              <a:gd name="T2" fmla="*/ 1616 w 1617"/>
              <a:gd name="T3" fmla="*/ 0 h 1313"/>
              <a:gd name="T4" fmla="*/ 1465 w 1617"/>
              <a:gd name="T5" fmla="*/ 25 h 1313"/>
              <a:gd name="T6" fmla="*/ 1469 w 1617"/>
              <a:gd name="T7" fmla="*/ 69 h 1313"/>
              <a:gd name="T8" fmla="*/ 1486 w 1617"/>
              <a:gd name="T9" fmla="*/ 127 h 1313"/>
              <a:gd name="T10" fmla="*/ 1490 w 1617"/>
              <a:gd name="T11" fmla="*/ 175 h 1313"/>
              <a:gd name="T12" fmla="*/ 1481 w 1617"/>
              <a:gd name="T13" fmla="*/ 224 h 1313"/>
              <a:gd name="T14" fmla="*/ 1447 w 1617"/>
              <a:gd name="T15" fmla="*/ 265 h 1313"/>
              <a:gd name="T16" fmla="*/ 1405 w 1617"/>
              <a:gd name="T17" fmla="*/ 296 h 1313"/>
              <a:gd name="T18" fmla="*/ 1355 w 1617"/>
              <a:gd name="T19" fmla="*/ 311 h 1313"/>
              <a:gd name="T20" fmla="*/ 1282 w 1617"/>
              <a:gd name="T21" fmla="*/ 310 h 1313"/>
              <a:gd name="T22" fmla="*/ 1235 w 1617"/>
              <a:gd name="T23" fmla="*/ 300 h 1313"/>
              <a:gd name="T24" fmla="*/ 1187 w 1617"/>
              <a:gd name="T25" fmla="*/ 267 h 1313"/>
              <a:gd name="T26" fmla="*/ 1155 w 1617"/>
              <a:gd name="T27" fmla="*/ 226 h 1313"/>
              <a:gd name="T28" fmla="*/ 1141 w 1617"/>
              <a:gd name="T29" fmla="*/ 183 h 1313"/>
              <a:gd name="T30" fmla="*/ 1144 w 1617"/>
              <a:gd name="T31" fmla="*/ 136 h 1313"/>
              <a:gd name="T32" fmla="*/ 1155 w 1617"/>
              <a:gd name="T33" fmla="*/ 92 h 1313"/>
              <a:gd name="T34" fmla="*/ 1166 w 1617"/>
              <a:gd name="T35" fmla="*/ 48 h 1313"/>
              <a:gd name="T36" fmla="*/ 1161 w 1617"/>
              <a:gd name="T37" fmla="*/ 6 h 1313"/>
              <a:gd name="T38" fmla="*/ 893 w 1617"/>
              <a:gd name="T39" fmla="*/ 52 h 1313"/>
              <a:gd name="T40" fmla="*/ 888 w 1617"/>
              <a:gd name="T41" fmla="*/ 110 h 1313"/>
              <a:gd name="T42" fmla="*/ 886 w 1617"/>
              <a:gd name="T43" fmla="*/ 159 h 1313"/>
              <a:gd name="T44" fmla="*/ 873 w 1617"/>
              <a:gd name="T45" fmla="*/ 201 h 1313"/>
              <a:gd name="T46" fmla="*/ 849 w 1617"/>
              <a:gd name="T47" fmla="*/ 229 h 1313"/>
              <a:gd name="T48" fmla="*/ 816 w 1617"/>
              <a:gd name="T49" fmla="*/ 244 h 1313"/>
              <a:gd name="T50" fmla="*/ 778 w 1617"/>
              <a:gd name="T51" fmla="*/ 249 h 1313"/>
              <a:gd name="T52" fmla="*/ 732 w 1617"/>
              <a:gd name="T53" fmla="*/ 246 h 1313"/>
              <a:gd name="T54" fmla="*/ 690 w 1617"/>
              <a:gd name="T55" fmla="*/ 243 h 1313"/>
              <a:gd name="T56" fmla="*/ 637 w 1617"/>
              <a:gd name="T57" fmla="*/ 240 h 1313"/>
              <a:gd name="T58" fmla="*/ 590 w 1617"/>
              <a:gd name="T59" fmla="*/ 246 h 1313"/>
              <a:gd name="T60" fmla="*/ 546 w 1617"/>
              <a:gd name="T61" fmla="*/ 263 h 1313"/>
              <a:gd name="T62" fmla="*/ 514 w 1617"/>
              <a:gd name="T63" fmla="*/ 292 h 1313"/>
              <a:gd name="T64" fmla="*/ 496 w 1617"/>
              <a:gd name="T65" fmla="*/ 328 h 1313"/>
              <a:gd name="T66" fmla="*/ 496 w 1617"/>
              <a:gd name="T67" fmla="*/ 370 h 1313"/>
              <a:gd name="T68" fmla="*/ 496 w 1617"/>
              <a:gd name="T69" fmla="*/ 416 h 1313"/>
              <a:gd name="T70" fmla="*/ 486 w 1617"/>
              <a:gd name="T71" fmla="*/ 454 h 1313"/>
              <a:gd name="T72" fmla="*/ 467 w 1617"/>
              <a:gd name="T73" fmla="*/ 485 h 1313"/>
              <a:gd name="T74" fmla="*/ 426 w 1617"/>
              <a:gd name="T75" fmla="*/ 506 h 1313"/>
              <a:gd name="T76" fmla="*/ 383 w 1617"/>
              <a:gd name="T77" fmla="*/ 518 h 1313"/>
              <a:gd name="T78" fmla="*/ 331 w 1617"/>
              <a:gd name="T79" fmla="*/ 529 h 1313"/>
              <a:gd name="T80" fmla="*/ 285 w 1617"/>
              <a:gd name="T81" fmla="*/ 540 h 1313"/>
              <a:gd name="T82" fmla="*/ 246 w 1617"/>
              <a:gd name="T83" fmla="*/ 556 h 1313"/>
              <a:gd name="T84" fmla="*/ 217 w 1617"/>
              <a:gd name="T85" fmla="*/ 578 h 1313"/>
              <a:gd name="T86" fmla="*/ 191 w 1617"/>
              <a:gd name="T87" fmla="*/ 613 h 1313"/>
              <a:gd name="T88" fmla="*/ 179 w 1617"/>
              <a:gd name="T89" fmla="*/ 656 h 1313"/>
              <a:gd name="T90" fmla="*/ 184 w 1617"/>
              <a:gd name="T91" fmla="*/ 701 h 1313"/>
              <a:gd name="T92" fmla="*/ 198 w 1617"/>
              <a:gd name="T93" fmla="*/ 757 h 1313"/>
              <a:gd name="T94" fmla="*/ 207 w 1617"/>
              <a:gd name="T95" fmla="*/ 804 h 1313"/>
              <a:gd name="T96" fmla="*/ 204 w 1617"/>
              <a:gd name="T97" fmla="*/ 850 h 1313"/>
              <a:gd name="T98" fmla="*/ 191 w 1617"/>
              <a:gd name="T99" fmla="*/ 892 h 1313"/>
              <a:gd name="T100" fmla="*/ 172 w 1617"/>
              <a:gd name="T101" fmla="*/ 934 h 1313"/>
              <a:gd name="T102" fmla="*/ 140 w 1617"/>
              <a:gd name="T103" fmla="*/ 980 h 1313"/>
              <a:gd name="T104" fmla="*/ 108 w 1617"/>
              <a:gd name="T105" fmla="*/ 1010 h 1313"/>
              <a:gd name="T106" fmla="*/ 74 w 1617"/>
              <a:gd name="T107" fmla="*/ 1028 h 1313"/>
              <a:gd name="T108" fmla="*/ 24 w 1617"/>
              <a:gd name="T109" fmla="*/ 1038 h 131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17"/>
              <a:gd name="T166" fmla="*/ 0 h 1313"/>
              <a:gd name="T167" fmla="*/ 1617 w 1617"/>
              <a:gd name="T168" fmla="*/ 1313 h 131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17" h="1313">
                <a:moveTo>
                  <a:pt x="0" y="1038"/>
                </a:moveTo>
                <a:lnTo>
                  <a:pt x="0" y="1313"/>
                </a:lnTo>
                <a:lnTo>
                  <a:pt x="1617" y="1313"/>
                </a:lnTo>
                <a:lnTo>
                  <a:pt x="1616" y="0"/>
                </a:lnTo>
                <a:lnTo>
                  <a:pt x="1472" y="0"/>
                </a:lnTo>
                <a:lnTo>
                  <a:pt x="1465" y="25"/>
                </a:lnTo>
                <a:lnTo>
                  <a:pt x="1465" y="43"/>
                </a:lnTo>
                <a:lnTo>
                  <a:pt x="1469" y="69"/>
                </a:lnTo>
                <a:lnTo>
                  <a:pt x="1478" y="95"/>
                </a:lnTo>
                <a:lnTo>
                  <a:pt x="1486" y="127"/>
                </a:lnTo>
                <a:lnTo>
                  <a:pt x="1490" y="152"/>
                </a:lnTo>
                <a:lnTo>
                  <a:pt x="1490" y="175"/>
                </a:lnTo>
                <a:lnTo>
                  <a:pt x="1488" y="200"/>
                </a:lnTo>
                <a:lnTo>
                  <a:pt x="1481" y="224"/>
                </a:lnTo>
                <a:lnTo>
                  <a:pt x="1465" y="246"/>
                </a:lnTo>
                <a:lnTo>
                  <a:pt x="1447" y="265"/>
                </a:lnTo>
                <a:lnTo>
                  <a:pt x="1428" y="284"/>
                </a:lnTo>
                <a:lnTo>
                  <a:pt x="1405" y="296"/>
                </a:lnTo>
                <a:lnTo>
                  <a:pt x="1379" y="306"/>
                </a:lnTo>
                <a:lnTo>
                  <a:pt x="1355" y="311"/>
                </a:lnTo>
                <a:lnTo>
                  <a:pt x="1321" y="313"/>
                </a:lnTo>
                <a:lnTo>
                  <a:pt x="1282" y="310"/>
                </a:lnTo>
                <a:lnTo>
                  <a:pt x="1257" y="306"/>
                </a:lnTo>
                <a:lnTo>
                  <a:pt x="1235" y="300"/>
                </a:lnTo>
                <a:lnTo>
                  <a:pt x="1214" y="288"/>
                </a:lnTo>
                <a:lnTo>
                  <a:pt x="1187" y="267"/>
                </a:lnTo>
                <a:lnTo>
                  <a:pt x="1171" y="247"/>
                </a:lnTo>
                <a:lnTo>
                  <a:pt x="1155" y="226"/>
                </a:lnTo>
                <a:lnTo>
                  <a:pt x="1147" y="204"/>
                </a:lnTo>
                <a:lnTo>
                  <a:pt x="1141" y="183"/>
                </a:lnTo>
                <a:lnTo>
                  <a:pt x="1141" y="159"/>
                </a:lnTo>
                <a:lnTo>
                  <a:pt x="1144" y="136"/>
                </a:lnTo>
                <a:lnTo>
                  <a:pt x="1150" y="113"/>
                </a:lnTo>
                <a:lnTo>
                  <a:pt x="1155" y="92"/>
                </a:lnTo>
                <a:lnTo>
                  <a:pt x="1162" y="70"/>
                </a:lnTo>
                <a:lnTo>
                  <a:pt x="1166" y="48"/>
                </a:lnTo>
                <a:lnTo>
                  <a:pt x="1166" y="28"/>
                </a:lnTo>
                <a:lnTo>
                  <a:pt x="1161" y="6"/>
                </a:lnTo>
                <a:lnTo>
                  <a:pt x="890" y="6"/>
                </a:lnTo>
                <a:lnTo>
                  <a:pt x="893" y="52"/>
                </a:lnTo>
                <a:lnTo>
                  <a:pt x="890" y="84"/>
                </a:lnTo>
                <a:lnTo>
                  <a:pt x="888" y="110"/>
                </a:lnTo>
                <a:lnTo>
                  <a:pt x="888" y="134"/>
                </a:lnTo>
                <a:lnTo>
                  <a:pt x="886" y="159"/>
                </a:lnTo>
                <a:lnTo>
                  <a:pt x="880" y="184"/>
                </a:lnTo>
                <a:lnTo>
                  <a:pt x="873" y="201"/>
                </a:lnTo>
                <a:lnTo>
                  <a:pt x="863" y="217"/>
                </a:lnTo>
                <a:lnTo>
                  <a:pt x="849" y="229"/>
                </a:lnTo>
                <a:lnTo>
                  <a:pt x="834" y="239"/>
                </a:lnTo>
                <a:lnTo>
                  <a:pt x="816" y="244"/>
                </a:lnTo>
                <a:lnTo>
                  <a:pt x="796" y="247"/>
                </a:lnTo>
                <a:lnTo>
                  <a:pt x="778" y="249"/>
                </a:lnTo>
                <a:lnTo>
                  <a:pt x="754" y="249"/>
                </a:lnTo>
                <a:lnTo>
                  <a:pt x="732" y="246"/>
                </a:lnTo>
                <a:lnTo>
                  <a:pt x="714" y="244"/>
                </a:lnTo>
                <a:lnTo>
                  <a:pt x="690" y="243"/>
                </a:lnTo>
                <a:lnTo>
                  <a:pt x="665" y="240"/>
                </a:lnTo>
                <a:lnTo>
                  <a:pt x="637" y="240"/>
                </a:lnTo>
                <a:lnTo>
                  <a:pt x="613" y="243"/>
                </a:lnTo>
                <a:lnTo>
                  <a:pt x="590" y="246"/>
                </a:lnTo>
                <a:lnTo>
                  <a:pt x="564" y="253"/>
                </a:lnTo>
                <a:lnTo>
                  <a:pt x="546" y="263"/>
                </a:lnTo>
                <a:lnTo>
                  <a:pt x="527" y="275"/>
                </a:lnTo>
                <a:lnTo>
                  <a:pt x="514" y="292"/>
                </a:lnTo>
                <a:lnTo>
                  <a:pt x="502" y="310"/>
                </a:lnTo>
                <a:lnTo>
                  <a:pt x="496" y="328"/>
                </a:lnTo>
                <a:lnTo>
                  <a:pt x="493" y="349"/>
                </a:lnTo>
                <a:lnTo>
                  <a:pt x="496" y="370"/>
                </a:lnTo>
                <a:lnTo>
                  <a:pt x="497" y="392"/>
                </a:lnTo>
                <a:lnTo>
                  <a:pt x="496" y="416"/>
                </a:lnTo>
                <a:lnTo>
                  <a:pt x="492" y="434"/>
                </a:lnTo>
                <a:lnTo>
                  <a:pt x="486" y="454"/>
                </a:lnTo>
                <a:lnTo>
                  <a:pt x="478" y="472"/>
                </a:lnTo>
                <a:lnTo>
                  <a:pt x="467" y="485"/>
                </a:lnTo>
                <a:lnTo>
                  <a:pt x="448" y="497"/>
                </a:lnTo>
                <a:lnTo>
                  <a:pt x="426" y="506"/>
                </a:lnTo>
                <a:lnTo>
                  <a:pt x="404" y="513"/>
                </a:lnTo>
                <a:lnTo>
                  <a:pt x="383" y="518"/>
                </a:lnTo>
                <a:lnTo>
                  <a:pt x="360" y="524"/>
                </a:lnTo>
                <a:lnTo>
                  <a:pt x="331" y="529"/>
                </a:lnTo>
                <a:lnTo>
                  <a:pt x="309" y="534"/>
                </a:lnTo>
                <a:lnTo>
                  <a:pt x="285" y="540"/>
                </a:lnTo>
                <a:lnTo>
                  <a:pt x="265" y="547"/>
                </a:lnTo>
                <a:lnTo>
                  <a:pt x="246" y="556"/>
                </a:lnTo>
                <a:lnTo>
                  <a:pt x="231" y="567"/>
                </a:lnTo>
                <a:lnTo>
                  <a:pt x="217" y="578"/>
                </a:lnTo>
                <a:lnTo>
                  <a:pt x="201" y="596"/>
                </a:lnTo>
                <a:lnTo>
                  <a:pt x="191" y="613"/>
                </a:lnTo>
                <a:lnTo>
                  <a:pt x="183" y="633"/>
                </a:lnTo>
                <a:lnTo>
                  <a:pt x="179" y="656"/>
                </a:lnTo>
                <a:lnTo>
                  <a:pt x="182" y="679"/>
                </a:lnTo>
                <a:lnTo>
                  <a:pt x="184" y="701"/>
                </a:lnTo>
                <a:lnTo>
                  <a:pt x="191" y="728"/>
                </a:lnTo>
                <a:lnTo>
                  <a:pt x="198" y="757"/>
                </a:lnTo>
                <a:lnTo>
                  <a:pt x="204" y="783"/>
                </a:lnTo>
                <a:lnTo>
                  <a:pt x="207" y="804"/>
                </a:lnTo>
                <a:lnTo>
                  <a:pt x="207" y="824"/>
                </a:lnTo>
                <a:lnTo>
                  <a:pt x="204" y="850"/>
                </a:lnTo>
                <a:lnTo>
                  <a:pt x="197" y="873"/>
                </a:lnTo>
                <a:lnTo>
                  <a:pt x="191" y="892"/>
                </a:lnTo>
                <a:lnTo>
                  <a:pt x="183" y="911"/>
                </a:lnTo>
                <a:lnTo>
                  <a:pt x="172" y="934"/>
                </a:lnTo>
                <a:lnTo>
                  <a:pt x="157" y="961"/>
                </a:lnTo>
                <a:lnTo>
                  <a:pt x="140" y="980"/>
                </a:lnTo>
                <a:lnTo>
                  <a:pt x="123" y="996"/>
                </a:lnTo>
                <a:lnTo>
                  <a:pt x="108" y="1010"/>
                </a:lnTo>
                <a:lnTo>
                  <a:pt x="91" y="1021"/>
                </a:lnTo>
                <a:lnTo>
                  <a:pt x="74" y="1028"/>
                </a:lnTo>
                <a:lnTo>
                  <a:pt x="50" y="1033"/>
                </a:lnTo>
                <a:lnTo>
                  <a:pt x="24" y="1038"/>
                </a:lnTo>
                <a:lnTo>
                  <a:pt x="0" y="1038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75815" name="Freeform 7"/>
          <p:cNvSpPr>
            <a:spLocks/>
          </p:cNvSpPr>
          <p:nvPr/>
        </p:nvSpPr>
        <p:spPr bwMode="auto">
          <a:xfrm>
            <a:off x="152400" y="3657600"/>
            <a:ext cx="2555875" cy="2557463"/>
          </a:xfrm>
          <a:custGeom>
            <a:avLst/>
            <a:gdLst>
              <a:gd name="T0" fmla="*/ 1610 w 1610"/>
              <a:gd name="T1" fmla="*/ 1567 h 1567"/>
              <a:gd name="T2" fmla="*/ 0 w 1610"/>
              <a:gd name="T3" fmla="*/ 316 h 1567"/>
              <a:gd name="T4" fmla="*/ 145 w 1610"/>
              <a:gd name="T5" fmla="*/ 304 h 1567"/>
              <a:gd name="T6" fmla="*/ 149 w 1610"/>
              <a:gd name="T7" fmla="*/ 276 h 1567"/>
              <a:gd name="T8" fmla="*/ 142 w 1610"/>
              <a:gd name="T9" fmla="*/ 242 h 1567"/>
              <a:gd name="T10" fmla="*/ 131 w 1610"/>
              <a:gd name="T11" fmla="*/ 200 h 1567"/>
              <a:gd name="T12" fmla="*/ 124 w 1610"/>
              <a:gd name="T13" fmla="*/ 159 h 1567"/>
              <a:gd name="T14" fmla="*/ 125 w 1610"/>
              <a:gd name="T15" fmla="*/ 121 h 1567"/>
              <a:gd name="T16" fmla="*/ 138 w 1610"/>
              <a:gd name="T17" fmla="*/ 84 h 1567"/>
              <a:gd name="T18" fmla="*/ 165 w 1610"/>
              <a:gd name="T19" fmla="*/ 53 h 1567"/>
              <a:gd name="T20" fmla="*/ 194 w 1610"/>
              <a:gd name="T21" fmla="*/ 28 h 1567"/>
              <a:gd name="T22" fmla="*/ 230 w 1610"/>
              <a:gd name="T23" fmla="*/ 10 h 1567"/>
              <a:gd name="T24" fmla="*/ 276 w 1610"/>
              <a:gd name="T25" fmla="*/ 1 h 1567"/>
              <a:gd name="T26" fmla="*/ 317 w 1610"/>
              <a:gd name="T27" fmla="*/ 0 h 1567"/>
              <a:gd name="T28" fmla="*/ 352 w 1610"/>
              <a:gd name="T29" fmla="*/ 4 h 1567"/>
              <a:gd name="T30" fmla="*/ 388 w 1610"/>
              <a:gd name="T31" fmla="*/ 15 h 1567"/>
              <a:gd name="T32" fmla="*/ 417 w 1610"/>
              <a:gd name="T33" fmla="*/ 35 h 1567"/>
              <a:gd name="T34" fmla="*/ 445 w 1610"/>
              <a:gd name="T35" fmla="*/ 64 h 1567"/>
              <a:gd name="T36" fmla="*/ 468 w 1610"/>
              <a:gd name="T37" fmla="*/ 96 h 1567"/>
              <a:gd name="T38" fmla="*/ 480 w 1610"/>
              <a:gd name="T39" fmla="*/ 141 h 1567"/>
              <a:gd name="T40" fmla="*/ 475 w 1610"/>
              <a:gd name="T41" fmla="*/ 186 h 1567"/>
              <a:gd name="T42" fmla="*/ 463 w 1610"/>
              <a:gd name="T43" fmla="*/ 230 h 1567"/>
              <a:gd name="T44" fmla="*/ 452 w 1610"/>
              <a:gd name="T45" fmla="*/ 275 h 1567"/>
              <a:gd name="T46" fmla="*/ 455 w 1610"/>
              <a:gd name="T47" fmla="*/ 296 h 1567"/>
              <a:gd name="T48" fmla="*/ 726 w 1610"/>
              <a:gd name="T49" fmla="*/ 307 h 1567"/>
              <a:gd name="T50" fmla="*/ 719 w 1610"/>
              <a:gd name="T51" fmla="*/ 390 h 1567"/>
              <a:gd name="T52" fmla="*/ 722 w 1610"/>
              <a:gd name="T53" fmla="*/ 438 h 1567"/>
              <a:gd name="T54" fmla="*/ 729 w 1610"/>
              <a:gd name="T55" fmla="*/ 489 h 1567"/>
              <a:gd name="T56" fmla="*/ 747 w 1610"/>
              <a:gd name="T57" fmla="*/ 519 h 1567"/>
              <a:gd name="T58" fmla="*/ 776 w 1610"/>
              <a:gd name="T59" fmla="*/ 542 h 1567"/>
              <a:gd name="T60" fmla="*/ 813 w 1610"/>
              <a:gd name="T61" fmla="*/ 552 h 1567"/>
              <a:gd name="T62" fmla="*/ 855 w 1610"/>
              <a:gd name="T63" fmla="*/ 553 h 1567"/>
              <a:gd name="T64" fmla="*/ 895 w 1610"/>
              <a:gd name="T65" fmla="*/ 549 h 1567"/>
              <a:gd name="T66" fmla="*/ 945 w 1610"/>
              <a:gd name="T67" fmla="*/ 543 h 1567"/>
              <a:gd name="T68" fmla="*/ 997 w 1610"/>
              <a:gd name="T69" fmla="*/ 546 h 1567"/>
              <a:gd name="T70" fmla="*/ 1044 w 1610"/>
              <a:gd name="T71" fmla="*/ 559 h 1567"/>
              <a:gd name="T72" fmla="*/ 1084 w 1610"/>
              <a:gd name="T73" fmla="*/ 581 h 1567"/>
              <a:gd name="T74" fmla="*/ 1107 w 1610"/>
              <a:gd name="T75" fmla="*/ 614 h 1567"/>
              <a:gd name="T76" fmla="*/ 1117 w 1610"/>
              <a:gd name="T77" fmla="*/ 653 h 1567"/>
              <a:gd name="T78" fmla="*/ 1113 w 1610"/>
              <a:gd name="T79" fmla="*/ 698 h 1567"/>
              <a:gd name="T80" fmla="*/ 1117 w 1610"/>
              <a:gd name="T81" fmla="*/ 740 h 1567"/>
              <a:gd name="T82" fmla="*/ 1132 w 1610"/>
              <a:gd name="T83" fmla="*/ 776 h 1567"/>
              <a:gd name="T84" fmla="*/ 1160 w 1610"/>
              <a:gd name="T85" fmla="*/ 801 h 1567"/>
              <a:gd name="T86" fmla="*/ 1206 w 1610"/>
              <a:gd name="T87" fmla="*/ 817 h 1567"/>
              <a:gd name="T88" fmla="*/ 1250 w 1610"/>
              <a:gd name="T89" fmla="*/ 828 h 1567"/>
              <a:gd name="T90" fmla="*/ 1301 w 1610"/>
              <a:gd name="T91" fmla="*/ 838 h 1567"/>
              <a:gd name="T92" fmla="*/ 1345 w 1610"/>
              <a:gd name="T93" fmla="*/ 852 h 1567"/>
              <a:gd name="T94" fmla="*/ 1380 w 1610"/>
              <a:gd name="T95" fmla="*/ 871 h 1567"/>
              <a:gd name="T96" fmla="*/ 1409 w 1610"/>
              <a:gd name="T97" fmla="*/ 901 h 1567"/>
              <a:gd name="T98" fmla="*/ 1427 w 1610"/>
              <a:gd name="T99" fmla="*/ 936 h 1567"/>
              <a:gd name="T100" fmla="*/ 1429 w 1610"/>
              <a:gd name="T101" fmla="*/ 984 h 1567"/>
              <a:gd name="T102" fmla="*/ 1419 w 1610"/>
              <a:gd name="T103" fmla="*/ 1032 h 1567"/>
              <a:gd name="T104" fmla="*/ 1405 w 1610"/>
              <a:gd name="T105" fmla="*/ 1088 h 1567"/>
              <a:gd name="T106" fmla="*/ 1402 w 1610"/>
              <a:gd name="T107" fmla="*/ 1128 h 1567"/>
              <a:gd name="T108" fmla="*/ 1412 w 1610"/>
              <a:gd name="T109" fmla="*/ 1177 h 1567"/>
              <a:gd name="T110" fmla="*/ 1430 w 1610"/>
              <a:gd name="T111" fmla="*/ 1211 h 1567"/>
              <a:gd name="T112" fmla="*/ 1459 w 1610"/>
              <a:gd name="T113" fmla="*/ 1247 h 1567"/>
              <a:gd name="T114" fmla="*/ 1498 w 1610"/>
              <a:gd name="T115" fmla="*/ 1275 h 1567"/>
              <a:gd name="T116" fmla="*/ 1539 w 1610"/>
              <a:gd name="T117" fmla="*/ 1287 h 1567"/>
              <a:gd name="T118" fmla="*/ 1585 w 1610"/>
              <a:gd name="T119" fmla="*/ 1292 h 156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610"/>
              <a:gd name="T181" fmla="*/ 0 h 1567"/>
              <a:gd name="T182" fmla="*/ 1610 w 1610"/>
              <a:gd name="T183" fmla="*/ 1567 h 156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610" h="1567">
                <a:moveTo>
                  <a:pt x="1610" y="1290"/>
                </a:moveTo>
                <a:lnTo>
                  <a:pt x="1610" y="1567"/>
                </a:lnTo>
                <a:lnTo>
                  <a:pt x="1" y="1567"/>
                </a:lnTo>
                <a:lnTo>
                  <a:pt x="0" y="316"/>
                </a:lnTo>
                <a:lnTo>
                  <a:pt x="139" y="316"/>
                </a:lnTo>
                <a:lnTo>
                  <a:pt x="145" y="304"/>
                </a:lnTo>
                <a:lnTo>
                  <a:pt x="149" y="289"/>
                </a:lnTo>
                <a:lnTo>
                  <a:pt x="149" y="276"/>
                </a:lnTo>
                <a:lnTo>
                  <a:pt x="148" y="261"/>
                </a:lnTo>
                <a:lnTo>
                  <a:pt x="142" y="242"/>
                </a:lnTo>
                <a:lnTo>
                  <a:pt x="137" y="216"/>
                </a:lnTo>
                <a:lnTo>
                  <a:pt x="131" y="200"/>
                </a:lnTo>
                <a:lnTo>
                  <a:pt x="125" y="179"/>
                </a:lnTo>
                <a:lnTo>
                  <a:pt x="124" y="159"/>
                </a:lnTo>
                <a:lnTo>
                  <a:pt x="124" y="140"/>
                </a:lnTo>
                <a:lnTo>
                  <a:pt x="125" y="121"/>
                </a:lnTo>
                <a:lnTo>
                  <a:pt x="131" y="102"/>
                </a:lnTo>
                <a:lnTo>
                  <a:pt x="138" y="84"/>
                </a:lnTo>
                <a:lnTo>
                  <a:pt x="149" y="70"/>
                </a:lnTo>
                <a:lnTo>
                  <a:pt x="165" y="53"/>
                </a:lnTo>
                <a:lnTo>
                  <a:pt x="179" y="40"/>
                </a:lnTo>
                <a:lnTo>
                  <a:pt x="194" y="28"/>
                </a:lnTo>
                <a:lnTo>
                  <a:pt x="211" y="18"/>
                </a:lnTo>
                <a:lnTo>
                  <a:pt x="230" y="10"/>
                </a:lnTo>
                <a:lnTo>
                  <a:pt x="253" y="4"/>
                </a:lnTo>
                <a:lnTo>
                  <a:pt x="276" y="1"/>
                </a:lnTo>
                <a:lnTo>
                  <a:pt x="296" y="0"/>
                </a:lnTo>
                <a:lnTo>
                  <a:pt x="317" y="0"/>
                </a:lnTo>
                <a:lnTo>
                  <a:pt x="336" y="1"/>
                </a:lnTo>
                <a:lnTo>
                  <a:pt x="352" y="4"/>
                </a:lnTo>
                <a:lnTo>
                  <a:pt x="370" y="10"/>
                </a:lnTo>
                <a:lnTo>
                  <a:pt x="388" y="15"/>
                </a:lnTo>
                <a:lnTo>
                  <a:pt x="402" y="24"/>
                </a:lnTo>
                <a:lnTo>
                  <a:pt x="417" y="35"/>
                </a:lnTo>
                <a:lnTo>
                  <a:pt x="431" y="49"/>
                </a:lnTo>
                <a:lnTo>
                  <a:pt x="445" y="64"/>
                </a:lnTo>
                <a:lnTo>
                  <a:pt x="458" y="80"/>
                </a:lnTo>
                <a:lnTo>
                  <a:pt x="468" y="96"/>
                </a:lnTo>
                <a:lnTo>
                  <a:pt x="475" y="117"/>
                </a:lnTo>
                <a:lnTo>
                  <a:pt x="480" y="141"/>
                </a:lnTo>
                <a:lnTo>
                  <a:pt x="480" y="163"/>
                </a:lnTo>
                <a:lnTo>
                  <a:pt x="475" y="186"/>
                </a:lnTo>
                <a:lnTo>
                  <a:pt x="469" y="208"/>
                </a:lnTo>
                <a:lnTo>
                  <a:pt x="463" y="230"/>
                </a:lnTo>
                <a:lnTo>
                  <a:pt x="456" y="255"/>
                </a:lnTo>
                <a:lnTo>
                  <a:pt x="452" y="275"/>
                </a:lnTo>
                <a:lnTo>
                  <a:pt x="452" y="286"/>
                </a:lnTo>
                <a:lnTo>
                  <a:pt x="455" y="296"/>
                </a:lnTo>
                <a:lnTo>
                  <a:pt x="459" y="307"/>
                </a:lnTo>
                <a:lnTo>
                  <a:pt x="726" y="307"/>
                </a:lnTo>
                <a:lnTo>
                  <a:pt x="720" y="359"/>
                </a:lnTo>
                <a:lnTo>
                  <a:pt x="719" y="390"/>
                </a:lnTo>
                <a:lnTo>
                  <a:pt x="720" y="415"/>
                </a:lnTo>
                <a:lnTo>
                  <a:pt x="722" y="438"/>
                </a:lnTo>
                <a:lnTo>
                  <a:pt x="725" y="464"/>
                </a:lnTo>
                <a:lnTo>
                  <a:pt x="729" y="489"/>
                </a:lnTo>
                <a:lnTo>
                  <a:pt x="737" y="505"/>
                </a:lnTo>
                <a:lnTo>
                  <a:pt x="747" y="519"/>
                </a:lnTo>
                <a:lnTo>
                  <a:pt x="760" y="532"/>
                </a:lnTo>
                <a:lnTo>
                  <a:pt x="776" y="542"/>
                </a:lnTo>
                <a:lnTo>
                  <a:pt x="794" y="549"/>
                </a:lnTo>
                <a:lnTo>
                  <a:pt x="813" y="552"/>
                </a:lnTo>
                <a:lnTo>
                  <a:pt x="832" y="553"/>
                </a:lnTo>
                <a:lnTo>
                  <a:pt x="855" y="553"/>
                </a:lnTo>
                <a:lnTo>
                  <a:pt x="878" y="550"/>
                </a:lnTo>
                <a:lnTo>
                  <a:pt x="895" y="549"/>
                </a:lnTo>
                <a:lnTo>
                  <a:pt x="920" y="546"/>
                </a:lnTo>
                <a:lnTo>
                  <a:pt x="945" y="543"/>
                </a:lnTo>
                <a:lnTo>
                  <a:pt x="973" y="543"/>
                </a:lnTo>
                <a:lnTo>
                  <a:pt x="997" y="546"/>
                </a:lnTo>
                <a:lnTo>
                  <a:pt x="1021" y="550"/>
                </a:lnTo>
                <a:lnTo>
                  <a:pt x="1044" y="559"/>
                </a:lnTo>
                <a:lnTo>
                  <a:pt x="1064" y="567"/>
                </a:lnTo>
                <a:lnTo>
                  <a:pt x="1084" y="581"/>
                </a:lnTo>
                <a:lnTo>
                  <a:pt x="1096" y="596"/>
                </a:lnTo>
                <a:lnTo>
                  <a:pt x="1107" y="614"/>
                </a:lnTo>
                <a:lnTo>
                  <a:pt x="1114" y="634"/>
                </a:lnTo>
                <a:lnTo>
                  <a:pt x="1117" y="653"/>
                </a:lnTo>
                <a:lnTo>
                  <a:pt x="1114" y="676"/>
                </a:lnTo>
                <a:lnTo>
                  <a:pt x="1113" y="698"/>
                </a:lnTo>
                <a:lnTo>
                  <a:pt x="1114" y="720"/>
                </a:lnTo>
                <a:lnTo>
                  <a:pt x="1117" y="740"/>
                </a:lnTo>
                <a:lnTo>
                  <a:pt x="1124" y="758"/>
                </a:lnTo>
                <a:lnTo>
                  <a:pt x="1132" y="776"/>
                </a:lnTo>
                <a:lnTo>
                  <a:pt x="1144" y="789"/>
                </a:lnTo>
                <a:lnTo>
                  <a:pt x="1160" y="801"/>
                </a:lnTo>
                <a:lnTo>
                  <a:pt x="1183" y="810"/>
                </a:lnTo>
                <a:lnTo>
                  <a:pt x="1206" y="817"/>
                </a:lnTo>
                <a:lnTo>
                  <a:pt x="1226" y="822"/>
                </a:lnTo>
                <a:lnTo>
                  <a:pt x="1250" y="828"/>
                </a:lnTo>
                <a:lnTo>
                  <a:pt x="1278" y="834"/>
                </a:lnTo>
                <a:lnTo>
                  <a:pt x="1301" y="838"/>
                </a:lnTo>
                <a:lnTo>
                  <a:pt x="1325" y="845"/>
                </a:lnTo>
                <a:lnTo>
                  <a:pt x="1345" y="852"/>
                </a:lnTo>
                <a:lnTo>
                  <a:pt x="1364" y="860"/>
                </a:lnTo>
                <a:lnTo>
                  <a:pt x="1380" y="871"/>
                </a:lnTo>
                <a:lnTo>
                  <a:pt x="1392" y="882"/>
                </a:lnTo>
                <a:lnTo>
                  <a:pt x="1409" y="901"/>
                </a:lnTo>
                <a:lnTo>
                  <a:pt x="1419" y="917"/>
                </a:lnTo>
                <a:lnTo>
                  <a:pt x="1427" y="936"/>
                </a:lnTo>
                <a:lnTo>
                  <a:pt x="1431" y="961"/>
                </a:lnTo>
                <a:lnTo>
                  <a:pt x="1429" y="984"/>
                </a:lnTo>
                <a:lnTo>
                  <a:pt x="1424" y="1005"/>
                </a:lnTo>
                <a:lnTo>
                  <a:pt x="1419" y="1032"/>
                </a:lnTo>
                <a:lnTo>
                  <a:pt x="1412" y="1061"/>
                </a:lnTo>
                <a:lnTo>
                  <a:pt x="1405" y="1088"/>
                </a:lnTo>
                <a:lnTo>
                  <a:pt x="1402" y="1110"/>
                </a:lnTo>
                <a:lnTo>
                  <a:pt x="1402" y="1128"/>
                </a:lnTo>
                <a:lnTo>
                  <a:pt x="1406" y="1155"/>
                </a:lnTo>
                <a:lnTo>
                  <a:pt x="1412" y="1177"/>
                </a:lnTo>
                <a:lnTo>
                  <a:pt x="1420" y="1194"/>
                </a:lnTo>
                <a:lnTo>
                  <a:pt x="1430" y="1211"/>
                </a:lnTo>
                <a:lnTo>
                  <a:pt x="1444" y="1229"/>
                </a:lnTo>
                <a:lnTo>
                  <a:pt x="1459" y="1247"/>
                </a:lnTo>
                <a:lnTo>
                  <a:pt x="1477" y="1262"/>
                </a:lnTo>
                <a:lnTo>
                  <a:pt x="1498" y="1275"/>
                </a:lnTo>
                <a:lnTo>
                  <a:pt x="1518" y="1282"/>
                </a:lnTo>
                <a:lnTo>
                  <a:pt x="1539" y="1287"/>
                </a:lnTo>
                <a:lnTo>
                  <a:pt x="1560" y="1290"/>
                </a:lnTo>
                <a:lnTo>
                  <a:pt x="1585" y="1292"/>
                </a:lnTo>
                <a:lnTo>
                  <a:pt x="1610" y="129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75816" name="Freeform 8"/>
          <p:cNvSpPr>
            <a:spLocks/>
          </p:cNvSpPr>
          <p:nvPr/>
        </p:nvSpPr>
        <p:spPr bwMode="auto">
          <a:xfrm>
            <a:off x="152400" y="2057400"/>
            <a:ext cx="2574925" cy="2133600"/>
          </a:xfrm>
          <a:custGeom>
            <a:avLst/>
            <a:gdLst>
              <a:gd name="T0" fmla="*/ 1617 w 1617"/>
              <a:gd name="T1" fmla="*/ 0 h 1313"/>
              <a:gd name="T2" fmla="*/ 1 w 1617"/>
              <a:gd name="T3" fmla="*/ 1313 h 1313"/>
              <a:gd name="T4" fmla="*/ 152 w 1617"/>
              <a:gd name="T5" fmla="*/ 1288 h 1313"/>
              <a:gd name="T6" fmla="*/ 148 w 1617"/>
              <a:gd name="T7" fmla="*/ 1245 h 1313"/>
              <a:gd name="T8" fmla="*/ 131 w 1617"/>
              <a:gd name="T9" fmla="*/ 1186 h 1313"/>
              <a:gd name="T10" fmla="*/ 125 w 1617"/>
              <a:gd name="T11" fmla="*/ 1138 h 1313"/>
              <a:gd name="T12" fmla="*/ 137 w 1617"/>
              <a:gd name="T13" fmla="*/ 1090 h 1313"/>
              <a:gd name="T14" fmla="*/ 170 w 1617"/>
              <a:gd name="T15" fmla="*/ 1048 h 1313"/>
              <a:gd name="T16" fmla="*/ 212 w 1617"/>
              <a:gd name="T17" fmla="*/ 1017 h 1313"/>
              <a:gd name="T18" fmla="*/ 262 w 1617"/>
              <a:gd name="T19" fmla="*/ 1002 h 1313"/>
              <a:gd name="T20" fmla="*/ 335 w 1617"/>
              <a:gd name="T21" fmla="*/ 1003 h 1313"/>
              <a:gd name="T22" fmla="*/ 382 w 1617"/>
              <a:gd name="T23" fmla="*/ 1013 h 1313"/>
              <a:gd name="T24" fmla="*/ 430 w 1617"/>
              <a:gd name="T25" fmla="*/ 1046 h 1313"/>
              <a:gd name="T26" fmla="*/ 462 w 1617"/>
              <a:gd name="T27" fmla="*/ 1087 h 1313"/>
              <a:gd name="T28" fmla="*/ 476 w 1617"/>
              <a:gd name="T29" fmla="*/ 1130 h 1313"/>
              <a:gd name="T30" fmla="*/ 473 w 1617"/>
              <a:gd name="T31" fmla="*/ 1177 h 1313"/>
              <a:gd name="T32" fmla="*/ 462 w 1617"/>
              <a:gd name="T33" fmla="*/ 1221 h 1313"/>
              <a:gd name="T34" fmla="*/ 451 w 1617"/>
              <a:gd name="T35" fmla="*/ 1265 h 1313"/>
              <a:gd name="T36" fmla="*/ 456 w 1617"/>
              <a:gd name="T37" fmla="*/ 1307 h 1313"/>
              <a:gd name="T38" fmla="*/ 725 w 1617"/>
              <a:gd name="T39" fmla="*/ 1261 h 1313"/>
              <a:gd name="T40" fmla="*/ 727 w 1617"/>
              <a:gd name="T41" fmla="*/ 1203 h 1313"/>
              <a:gd name="T42" fmla="*/ 732 w 1617"/>
              <a:gd name="T43" fmla="*/ 1154 h 1313"/>
              <a:gd name="T44" fmla="*/ 744 w 1617"/>
              <a:gd name="T45" fmla="*/ 1112 h 1313"/>
              <a:gd name="T46" fmla="*/ 768 w 1617"/>
              <a:gd name="T47" fmla="*/ 1084 h 1313"/>
              <a:gd name="T48" fmla="*/ 801 w 1617"/>
              <a:gd name="T49" fmla="*/ 1069 h 1313"/>
              <a:gd name="T50" fmla="*/ 839 w 1617"/>
              <a:gd name="T51" fmla="*/ 1064 h 1313"/>
              <a:gd name="T52" fmla="*/ 885 w 1617"/>
              <a:gd name="T53" fmla="*/ 1066 h 1313"/>
              <a:gd name="T54" fmla="*/ 927 w 1617"/>
              <a:gd name="T55" fmla="*/ 1070 h 1313"/>
              <a:gd name="T56" fmla="*/ 980 w 1617"/>
              <a:gd name="T57" fmla="*/ 1073 h 1313"/>
              <a:gd name="T58" fmla="*/ 1028 w 1617"/>
              <a:gd name="T59" fmla="*/ 1066 h 1313"/>
              <a:gd name="T60" fmla="*/ 1071 w 1617"/>
              <a:gd name="T61" fmla="*/ 1050 h 1313"/>
              <a:gd name="T62" fmla="*/ 1103 w 1617"/>
              <a:gd name="T63" fmla="*/ 1021 h 1313"/>
              <a:gd name="T64" fmla="*/ 1121 w 1617"/>
              <a:gd name="T65" fmla="*/ 985 h 1313"/>
              <a:gd name="T66" fmla="*/ 1121 w 1617"/>
              <a:gd name="T67" fmla="*/ 943 h 1313"/>
              <a:gd name="T68" fmla="*/ 1121 w 1617"/>
              <a:gd name="T69" fmla="*/ 897 h 1313"/>
              <a:gd name="T70" fmla="*/ 1131 w 1617"/>
              <a:gd name="T71" fmla="*/ 859 h 1313"/>
              <a:gd name="T72" fmla="*/ 1151 w 1617"/>
              <a:gd name="T73" fmla="*/ 828 h 1313"/>
              <a:gd name="T74" fmla="*/ 1191 w 1617"/>
              <a:gd name="T75" fmla="*/ 807 h 1313"/>
              <a:gd name="T76" fmla="*/ 1234 w 1617"/>
              <a:gd name="T77" fmla="*/ 795 h 1313"/>
              <a:gd name="T78" fmla="*/ 1286 w 1617"/>
              <a:gd name="T79" fmla="*/ 784 h 1313"/>
              <a:gd name="T80" fmla="*/ 1332 w 1617"/>
              <a:gd name="T81" fmla="*/ 773 h 1313"/>
              <a:gd name="T82" fmla="*/ 1371 w 1617"/>
              <a:gd name="T83" fmla="*/ 757 h 1313"/>
              <a:gd name="T84" fmla="*/ 1401 w 1617"/>
              <a:gd name="T85" fmla="*/ 735 h 1313"/>
              <a:gd name="T86" fmla="*/ 1426 w 1617"/>
              <a:gd name="T87" fmla="*/ 700 h 1313"/>
              <a:gd name="T88" fmla="*/ 1438 w 1617"/>
              <a:gd name="T89" fmla="*/ 655 h 1313"/>
              <a:gd name="T90" fmla="*/ 1433 w 1617"/>
              <a:gd name="T91" fmla="*/ 612 h 1313"/>
              <a:gd name="T92" fmla="*/ 1419 w 1617"/>
              <a:gd name="T93" fmla="*/ 556 h 1313"/>
              <a:gd name="T94" fmla="*/ 1410 w 1617"/>
              <a:gd name="T95" fmla="*/ 509 h 1313"/>
              <a:gd name="T96" fmla="*/ 1413 w 1617"/>
              <a:gd name="T97" fmla="*/ 463 h 1313"/>
              <a:gd name="T98" fmla="*/ 1427 w 1617"/>
              <a:gd name="T99" fmla="*/ 423 h 1313"/>
              <a:gd name="T100" fmla="*/ 1451 w 1617"/>
              <a:gd name="T101" fmla="*/ 389 h 1313"/>
              <a:gd name="T102" fmla="*/ 1486 w 1617"/>
              <a:gd name="T103" fmla="*/ 355 h 1313"/>
              <a:gd name="T104" fmla="*/ 1526 w 1617"/>
              <a:gd name="T105" fmla="*/ 335 h 1313"/>
              <a:gd name="T106" fmla="*/ 1567 w 1617"/>
              <a:gd name="T107" fmla="*/ 327 h 1313"/>
              <a:gd name="T108" fmla="*/ 1617 w 1617"/>
              <a:gd name="T109" fmla="*/ 327 h 131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17"/>
              <a:gd name="T166" fmla="*/ 0 h 1313"/>
              <a:gd name="T167" fmla="*/ 1617 w 1617"/>
              <a:gd name="T168" fmla="*/ 1313 h 131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17" h="1313">
                <a:moveTo>
                  <a:pt x="1617" y="327"/>
                </a:moveTo>
                <a:lnTo>
                  <a:pt x="1617" y="0"/>
                </a:lnTo>
                <a:lnTo>
                  <a:pt x="0" y="0"/>
                </a:lnTo>
                <a:lnTo>
                  <a:pt x="1" y="1313"/>
                </a:lnTo>
                <a:lnTo>
                  <a:pt x="145" y="1313"/>
                </a:lnTo>
                <a:lnTo>
                  <a:pt x="152" y="1288"/>
                </a:lnTo>
                <a:lnTo>
                  <a:pt x="152" y="1270"/>
                </a:lnTo>
                <a:lnTo>
                  <a:pt x="148" y="1245"/>
                </a:lnTo>
                <a:lnTo>
                  <a:pt x="139" y="1218"/>
                </a:lnTo>
                <a:lnTo>
                  <a:pt x="131" y="1186"/>
                </a:lnTo>
                <a:lnTo>
                  <a:pt x="127" y="1161"/>
                </a:lnTo>
                <a:lnTo>
                  <a:pt x="125" y="1138"/>
                </a:lnTo>
                <a:lnTo>
                  <a:pt x="130" y="1113"/>
                </a:lnTo>
                <a:lnTo>
                  <a:pt x="137" y="1090"/>
                </a:lnTo>
                <a:lnTo>
                  <a:pt x="152" y="1066"/>
                </a:lnTo>
                <a:lnTo>
                  <a:pt x="170" y="1048"/>
                </a:lnTo>
                <a:lnTo>
                  <a:pt x="190" y="1029"/>
                </a:lnTo>
                <a:lnTo>
                  <a:pt x="212" y="1017"/>
                </a:lnTo>
                <a:lnTo>
                  <a:pt x="239" y="1006"/>
                </a:lnTo>
                <a:lnTo>
                  <a:pt x="262" y="1002"/>
                </a:lnTo>
                <a:lnTo>
                  <a:pt x="296" y="1000"/>
                </a:lnTo>
                <a:lnTo>
                  <a:pt x="335" y="1003"/>
                </a:lnTo>
                <a:lnTo>
                  <a:pt x="360" y="1006"/>
                </a:lnTo>
                <a:lnTo>
                  <a:pt x="382" y="1013"/>
                </a:lnTo>
                <a:lnTo>
                  <a:pt x="403" y="1025"/>
                </a:lnTo>
                <a:lnTo>
                  <a:pt x="430" y="1046"/>
                </a:lnTo>
                <a:lnTo>
                  <a:pt x="447" y="1066"/>
                </a:lnTo>
                <a:lnTo>
                  <a:pt x="462" y="1087"/>
                </a:lnTo>
                <a:lnTo>
                  <a:pt x="470" y="1109"/>
                </a:lnTo>
                <a:lnTo>
                  <a:pt x="476" y="1130"/>
                </a:lnTo>
                <a:lnTo>
                  <a:pt x="476" y="1154"/>
                </a:lnTo>
                <a:lnTo>
                  <a:pt x="473" y="1177"/>
                </a:lnTo>
                <a:lnTo>
                  <a:pt x="468" y="1200"/>
                </a:lnTo>
                <a:lnTo>
                  <a:pt x="462" y="1221"/>
                </a:lnTo>
                <a:lnTo>
                  <a:pt x="455" y="1243"/>
                </a:lnTo>
                <a:lnTo>
                  <a:pt x="451" y="1265"/>
                </a:lnTo>
                <a:lnTo>
                  <a:pt x="451" y="1285"/>
                </a:lnTo>
                <a:lnTo>
                  <a:pt x="456" y="1307"/>
                </a:lnTo>
                <a:lnTo>
                  <a:pt x="727" y="1307"/>
                </a:lnTo>
                <a:lnTo>
                  <a:pt x="725" y="1261"/>
                </a:lnTo>
                <a:lnTo>
                  <a:pt x="727" y="1228"/>
                </a:lnTo>
                <a:lnTo>
                  <a:pt x="727" y="1203"/>
                </a:lnTo>
                <a:lnTo>
                  <a:pt x="729" y="1179"/>
                </a:lnTo>
                <a:lnTo>
                  <a:pt x="732" y="1154"/>
                </a:lnTo>
                <a:lnTo>
                  <a:pt x="737" y="1129"/>
                </a:lnTo>
                <a:lnTo>
                  <a:pt x="744" y="1112"/>
                </a:lnTo>
                <a:lnTo>
                  <a:pt x="754" y="1097"/>
                </a:lnTo>
                <a:lnTo>
                  <a:pt x="768" y="1084"/>
                </a:lnTo>
                <a:lnTo>
                  <a:pt x="783" y="1074"/>
                </a:lnTo>
                <a:lnTo>
                  <a:pt x="801" y="1069"/>
                </a:lnTo>
                <a:lnTo>
                  <a:pt x="821" y="1066"/>
                </a:lnTo>
                <a:lnTo>
                  <a:pt x="839" y="1064"/>
                </a:lnTo>
                <a:lnTo>
                  <a:pt x="863" y="1064"/>
                </a:lnTo>
                <a:lnTo>
                  <a:pt x="885" y="1066"/>
                </a:lnTo>
                <a:lnTo>
                  <a:pt x="903" y="1069"/>
                </a:lnTo>
                <a:lnTo>
                  <a:pt x="927" y="1070"/>
                </a:lnTo>
                <a:lnTo>
                  <a:pt x="952" y="1073"/>
                </a:lnTo>
                <a:lnTo>
                  <a:pt x="980" y="1073"/>
                </a:lnTo>
                <a:lnTo>
                  <a:pt x="1004" y="1070"/>
                </a:lnTo>
                <a:lnTo>
                  <a:pt x="1028" y="1066"/>
                </a:lnTo>
                <a:lnTo>
                  <a:pt x="1053" y="1060"/>
                </a:lnTo>
                <a:lnTo>
                  <a:pt x="1071" y="1050"/>
                </a:lnTo>
                <a:lnTo>
                  <a:pt x="1091" y="1038"/>
                </a:lnTo>
                <a:lnTo>
                  <a:pt x="1103" y="1021"/>
                </a:lnTo>
                <a:lnTo>
                  <a:pt x="1116" y="1003"/>
                </a:lnTo>
                <a:lnTo>
                  <a:pt x="1121" y="985"/>
                </a:lnTo>
                <a:lnTo>
                  <a:pt x="1124" y="964"/>
                </a:lnTo>
                <a:lnTo>
                  <a:pt x="1121" y="943"/>
                </a:lnTo>
                <a:lnTo>
                  <a:pt x="1120" y="921"/>
                </a:lnTo>
                <a:lnTo>
                  <a:pt x="1121" y="897"/>
                </a:lnTo>
                <a:lnTo>
                  <a:pt x="1125" y="879"/>
                </a:lnTo>
                <a:lnTo>
                  <a:pt x="1131" y="859"/>
                </a:lnTo>
                <a:lnTo>
                  <a:pt x="1139" y="841"/>
                </a:lnTo>
                <a:lnTo>
                  <a:pt x="1151" y="828"/>
                </a:lnTo>
                <a:lnTo>
                  <a:pt x="1169" y="816"/>
                </a:lnTo>
                <a:lnTo>
                  <a:pt x="1191" y="807"/>
                </a:lnTo>
                <a:lnTo>
                  <a:pt x="1213" y="800"/>
                </a:lnTo>
                <a:lnTo>
                  <a:pt x="1234" y="795"/>
                </a:lnTo>
                <a:lnTo>
                  <a:pt x="1257" y="789"/>
                </a:lnTo>
                <a:lnTo>
                  <a:pt x="1286" y="784"/>
                </a:lnTo>
                <a:lnTo>
                  <a:pt x="1308" y="780"/>
                </a:lnTo>
                <a:lnTo>
                  <a:pt x="1332" y="773"/>
                </a:lnTo>
                <a:lnTo>
                  <a:pt x="1352" y="766"/>
                </a:lnTo>
                <a:lnTo>
                  <a:pt x="1371" y="757"/>
                </a:lnTo>
                <a:lnTo>
                  <a:pt x="1387" y="746"/>
                </a:lnTo>
                <a:lnTo>
                  <a:pt x="1401" y="735"/>
                </a:lnTo>
                <a:lnTo>
                  <a:pt x="1416" y="717"/>
                </a:lnTo>
                <a:lnTo>
                  <a:pt x="1426" y="700"/>
                </a:lnTo>
                <a:lnTo>
                  <a:pt x="1434" y="680"/>
                </a:lnTo>
                <a:lnTo>
                  <a:pt x="1438" y="655"/>
                </a:lnTo>
                <a:lnTo>
                  <a:pt x="1436" y="634"/>
                </a:lnTo>
                <a:lnTo>
                  <a:pt x="1433" y="612"/>
                </a:lnTo>
                <a:lnTo>
                  <a:pt x="1426" y="585"/>
                </a:lnTo>
                <a:lnTo>
                  <a:pt x="1419" y="556"/>
                </a:lnTo>
                <a:lnTo>
                  <a:pt x="1412" y="530"/>
                </a:lnTo>
                <a:lnTo>
                  <a:pt x="1410" y="509"/>
                </a:lnTo>
                <a:lnTo>
                  <a:pt x="1410" y="489"/>
                </a:lnTo>
                <a:lnTo>
                  <a:pt x="1413" y="463"/>
                </a:lnTo>
                <a:lnTo>
                  <a:pt x="1420" y="440"/>
                </a:lnTo>
                <a:lnTo>
                  <a:pt x="1427" y="423"/>
                </a:lnTo>
                <a:lnTo>
                  <a:pt x="1437" y="407"/>
                </a:lnTo>
                <a:lnTo>
                  <a:pt x="1451" y="389"/>
                </a:lnTo>
                <a:lnTo>
                  <a:pt x="1466" y="370"/>
                </a:lnTo>
                <a:lnTo>
                  <a:pt x="1486" y="355"/>
                </a:lnTo>
                <a:lnTo>
                  <a:pt x="1507" y="342"/>
                </a:lnTo>
                <a:lnTo>
                  <a:pt x="1526" y="335"/>
                </a:lnTo>
                <a:lnTo>
                  <a:pt x="1546" y="330"/>
                </a:lnTo>
                <a:lnTo>
                  <a:pt x="1567" y="327"/>
                </a:lnTo>
                <a:lnTo>
                  <a:pt x="1592" y="327"/>
                </a:lnTo>
                <a:lnTo>
                  <a:pt x="1617" y="3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285852" y="2571744"/>
            <a:ext cx="2771775" cy="3200400"/>
            <a:chOff x="1872" y="1776"/>
            <a:chExt cx="1794" cy="1965"/>
          </a:xfrm>
          <a:solidFill>
            <a:srgbClr val="7A0000"/>
          </a:solidFill>
        </p:grpSpPr>
        <p:sp>
          <p:nvSpPr>
            <p:cNvPr id="45079" name="Freeform 10"/>
            <p:cNvSpPr>
              <a:spLocks/>
            </p:cNvSpPr>
            <p:nvPr/>
          </p:nvSpPr>
          <p:spPr bwMode="auto">
            <a:xfrm>
              <a:off x="1872" y="1776"/>
              <a:ext cx="1794" cy="1965"/>
            </a:xfrm>
            <a:custGeom>
              <a:avLst/>
              <a:gdLst>
                <a:gd name="T0" fmla="*/ 721 w 1794"/>
                <a:gd name="T1" fmla="*/ 313 h 1965"/>
                <a:gd name="T2" fmla="*/ 696 w 1794"/>
                <a:gd name="T3" fmla="*/ 150 h 1965"/>
                <a:gd name="T4" fmla="*/ 784 w 1794"/>
                <a:gd name="T5" fmla="*/ 18 h 1965"/>
                <a:gd name="T6" fmla="*/ 985 w 1794"/>
                <a:gd name="T7" fmla="*/ 5 h 1965"/>
                <a:gd name="T8" fmla="*/ 1084 w 1794"/>
                <a:gd name="T9" fmla="*/ 81 h 1965"/>
                <a:gd name="T10" fmla="*/ 1107 w 1794"/>
                <a:gd name="T11" fmla="*/ 215 h 1965"/>
                <a:gd name="T12" fmla="*/ 1087 w 1794"/>
                <a:gd name="T13" fmla="*/ 359 h 1965"/>
                <a:gd name="T14" fmla="*/ 1185 w 1794"/>
                <a:gd name="T15" fmla="*/ 444 h 1965"/>
                <a:gd name="T16" fmla="*/ 1333 w 1794"/>
                <a:gd name="T17" fmla="*/ 481 h 1965"/>
                <a:gd name="T18" fmla="*/ 1394 w 1794"/>
                <a:gd name="T19" fmla="*/ 548 h 1965"/>
                <a:gd name="T20" fmla="*/ 1397 w 1794"/>
                <a:gd name="T21" fmla="*/ 643 h 1965"/>
                <a:gd name="T22" fmla="*/ 1454 w 1794"/>
                <a:gd name="T23" fmla="*/ 728 h 1965"/>
                <a:gd name="T24" fmla="*/ 1572 w 1794"/>
                <a:gd name="T25" fmla="*/ 745 h 1965"/>
                <a:gd name="T26" fmla="*/ 1699 w 1794"/>
                <a:gd name="T27" fmla="*/ 738 h 1965"/>
                <a:gd name="T28" fmla="*/ 1774 w 1794"/>
                <a:gd name="T29" fmla="*/ 779 h 1965"/>
                <a:gd name="T30" fmla="*/ 1792 w 1794"/>
                <a:gd name="T31" fmla="*/ 929 h 1965"/>
                <a:gd name="T32" fmla="*/ 1774 w 1794"/>
                <a:gd name="T33" fmla="*/ 1129 h 1965"/>
                <a:gd name="T34" fmla="*/ 1697 w 1794"/>
                <a:gd name="T35" fmla="*/ 1176 h 1965"/>
                <a:gd name="T36" fmla="*/ 1559 w 1794"/>
                <a:gd name="T37" fmla="*/ 1169 h 1965"/>
                <a:gd name="T38" fmla="*/ 1457 w 1794"/>
                <a:gd name="T39" fmla="*/ 1184 h 1965"/>
                <a:gd name="T40" fmla="*/ 1400 w 1794"/>
                <a:gd name="T41" fmla="*/ 1243 h 1965"/>
                <a:gd name="T42" fmla="*/ 1394 w 1794"/>
                <a:gd name="T43" fmla="*/ 1356 h 1965"/>
                <a:gd name="T44" fmla="*/ 1329 w 1794"/>
                <a:gd name="T45" fmla="*/ 1434 h 1965"/>
                <a:gd name="T46" fmla="*/ 1210 w 1794"/>
                <a:gd name="T47" fmla="*/ 1461 h 1965"/>
                <a:gd name="T48" fmla="*/ 1107 w 1794"/>
                <a:gd name="T49" fmla="*/ 1515 h 1965"/>
                <a:gd name="T50" fmla="*/ 1084 w 1794"/>
                <a:gd name="T51" fmla="*/ 1626 h 1965"/>
                <a:gd name="T52" fmla="*/ 1107 w 1794"/>
                <a:gd name="T53" fmla="*/ 1761 h 1965"/>
                <a:gd name="T54" fmla="*/ 1058 w 1794"/>
                <a:gd name="T55" fmla="*/ 1890 h 1965"/>
                <a:gd name="T56" fmla="*/ 971 w 1794"/>
                <a:gd name="T57" fmla="*/ 1957 h 1965"/>
                <a:gd name="T58" fmla="*/ 837 w 1794"/>
                <a:gd name="T59" fmla="*/ 1964 h 1965"/>
                <a:gd name="T60" fmla="*/ 737 w 1794"/>
                <a:gd name="T61" fmla="*/ 1913 h 1965"/>
                <a:gd name="T62" fmla="*/ 689 w 1794"/>
                <a:gd name="T63" fmla="*/ 1817 h 1965"/>
                <a:gd name="T64" fmla="*/ 702 w 1794"/>
                <a:gd name="T65" fmla="*/ 1704 h 1965"/>
                <a:gd name="T66" fmla="*/ 709 w 1794"/>
                <a:gd name="T67" fmla="*/ 1602 h 1965"/>
                <a:gd name="T68" fmla="*/ 642 w 1794"/>
                <a:gd name="T69" fmla="*/ 1529 h 1965"/>
                <a:gd name="T70" fmla="*/ 531 w 1794"/>
                <a:gd name="T71" fmla="*/ 1501 h 1965"/>
                <a:gd name="T72" fmla="*/ 425 w 1794"/>
                <a:gd name="T73" fmla="*/ 1460 h 1965"/>
                <a:gd name="T74" fmla="*/ 397 w 1794"/>
                <a:gd name="T75" fmla="*/ 1346 h 1965"/>
                <a:gd name="T76" fmla="*/ 365 w 1794"/>
                <a:gd name="T77" fmla="*/ 1253 h 1965"/>
                <a:gd name="T78" fmla="*/ 259 w 1794"/>
                <a:gd name="T79" fmla="*/ 1218 h 1965"/>
                <a:gd name="T80" fmla="*/ 151 w 1794"/>
                <a:gd name="T81" fmla="*/ 1228 h 1965"/>
                <a:gd name="T82" fmla="*/ 35 w 1794"/>
                <a:gd name="T83" fmla="*/ 1198 h 1965"/>
                <a:gd name="T84" fmla="*/ 2 w 1794"/>
                <a:gd name="T85" fmla="*/ 1067 h 1965"/>
                <a:gd name="T86" fmla="*/ 9 w 1794"/>
                <a:gd name="T87" fmla="*/ 879 h 1965"/>
                <a:gd name="T88" fmla="*/ 44 w 1794"/>
                <a:gd name="T89" fmla="*/ 766 h 1965"/>
                <a:gd name="T90" fmla="*/ 133 w 1794"/>
                <a:gd name="T91" fmla="*/ 736 h 1965"/>
                <a:gd name="T92" fmla="*/ 266 w 1794"/>
                <a:gd name="T93" fmla="*/ 746 h 1965"/>
                <a:gd name="T94" fmla="*/ 383 w 1794"/>
                <a:gd name="T95" fmla="*/ 701 h 1965"/>
                <a:gd name="T96" fmla="*/ 404 w 1794"/>
                <a:gd name="T97" fmla="*/ 597 h 1965"/>
                <a:gd name="T98" fmla="*/ 447 w 1794"/>
                <a:gd name="T99" fmla="*/ 493 h 1965"/>
                <a:gd name="T100" fmla="*/ 572 w 1794"/>
                <a:gd name="T101" fmla="*/ 457 h 196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794"/>
                <a:gd name="T154" fmla="*/ 0 h 1965"/>
                <a:gd name="T155" fmla="*/ 1794 w 1794"/>
                <a:gd name="T156" fmla="*/ 1965 h 196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794" h="1965">
                  <a:moveTo>
                    <a:pt x="683" y="411"/>
                  </a:moveTo>
                  <a:lnTo>
                    <a:pt x="702" y="389"/>
                  </a:lnTo>
                  <a:lnTo>
                    <a:pt x="714" y="368"/>
                  </a:lnTo>
                  <a:lnTo>
                    <a:pt x="721" y="344"/>
                  </a:lnTo>
                  <a:lnTo>
                    <a:pt x="721" y="313"/>
                  </a:lnTo>
                  <a:lnTo>
                    <a:pt x="713" y="278"/>
                  </a:lnTo>
                  <a:lnTo>
                    <a:pt x="706" y="249"/>
                  </a:lnTo>
                  <a:lnTo>
                    <a:pt x="696" y="213"/>
                  </a:lnTo>
                  <a:lnTo>
                    <a:pt x="692" y="173"/>
                  </a:lnTo>
                  <a:lnTo>
                    <a:pt x="696" y="150"/>
                  </a:lnTo>
                  <a:lnTo>
                    <a:pt x="703" y="120"/>
                  </a:lnTo>
                  <a:lnTo>
                    <a:pt x="717" y="90"/>
                  </a:lnTo>
                  <a:lnTo>
                    <a:pt x="737" y="60"/>
                  </a:lnTo>
                  <a:lnTo>
                    <a:pt x="762" y="37"/>
                  </a:lnTo>
                  <a:lnTo>
                    <a:pt x="784" y="18"/>
                  </a:lnTo>
                  <a:lnTo>
                    <a:pt x="815" y="7"/>
                  </a:lnTo>
                  <a:lnTo>
                    <a:pt x="851" y="2"/>
                  </a:lnTo>
                  <a:lnTo>
                    <a:pt x="890" y="0"/>
                  </a:lnTo>
                  <a:lnTo>
                    <a:pt x="943" y="0"/>
                  </a:lnTo>
                  <a:lnTo>
                    <a:pt x="985" y="5"/>
                  </a:lnTo>
                  <a:lnTo>
                    <a:pt x="1009" y="13"/>
                  </a:lnTo>
                  <a:lnTo>
                    <a:pt x="1027" y="24"/>
                  </a:lnTo>
                  <a:lnTo>
                    <a:pt x="1047" y="37"/>
                  </a:lnTo>
                  <a:lnTo>
                    <a:pt x="1066" y="56"/>
                  </a:lnTo>
                  <a:lnTo>
                    <a:pt x="1084" y="81"/>
                  </a:lnTo>
                  <a:lnTo>
                    <a:pt x="1098" y="104"/>
                  </a:lnTo>
                  <a:lnTo>
                    <a:pt x="1105" y="123"/>
                  </a:lnTo>
                  <a:lnTo>
                    <a:pt x="1111" y="157"/>
                  </a:lnTo>
                  <a:lnTo>
                    <a:pt x="1111" y="186"/>
                  </a:lnTo>
                  <a:lnTo>
                    <a:pt x="1107" y="215"/>
                  </a:lnTo>
                  <a:lnTo>
                    <a:pt x="1101" y="238"/>
                  </a:lnTo>
                  <a:lnTo>
                    <a:pt x="1094" y="274"/>
                  </a:lnTo>
                  <a:lnTo>
                    <a:pt x="1084" y="312"/>
                  </a:lnTo>
                  <a:lnTo>
                    <a:pt x="1080" y="335"/>
                  </a:lnTo>
                  <a:lnTo>
                    <a:pt x="1087" y="359"/>
                  </a:lnTo>
                  <a:lnTo>
                    <a:pt x="1095" y="376"/>
                  </a:lnTo>
                  <a:lnTo>
                    <a:pt x="1111" y="398"/>
                  </a:lnTo>
                  <a:lnTo>
                    <a:pt x="1133" y="416"/>
                  </a:lnTo>
                  <a:lnTo>
                    <a:pt x="1154" y="432"/>
                  </a:lnTo>
                  <a:lnTo>
                    <a:pt x="1185" y="444"/>
                  </a:lnTo>
                  <a:lnTo>
                    <a:pt x="1216" y="453"/>
                  </a:lnTo>
                  <a:lnTo>
                    <a:pt x="1245" y="460"/>
                  </a:lnTo>
                  <a:lnTo>
                    <a:pt x="1276" y="464"/>
                  </a:lnTo>
                  <a:lnTo>
                    <a:pt x="1308" y="472"/>
                  </a:lnTo>
                  <a:lnTo>
                    <a:pt x="1333" y="481"/>
                  </a:lnTo>
                  <a:lnTo>
                    <a:pt x="1352" y="490"/>
                  </a:lnTo>
                  <a:lnTo>
                    <a:pt x="1368" y="502"/>
                  </a:lnTo>
                  <a:lnTo>
                    <a:pt x="1379" y="514"/>
                  </a:lnTo>
                  <a:lnTo>
                    <a:pt x="1387" y="530"/>
                  </a:lnTo>
                  <a:lnTo>
                    <a:pt x="1394" y="548"/>
                  </a:lnTo>
                  <a:lnTo>
                    <a:pt x="1397" y="564"/>
                  </a:lnTo>
                  <a:lnTo>
                    <a:pt x="1400" y="580"/>
                  </a:lnTo>
                  <a:lnTo>
                    <a:pt x="1400" y="601"/>
                  </a:lnTo>
                  <a:lnTo>
                    <a:pt x="1397" y="624"/>
                  </a:lnTo>
                  <a:lnTo>
                    <a:pt x="1397" y="643"/>
                  </a:lnTo>
                  <a:lnTo>
                    <a:pt x="1401" y="665"/>
                  </a:lnTo>
                  <a:lnTo>
                    <a:pt x="1411" y="685"/>
                  </a:lnTo>
                  <a:lnTo>
                    <a:pt x="1422" y="701"/>
                  </a:lnTo>
                  <a:lnTo>
                    <a:pt x="1436" y="714"/>
                  </a:lnTo>
                  <a:lnTo>
                    <a:pt x="1454" y="728"/>
                  </a:lnTo>
                  <a:lnTo>
                    <a:pt x="1473" y="736"/>
                  </a:lnTo>
                  <a:lnTo>
                    <a:pt x="1500" y="742"/>
                  </a:lnTo>
                  <a:lnTo>
                    <a:pt x="1524" y="745"/>
                  </a:lnTo>
                  <a:lnTo>
                    <a:pt x="1547" y="746"/>
                  </a:lnTo>
                  <a:lnTo>
                    <a:pt x="1572" y="745"/>
                  </a:lnTo>
                  <a:lnTo>
                    <a:pt x="1602" y="742"/>
                  </a:lnTo>
                  <a:lnTo>
                    <a:pt x="1626" y="740"/>
                  </a:lnTo>
                  <a:lnTo>
                    <a:pt x="1650" y="738"/>
                  </a:lnTo>
                  <a:lnTo>
                    <a:pt x="1672" y="736"/>
                  </a:lnTo>
                  <a:lnTo>
                    <a:pt x="1699" y="738"/>
                  </a:lnTo>
                  <a:lnTo>
                    <a:pt x="1713" y="740"/>
                  </a:lnTo>
                  <a:lnTo>
                    <a:pt x="1730" y="745"/>
                  </a:lnTo>
                  <a:lnTo>
                    <a:pt x="1745" y="753"/>
                  </a:lnTo>
                  <a:lnTo>
                    <a:pt x="1762" y="766"/>
                  </a:lnTo>
                  <a:lnTo>
                    <a:pt x="1774" y="779"/>
                  </a:lnTo>
                  <a:lnTo>
                    <a:pt x="1784" y="800"/>
                  </a:lnTo>
                  <a:lnTo>
                    <a:pt x="1788" y="819"/>
                  </a:lnTo>
                  <a:lnTo>
                    <a:pt x="1791" y="841"/>
                  </a:lnTo>
                  <a:lnTo>
                    <a:pt x="1794" y="881"/>
                  </a:lnTo>
                  <a:lnTo>
                    <a:pt x="1792" y="929"/>
                  </a:lnTo>
                  <a:lnTo>
                    <a:pt x="1794" y="979"/>
                  </a:lnTo>
                  <a:lnTo>
                    <a:pt x="1790" y="1038"/>
                  </a:lnTo>
                  <a:lnTo>
                    <a:pt x="1785" y="1078"/>
                  </a:lnTo>
                  <a:lnTo>
                    <a:pt x="1781" y="1110"/>
                  </a:lnTo>
                  <a:lnTo>
                    <a:pt x="1774" y="1129"/>
                  </a:lnTo>
                  <a:lnTo>
                    <a:pt x="1763" y="1145"/>
                  </a:lnTo>
                  <a:lnTo>
                    <a:pt x="1750" y="1156"/>
                  </a:lnTo>
                  <a:lnTo>
                    <a:pt x="1734" y="1166"/>
                  </a:lnTo>
                  <a:lnTo>
                    <a:pt x="1714" y="1172"/>
                  </a:lnTo>
                  <a:lnTo>
                    <a:pt x="1697" y="1176"/>
                  </a:lnTo>
                  <a:lnTo>
                    <a:pt x="1662" y="1177"/>
                  </a:lnTo>
                  <a:lnTo>
                    <a:pt x="1632" y="1176"/>
                  </a:lnTo>
                  <a:lnTo>
                    <a:pt x="1607" y="1172"/>
                  </a:lnTo>
                  <a:lnTo>
                    <a:pt x="1584" y="1170"/>
                  </a:lnTo>
                  <a:lnTo>
                    <a:pt x="1559" y="1169"/>
                  </a:lnTo>
                  <a:lnTo>
                    <a:pt x="1537" y="1169"/>
                  </a:lnTo>
                  <a:lnTo>
                    <a:pt x="1517" y="1170"/>
                  </a:lnTo>
                  <a:lnTo>
                    <a:pt x="1496" y="1172"/>
                  </a:lnTo>
                  <a:lnTo>
                    <a:pt x="1471" y="1179"/>
                  </a:lnTo>
                  <a:lnTo>
                    <a:pt x="1457" y="1184"/>
                  </a:lnTo>
                  <a:lnTo>
                    <a:pt x="1445" y="1190"/>
                  </a:lnTo>
                  <a:lnTo>
                    <a:pt x="1428" y="1201"/>
                  </a:lnTo>
                  <a:lnTo>
                    <a:pt x="1417" y="1215"/>
                  </a:lnTo>
                  <a:lnTo>
                    <a:pt x="1408" y="1228"/>
                  </a:lnTo>
                  <a:lnTo>
                    <a:pt x="1400" y="1243"/>
                  </a:lnTo>
                  <a:lnTo>
                    <a:pt x="1396" y="1258"/>
                  </a:lnTo>
                  <a:lnTo>
                    <a:pt x="1394" y="1275"/>
                  </a:lnTo>
                  <a:lnTo>
                    <a:pt x="1396" y="1293"/>
                  </a:lnTo>
                  <a:lnTo>
                    <a:pt x="1396" y="1324"/>
                  </a:lnTo>
                  <a:lnTo>
                    <a:pt x="1394" y="1356"/>
                  </a:lnTo>
                  <a:lnTo>
                    <a:pt x="1386" y="1380"/>
                  </a:lnTo>
                  <a:lnTo>
                    <a:pt x="1378" y="1399"/>
                  </a:lnTo>
                  <a:lnTo>
                    <a:pt x="1365" y="1413"/>
                  </a:lnTo>
                  <a:lnTo>
                    <a:pt x="1347" y="1425"/>
                  </a:lnTo>
                  <a:lnTo>
                    <a:pt x="1329" y="1434"/>
                  </a:lnTo>
                  <a:lnTo>
                    <a:pt x="1308" y="1440"/>
                  </a:lnTo>
                  <a:lnTo>
                    <a:pt x="1281" y="1446"/>
                  </a:lnTo>
                  <a:lnTo>
                    <a:pt x="1259" y="1453"/>
                  </a:lnTo>
                  <a:lnTo>
                    <a:pt x="1232" y="1457"/>
                  </a:lnTo>
                  <a:lnTo>
                    <a:pt x="1210" y="1461"/>
                  </a:lnTo>
                  <a:lnTo>
                    <a:pt x="1185" y="1466"/>
                  </a:lnTo>
                  <a:lnTo>
                    <a:pt x="1165" y="1476"/>
                  </a:lnTo>
                  <a:lnTo>
                    <a:pt x="1143" y="1486"/>
                  </a:lnTo>
                  <a:lnTo>
                    <a:pt x="1122" y="1499"/>
                  </a:lnTo>
                  <a:lnTo>
                    <a:pt x="1107" y="1515"/>
                  </a:lnTo>
                  <a:lnTo>
                    <a:pt x="1093" y="1535"/>
                  </a:lnTo>
                  <a:lnTo>
                    <a:pt x="1081" y="1559"/>
                  </a:lnTo>
                  <a:lnTo>
                    <a:pt x="1079" y="1580"/>
                  </a:lnTo>
                  <a:lnTo>
                    <a:pt x="1080" y="1603"/>
                  </a:lnTo>
                  <a:lnTo>
                    <a:pt x="1084" y="1626"/>
                  </a:lnTo>
                  <a:lnTo>
                    <a:pt x="1091" y="1649"/>
                  </a:lnTo>
                  <a:lnTo>
                    <a:pt x="1097" y="1676"/>
                  </a:lnTo>
                  <a:lnTo>
                    <a:pt x="1101" y="1700"/>
                  </a:lnTo>
                  <a:lnTo>
                    <a:pt x="1107" y="1730"/>
                  </a:lnTo>
                  <a:lnTo>
                    <a:pt x="1107" y="1761"/>
                  </a:lnTo>
                  <a:lnTo>
                    <a:pt x="1100" y="1792"/>
                  </a:lnTo>
                  <a:lnTo>
                    <a:pt x="1093" y="1816"/>
                  </a:lnTo>
                  <a:lnTo>
                    <a:pt x="1084" y="1839"/>
                  </a:lnTo>
                  <a:lnTo>
                    <a:pt x="1073" y="1862"/>
                  </a:lnTo>
                  <a:lnTo>
                    <a:pt x="1058" y="1890"/>
                  </a:lnTo>
                  <a:lnTo>
                    <a:pt x="1041" y="1908"/>
                  </a:lnTo>
                  <a:lnTo>
                    <a:pt x="1027" y="1920"/>
                  </a:lnTo>
                  <a:lnTo>
                    <a:pt x="1009" y="1936"/>
                  </a:lnTo>
                  <a:lnTo>
                    <a:pt x="989" y="1950"/>
                  </a:lnTo>
                  <a:lnTo>
                    <a:pt x="971" y="1957"/>
                  </a:lnTo>
                  <a:lnTo>
                    <a:pt x="954" y="1961"/>
                  </a:lnTo>
                  <a:lnTo>
                    <a:pt x="926" y="1964"/>
                  </a:lnTo>
                  <a:lnTo>
                    <a:pt x="894" y="1965"/>
                  </a:lnTo>
                  <a:lnTo>
                    <a:pt x="855" y="1964"/>
                  </a:lnTo>
                  <a:lnTo>
                    <a:pt x="837" y="1964"/>
                  </a:lnTo>
                  <a:lnTo>
                    <a:pt x="813" y="1959"/>
                  </a:lnTo>
                  <a:lnTo>
                    <a:pt x="788" y="1952"/>
                  </a:lnTo>
                  <a:lnTo>
                    <a:pt x="766" y="1940"/>
                  </a:lnTo>
                  <a:lnTo>
                    <a:pt x="752" y="1929"/>
                  </a:lnTo>
                  <a:lnTo>
                    <a:pt x="737" y="1913"/>
                  </a:lnTo>
                  <a:lnTo>
                    <a:pt x="724" y="1899"/>
                  </a:lnTo>
                  <a:lnTo>
                    <a:pt x="711" y="1881"/>
                  </a:lnTo>
                  <a:lnTo>
                    <a:pt x="702" y="1863"/>
                  </a:lnTo>
                  <a:lnTo>
                    <a:pt x="693" y="1841"/>
                  </a:lnTo>
                  <a:lnTo>
                    <a:pt x="689" y="1817"/>
                  </a:lnTo>
                  <a:lnTo>
                    <a:pt x="688" y="1799"/>
                  </a:lnTo>
                  <a:lnTo>
                    <a:pt x="688" y="1774"/>
                  </a:lnTo>
                  <a:lnTo>
                    <a:pt x="689" y="1753"/>
                  </a:lnTo>
                  <a:lnTo>
                    <a:pt x="696" y="1730"/>
                  </a:lnTo>
                  <a:lnTo>
                    <a:pt x="702" y="1704"/>
                  </a:lnTo>
                  <a:lnTo>
                    <a:pt x="709" y="1679"/>
                  </a:lnTo>
                  <a:lnTo>
                    <a:pt x="713" y="1656"/>
                  </a:lnTo>
                  <a:lnTo>
                    <a:pt x="714" y="1635"/>
                  </a:lnTo>
                  <a:lnTo>
                    <a:pt x="713" y="1619"/>
                  </a:lnTo>
                  <a:lnTo>
                    <a:pt x="709" y="1602"/>
                  </a:lnTo>
                  <a:lnTo>
                    <a:pt x="697" y="1581"/>
                  </a:lnTo>
                  <a:lnTo>
                    <a:pt x="686" y="1567"/>
                  </a:lnTo>
                  <a:lnTo>
                    <a:pt x="672" y="1552"/>
                  </a:lnTo>
                  <a:lnTo>
                    <a:pt x="657" y="1540"/>
                  </a:lnTo>
                  <a:lnTo>
                    <a:pt x="642" y="1529"/>
                  </a:lnTo>
                  <a:lnTo>
                    <a:pt x="619" y="1521"/>
                  </a:lnTo>
                  <a:lnTo>
                    <a:pt x="600" y="1515"/>
                  </a:lnTo>
                  <a:lnTo>
                    <a:pt x="574" y="1510"/>
                  </a:lnTo>
                  <a:lnTo>
                    <a:pt x="552" y="1507"/>
                  </a:lnTo>
                  <a:lnTo>
                    <a:pt x="531" y="1501"/>
                  </a:lnTo>
                  <a:lnTo>
                    <a:pt x="506" y="1496"/>
                  </a:lnTo>
                  <a:lnTo>
                    <a:pt x="485" y="1487"/>
                  </a:lnTo>
                  <a:lnTo>
                    <a:pt x="460" y="1480"/>
                  </a:lnTo>
                  <a:lnTo>
                    <a:pt x="440" y="1472"/>
                  </a:lnTo>
                  <a:lnTo>
                    <a:pt x="425" y="1460"/>
                  </a:lnTo>
                  <a:lnTo>
                    <a:pt x="412" y="1443"/>
                  </a:lnTo>
                  <a:lnTo>
                    <a:pt x="404" y="1422"/>
                  </a:lnTo>
                  <a:lnTo>
                    <a:pt x="397" y="1394"/>
                  </a:lnTo>
                  <a:lnTo>
                    <a:pt x="396" y="1372"/>
                  </a:lnTo>
                  <a:lnTo>
                    <a:pt x="397" y="1346"/>
                  </a:lnTo>
                  <a:lnTo>
                    <a:pt x="400" y="1327"/>
                  </a:lnTo>
                  <a:lnTo>
                    <a:pt x="397" y="1303"/>
                  </a:lnTo>
                  <a:lnTo>
                    <a:pt x="390" y="1285"/>
                  </a:lnTo>
                  <a:lnTo>
                    <a:pt x="378" y="1265"/>
                  </a:lnTo>
                  <a:lnTo>
                    <a:pt x="365" y="1253"/>
                  </a:lnTo>
                  <a:lnTo>
                    <a:pt x="350" y="1240"/>
                  </a:lnTo>
                  <a:lnTo>
                    <a:pt x="329" y="1232"/>
                  </a:lnTo>
                  <a:lnTo>
                    <a:pt x="305" y="1224"/>
                  </a:lnTo>
                  <a:lnTo>
                    <a:pt x="280" y="1221"/>
                  </a:lnTo>
                  <a:lnTo>
                    <a:pt x="259" y="1218"/>
                  </a:lnTo>
                  <a:lnTo>
                    <a:pt x="235" y="1218"/>
                  </a:lnTo>
                  <a:lnTo>
                    <a:pt x="214" y="1221"/>
                  </a:lnTo>
                  <a:lnTo>
                    <a:pt x="193" y="1222"/>
                  </a:lnTo>
                  <a:lnTo>
                    <a:pt x="172" y="1225"/>
                  </a:lnTo>
                  <a:lnTo>
                    <a:pt x="151" y="1228"/>
                  </a:lnTo>
                  <a:lnTo>
                    <a:pt x="116" y="1228"/>
                  </a:lnTo>
                  <a:lnTo>
                    <a:pt x="94" y="1226"/>
                  </a:lnTo>
                  <a:lnTo>
                    <a:pt x="70" y="1221"/>
                  </a:lnTo>
                  <a:lnTo>
                    <a:pt x="54" y="1212"/>
                  </a:lnTo>
                  <a:lnTo>
                    <a:pt x="35" y="1198"/>
                  </a:lnTo>
                  <a:lnTo>
                    <a:pt x="23" y="1183"/>
                  </a:lnTo>
                  <a:lnTo>
                    <a:pt x="14" y="1166"/>
                  </a:lnTo>
                  <a:lnTo>
                    <a:pt x="5" y="1134"/>
                  </a:lnTo>
                  <a:lnTo>
                    <a:pt x="3" y="1101"/>
                  </a:lnTo>
                  <a:lnTo>
                    <a:pt x="2" y="1067"/>
                  </a:lnTo>
                  <a:lnTo>
                    <a:pt x="0" y="1025"/>
                  </a:lnTo>
                  <a:lnTo>
                    <a:pt x="3" y="989"/>
                  </a:lnTo>
                  <a:lnTo>
                    <a:pt x="5" y="950"/>
                  </a:lnTo>
                  <a:lnTo>
                    <a:pt x="6" y="915"/>
                  </a:lnTo>
                  <a:lnTo>
                    <a:pt x="9" y="879"/>
                  </a:lnTo>
                  <a:lnTo>
                    <a:pt x="13" y="851"/>
                  </a:lnTo>
                  <a:lnTo>
                    <a:pt x="17" y="820"/>
                  </a:lnTo>
                  <a:lnTo>
                    <a:pt x="23" y="796"/>
                  </a:lnTo>
                  <a:lnTo>
                    <a:pt x="31" y="781"/>
                  </a:lnTo>
                  <a:lnTo>
                    <a:pt x="44" y="766"/>
                  </a:lnTo>
                  <a:lnTo>
                    <a:pt x="56" y="756"/>
                  </a:lnTo>
                  <a:lnTo>
                    <a:pt x="73" y="745"/>
                  </a:lnTo>
                  <a:lnTo>
                    <a:pt x="88" y="742"/>
                  </a:lnTo>
                  <a:lnTo>
                    <a:pt x="108" y="738"/>
                  </a:lnTo>
                  <a:lnTo>
                    <a:pt x="133" y="736"/>
                  </a:lnTo>
                  <a:lnTo>
                    <a:pt x="156" y="738"/>
                  </a:lnTo>
                  <a:lnTo>
                    <a:pt x="186" y="742"/>
                  </a:lnTo>
                  <a:lnTo>
                    <a:pt x="213" y="743"/>
                  </a:lnTo>
                  <a:lnTo>
                    <a:pt x="235" y="745"/>
                  </a:lnTo>
                  <a:lnTo>
                    <a:pt x="266" y="746"/>
                  </a:lnTo>
                  <a:lnTo>
                    <a:pt x="298" y="742"/>
                  </a:lnTo>
                  <a:lnTo>
                    <a:pt x="324" y="736"/>
                  </a:lnTo>
                  <a:lnTo>
                    <a:pt x="350" y="726"/>
                  </a:lnTo>
                  <a:lnTo>
                    <a:pt x="366" y="717"/>
                  </a:lnTo>
                  <a:lnTo>
                    <a:pt x="383" y="701"/>
                  </a:lnTo>
                  <a:lnTo>
                    <a:pt x="396" y="682"/>
                  </a:lnTo>
                  <a:lnTo>
                    <a:pt x="404" y="662"/>
                  </a:lnTo>
                  <a:lnTo>
                    <a:pt x="407" y="641"/>
                  </a:lnTo>
                  <a:lnTo>
                    <a:pt x="406" y="626"/>
                  </a:lnTo>
                  <a:lnTo>
                    <a:pt x="404" y="597"/>
                  </a:lnTo>
                  <a:lnTo>
                    <a:pt x="406" y="567"/>
                  </a:lnTo>
                  <a:lnTo>
                    <a:pt x="411" y="545"/>
                  </a:lnTo>
                  <a:lnTo>
                    <a:pt x="418" y="524"/>
                  </a:lnTo>
                  <a:lnTo>
                    <a:pt x="428" y="509"/>
                  </a:lnTo>
                  <a:lnTo>
                    <a:pt x="447" y="493"/>
                  </a:lnTo>
                  <a:lnTo>
                    <a:pt x="468" y="482"/>
                  </a:lnTo>
                  <a:lnTo>
                    <a:pt x="495" y="474"/>
                  </a:lnTo>
                  <a:lnTo>
                    <a:pt x="521" y="467"/>
                  </a:lnTo>
                  <a:lnTo>
                    <a:pt x="544" y="461"/>
                  </a:lnTo>
                  <a:lnTo>
                    <a:pt x="572" y="457"/>
                  </a:lnTo>
                  <a:lnTo>
                    <a:pt x="598" y="451"/>
                  </a:lnTo>
                  <a:lnTo>
                    <a:pt x="629" y="443"/>
                  </a:lnTo>
                  <a:lnTo>
                    <a:pt x="658" y="430"/>
                  </a:lnTo>
                  <a:lnTo>
                    <a:pt x="683" y="411"/>
                  </a:lnTo>
                  <a:close/>
                </a:path>
              </a:pathLst>
            </a:custGeom>
            <a:grpFill/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5080" name="Text Box 11"/>
            <p:cNvSpPr txBox="1">
              <a:spLocks noChangeArrowheads="1"/>
            </p:cNvSpPr>
            <p:nvPr/>
          </p:nvSpPr>
          <p:spPr bwMode="auto">
            <a:xfrm>
              <a:off x="2288" y="2478"/>
              <a:ext cx="971" cy="7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endParaRPr lang="it-IT" sz="1600" b="1" dirty="0" smtClean="0"/>
            </a:p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it-IT" sz="1800" b="1" dirty="0" smtClean="0">
                  <a:solidFill>
                    <a:schemeClr val="bg1"/>
                  </a:solidFill>
                </a:rPr>
                <a:t>NUOVI  BISOGNI SOCIO - SANITARI</a:t>
              </a:r>
              <a:endParaRPr lang="it-IT" sz="1800" b="1" dirty="0"/>
            </a:p>
          </p:txBody>
        </p:sp>
      </p:grpSp>
      <p:sp>
        <p:nvSpPr>
          <p:cNvPr id="45066" name="Text Box 12"/>
          <p:cNvSpPr txBox="1">
            <a:spLocks noChangeArrowheads="1"/>
          </p:cNvSpPr>
          <p:nvPr/>
        </p:nvSpPr>
        <p:spPr bwMode="auto">
          <a:xfrm>
            <a:off x="6621463" y="2209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45067" name="Text Box 13"/>
          <p:cNvSpPr txBox="1">
            <a:spLocks noChangeArrowheads="1"/>
          </p:cNvSpPr>
          <p:nvPr/>
        </p:nvSpPr>
        <p:spPr bwMode="auto">
          <a:xfrm>
            <a:off x="4876800" y="0"/>
            <a:ext cx="42672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it-IT" sz="1600" b="1" i="1"/>
          </a:p>
          <a:p>
            <a:pPr algn="ctr"/>
            <a:r>
              <a:rPr lang="it-IT" sz="1600" b="1" i="1"/>
              <a:t/>
            </a:r>
            <a:br>
              <a:rPr lang="it-IT" sz="1600" b="1" i="1"/>
            </a:br>
            <a:endParaRPr lang="it-IT" sz="1600" b="1" i="1"/>
          </a:p>
        </p:txBody>
      </p:sp>
      <p:sp>
        <p:nvSpPr>
          <p:cNvPr id="45068" name="Text Box 14"/>
          <p:cNvSpPr txBox="1">
            <a:spLocks noChangeArrowheads="1"/>
          </p:cNvSpPr>
          <p:nvPr/>
        </p:nvSpPr>
        <p:spPr bwMode="auto">
          <a:xfrm>
            <a:off x="6842125" y="12588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375823" name="AutoShape 15"/>
          <p:cNvSpPr>
            <a:spLocks noChangeArrowheads="1"/>
          </p:cNvSpPr>
          <p:nvPr/>
        </p:nvSpPr>
        <p:spPr bwMode="auto">
          <a:xfrm>
            <a:off x="6876256" y="980728"/>
            <a:ext cx="457200" cy="432048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7A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5071" name="Text Box 17"/>
          <p:cNvSpPr txBox="1">
            <a:spLocks noChangeArrowheads="1"/>
          </p:cNvSpPr>
          <p:nvPr/>
        </p:nvSpPr>
        <p:spPr bwMode="auto">
          <a:xfrm>
            <a:off x="685800" y="2209800"/>
            <a:ext cx="946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9472" name="Text Box 18"/>
          <p:cNvSpPr txBox="1">
            <a:spLocks noChangeArrowheads="1"/>
          </p:cNvSpPr>
          <p:nvPr/>
        </p:nvSpPr>
        <p:spPr bwMode="auto">
          <a:xfrm>
            <a:off x="381000" y="2133600"/>
            <a:ext cx="838200" cy="3365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it-IT" sz="1600" b="1"/>
          </a:p>
        </p:txBody>
      </p:sp>
      <p:sp>
        <p:nvSpPr>
          <p:cNvPr id="45073" name="Text Box 19"/>
          <p:cNvSpPr txBox="1">
            <a:spLocks noChangeArrowheads="1"/>
          </p:cNvSpPr>
          <p:nvPr/>
        </p:nvSpPr>
        <p:spPr bwMode="auto">
          <a:xfrm>
            <a:off x="3946525" y="24780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45074" name="Text Box 20"/>
          <p:cNvSpPr txBox="1">
            <a:spLocks noChangeArrowheads="1"/>
          </p:cNvSpPr>
          <p:nvPr/>
        </p:nvSpPr>
        <p:spPr bwMode="auto">
          <a:xfrm>
            <a:off x="3048000" y="2286000"/>
            <a:ext cx="2133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 dirty="0">
                <a:solidFill>
                  <a:srgbClr val="7A0000"/>
                </a:solidFill>
              </a:rPr>
              <a:t>WELFARE:</a:t>
            </a:r>
          </a:p>
          <a:p>
            <a:r>
              <a:rPr lang="it-IT" sz="1600" b="1" dirty="0"/>
              <a:t>da welfare state a welfare community</a:t>
            </a:r>
          </a:p>
        </p:txBody>
      </p:sp>
      <p:sp>
        <p:nvSpPr>
          <p:cNvPr id="45075" name="Text Box 21"/>
          <p:cNvSpPr txBox="1">
            <a:spLocks noChangeArrowheads="1"/>
          </p:cNvSpPr>
          <p:nvPr/>
        </p:nvSpPr>
        <p:spPr bwMode="auto">
          <a:xfrm>
            <a:off x="228600" y="4784725"/>
            <a:ext cx="1957388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 dirty="0">
                <a:solidFill>
                  <a:srgbClr val="7A0000"/>
                </a:solidFill>
              </a:rPr>
              <a:t>SOCIETA’:</a:t>
            </a:r>
          </a:p>
          <a:p>
            <a:r>
              <a:rPr lang="it-IT" sz="1600" b="1" dirty="0"/>
              <a:t>da società assistenziale a molecolarizzata</a:t>
            </a:r>
          </a:p>
        </p:txBody>
      </p:sp>
      <p:sp>
        <p:nvSpPr>
          <p:cNvPr id="45076" name="Text Box 22"/>
          <p:cNvSpPr txBox="1">
            <a:spLocks noChangeArrowheads="1"/>
          </p:cNvSpPr>
          <p:nvPr/>
        </p:nvSpPr>
        <p:spPr bwMode="auto">
          <a:xfrm>
            <a:off x="3794125" y="463232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sz="1600"/>
          </a:p>
        </p:txBody>
      </p:sp>
      <p:sp>
        <p:nvSpPr>
          <p:cNvPr id="45077" name="Text Box 23"/>
          <p:cNvSpPr txBox="1">
            <a:spLocks noChangeArrowheads="1"/>
          </p:cNvSpPr>
          <p:nvPr/>
        </p:nvSpPr>
        <p:spPr bwMode="auto">
          <a:xfrm>
            <a:off x="3429000" y="4724400"/>
            <a:ext cx="1600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 dirty="0">
                <a:solidFill>
                  <a:srgbClr val="7A0000"/>
                </a:solidFill>
              </a:rPr>
              <a:t>ORGANIZ.NE:</a:t>
            </a:r>
          </a:p>
          <a:p>
            <a:r>
              <a:rPr lang="it-IT" sz="1600" b="1" dirty="0"/>
              <a:t>da modelli piramidali a modelli a rete </a:t>
            </a:r>
          </a:p>
        </p:txBody>
      </p:sp>
      <p:sp>
        <p:nvSpPr>
          <p:cNvPr id="45078" name="Text Box 25"/>
          <p:cNvSpPr txBox="1">
            <a:spLocks noChangeArrowheads="1"/>
          </p:cNvSpPr>
          <p:nvPr/>
        </p:nvSpPr>
        <p:spPr bwMode="auto">
          <a:xfrm>
            <a:off x="457200" y="2209800"/>
            <a:ext cx="183325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7A0000"/>
                </a:solidFill>
              </a:rPr>
              <a:t>SALUTE:</a:t>
            </a:r>
          </a:p>
          <a:p>
            <a:r>
              <a:rPr lang="it-IT" sz="1600" b="1" dirty="0"/>
              <a:t>da approcci parziali</a:t>
            </a:r>
          </a:p>
          <a:p>
            <a:r>
              <a:rPr lang="it-IT" sz="1600" b="1" dirty="0"/>
              <a:t>a ecologico-</a:t>
            </a:r>
          </a:p>
          <a:p>
            <a:r>
              <a:rPr lang="it-IT" sz="1600" b="1" dirty="0"/>
              <a:t>sistemici</a:t>
            </a: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5286380" y="2057400"/>
            <a:ext cx="3552820" cy="38348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buBlip>
                <a:blip r:embed="rId4"/>
              </a:buBlip>
            </a:pPr>
            <a:r>
              <a:rPr lang="it-IT" sz="1900" b="1" dirty="0" smtClean="0"/>
              <a:t>ampliare il contatto tra istituzioni e cittadini</a:t>
            </a:r>
            <a:endParaRPr lang="it-IT" sz="1900" dirty="0"/>
          </a:p>
          <a:p>
            <a:pPr algn="just">
              <a:lnSpc>
                <a:spcPct val="80000"/>
              </a:lnSpc>
              <a:buBlip>
                <a:blip r:embed="rId4"/>
              </a:buBlip>
            </a:pPr>
            <a:endParaRPr lang="it-IT" sz="1900" dirty="0"/>
          </a:p>
          <a:p>
            <a:pPr algn="just">
              <a:lnSpc>
                <a:spcPct val="80000"/>
              </a:lnSpc>
              <a:buBlip>
                <a:blip r:embed="rId4"/>
              </a:buBlip>
            </a:pPr>
            <a:r>
              <a:rPr lang="it-IT" sz="1900" dirty="0"/>
              <a:t> </a:t>
            </a:r>
            <a:r>
              <a:rPr lang="it-IT" sz="1900" b="1" dirty="0"/>
              <a:t> attivare nuove forme di integrazione socio-sanitaria e tra risorse formali e informali della comunità</a:t>
            </a:r>
            <a:r>
              <a:rPr lang="it-IT" sz="1900" dirty="0"/>
              <a:t> </a:t>
            </a:r>
          </a:p>
          <a:p>
            <a:pPr algn="just">
              <a:lnSpc>
                <a:spcPct val="80000"/>
              </a:lnSpc>
              <a:buBlip>
                <a:blip r:embed="rId4"/>
              </a:buBlip>
            </a:pPr>
            <a:endParaRPr lang="it-IT" sz="1900" dirty="0"/>
          </a:p>
          <a:p>
            <a:pPr algn="just">
              <a:lnSpc>
                <a:spcPct val="80000"/>
              </a:lnSpc>
              <a:buBlip>
                <a:blip r:embed="rId4"/>
              </a:buBlip>
            </a:pPr>
            <a:r>
              <a:rPr lang="it-IT" sz="1900" dirty="0"/>
              <a:t> </a:t>
            </a:r>
            <a:r>
              <a:rPr lang="it-IT" sz="1900" b="1" dirty="0" smtClean="0"/>
              <a:t> </a:t>
            </a:r>
            <a:r>
              <a:rPr lang="it-IT" sz="1900" b="1" dirty="0"/>
              <a:t>promuovere nuove risposte assistenziali ai nuovi </a:t>
            </a:r>
            <a:r>
              <a:rPr lang="it-IT" sz="1900" b="1" dirty="0" smtClean="0"/>
              <a:t>bisogni</a:t>
            </a:r>
          </a:p>
          <a:p>
            <a:pPr algn="just">
              <a:lnSpc>
                <a:spcPct val="80000"/>
              </a:lnSpc>
              <a:buBlip>
                <a:blip r:embed="rId4"/>
              </a:buBlip>
            </a:pPr>
            <a:endParaRPr lang="it-IT" sz="1900" b="1" dirty="0" smtClean="0"/>
          </a:p>
          <a:p>
            <a:pPr algn="just">
              <a:lnSpc>
                <a:spcPct val="80000"/>
              </a:lnSpc>
              <a:buBlip>
                <a:blip r:embed="rId4"/>
              </a:buBlip>
            </a:pPr>
            <a:r>
              <a:rPr lang="it-IT" sz="1900" b="1" dirty="0" smtClean="0"/>
              <a:t>&gt;coinvolgimento attivo di tutti i soggetti della società civile (WELFARE COMMUNITY)</a:t>
            </a:r>
            <a:endParaRPr lang="it-IT" sz="19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5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5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5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5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5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5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75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5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5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5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5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75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1" grpId="0" animBg="1" autoUpdateAnimBg="0"/>
      <p:bldP spid="375812" grpId="0" animBg="1"/>
      <p:bldP spid="37582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Solstizio">
  <a:themeElements>
    <a:clrScheme name="Solstiz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1_Solstizio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5714</TotalTime>
  <Words>4644</Words>
  <Application>Microsoft Office PowerPoint</Application>
  <PresentationFormat>Presentazione su schermo (4:3)</PresentationFormat>
  <Paragraphs>1467</Paragraphs>
  <Slides>50</Slides>
  <Notes>27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50</vt:i4>
      </vt:variant>
    </vt:vector>
  </HeadingPairs>
  <TitlesOfParts>
    <vt:vector size="54" baseType="lpstr">
      <vt:lpstr>1_Solstizio</vt:lpstr>
      <vt:lpstr>Grafico</vt:lpstr>
      <vt:lpstr>Visio</vt:lpstr>
      <vt:lpstr>Chart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…..Conclusioni…..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Marta</dc:creator>
  <cp:lastModifiedBy>SdP CasaGenerale</cp:lastModifiedBy>
  <cp:revision>393</cp:revision>
  <dcterms:created xsi:type="dcterms:W3CDTF">2012-05-30T21:19:01Z</dcterms:created>
  <dcterms:modified xsi:type="dcterms:W3CDTF">2016-09-08T23:58:48Z</dcterms:modified>
</cp:coreProperties>
</file>