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7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314" r:id="rId36"/>
    <p:sldId id="315" r:id="rId37"/>
    <p:sldId id="316" r:id="rId38"/>
    <p:sldId id="272" r:id="rId39"/>
  </p:sldIdLst>
  <p:sldSz cx="9144000" cy="6858000" type="screen4x3"/>
  <p:notesSz cx="6807200" cy="99393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50DD97D-BFC6-42DB-80C7-18F5C263CCBC}" type="datetimeFigureOut">
              <a:rPr lang="it-IT" smtClean="0"/>
              <a:pPr/>
              <a:t>15/12/2016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1E87348-640D-4E40-9D13-1EFE6A89F1A7}" type="slidenum">
              <a:rPr lang="it-IT" smtClean="0"/>
              <a:pPr/>
              <a:t>‹N›</a:t>
            </a:fld>
            <a:endParaRPr lang="it-IT"/>
          </a:p>
        </p:txBody>
      </p:sp>
      <p:pic>
        <p:nvPicPr>
          <p:cNvPr id="1026" name="Picture 2" descr="C:\Users\Antonella\Desktop\Immagine.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80512"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108347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50DD97D-BFC6-42DB-80C7-18F5C263CCBC}" type="datetimeFigureOut">
              <a:rPr lang="it-IT" smtClean="0"/>
              <a:pPr/>
              <a:t>15/12/2016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1E87348-640D-4E40-9D13-1EFE6A89F1A7}" type="slidenum">
              <a:rPr lang="it-IT" smtClean="0"/>
              <a:pPr/>
              <a:t>‹N›</a:t>
            </a:fld>
            <a:endParaRPr lang="it-IT"/>
          </a:p>
        </p:txBody>
      </p:sp>
    </p:spTree>
    <p:extLst>
      <p:ext uri="{BB962C8B-B14F-4D97-AF65-F5344CB8AC3E}">
        <p14:creationId xmlns:p14="http://schemas.microsoft.com/office/powerpoint/2010/main" xmlns="" val="2706184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50DD97D-BFC6-42DB-80C7-18F5C263CCBC}" type="datetimeFigureOut">
              <a:rPr lang="it-IT" smtClean="0"/>
              <a:pPr/>
              <a:t>15/12/2016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1E87348-640D-4E40-9D13-1EFE6A89F1A7}" type="slidenum">
              <a:rPr lang="it-IT" smtClean="0"/>
              <a:pPr/>
              <a:t>‹N›</a:t>
            </a:fld>
            <a:endParaRPr lang="it-IT"/>
          </a:p>
        </p:txBody>
      </p:sp>
    </p:spTree>
    <p:extLst>
      <p:ext uri="{BB962C8B-B14F-4D97-AF65-F5344CB8AC3E}">
        <p14:creationId xmlns:p14="http://schemas.microsoft.com/office/powerpoint/2010/main" xmlns="" val="1311411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50DD97D-BFC6-42DB-80C7-18F5C263CCBC}" type="datetimeFigureOut">
              <a:rPr lang="it-IT" smtClean="0"/>
              <a:pPr/>
              <a:t>15/12/2016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1E87348-640D-4E40-9D13-1EFE6A89F1A7}" type="slidenum">
              <a:rPr lang="it-IT" smtClean="0"/>
              <a:pPr/>
              <a:t>‹N›</a:t>
            </a:fld>
            <a:endParaRPr lang="it-IT"/>
          </a:p>
        </p:txBody>
      </p:sp>
      <p:pic>
        <p:nvPicPr>
          <p:cNvPr id="7" name="Picture 6"/>
          <p:cNvPicPr>
            <a:picLocks noChangeAspect="1" noChangeArrowheads="1"/>
          </p:cNvPicPr>
          <p:nvPr userDrawn="1"/>
        </p:nvPicPr>
        <p:blipFill>
          <a:blip r:embed="rId2" cstate="print"/>
          <a:srcRect/>
          <a:stretch>
            <a:fillRect/>
          </a:stretch>
        </p:blipFill>
        <p:spPr bwMode="auto">
          <a:xfrm>
            <a:off x="0" y="0"/>
            <a:ext cx="9144000" cy="774700"/>
          </a:xfrm>
          <a:prstGeom prst="rect">
            <a:avLst/>
          </a:prstGeom>
          <a:noFill/>
          <a:ln w="9525">
            <a:noFill/>
            <a:miter lim="800000"/>
            <a:headEnd/>
            <a:tailEnd/>
          </a:ln>
        </p:spPr>
      </p:pic>
    </p:spTree>
    <p:extLst>
      <p:ext uri="{BB962C8B-B14F-4D97-AF65-F5344CB8AC3E}">
        <p14:creationId xmlns:p14="http://schemas.microsoft.com/office/powerpoint/2010/main" xmlns="" val="22546494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50DD97D-BFC6-42DB-80C7-18F5C263CCBC}" type="datetimeFigureOut">
              <a:rPr lang="it-IT" smtClean="0"/>
              <a:pPr/>
              <a:t>15/12/2016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1E87348-640D-4E40-9D13-1EFE6A89F1A7}" type="slidenum">
              <a:rPr lang="it-IT" smtClean="0"/>
              <a:pPr/>
              <a:t>‹N›</a:t>
            </a:fld>
            <a:endParaRPr lang="it-IT"/>
          </a:p>
        </p:txBody>
      </p:sp>
    </p:spTree>
    <p:extLst>
      <p:ext uri="{BB962C8B-B14F-4D97-AF65-F5344CB8AC3E}">
        <p14:creationId xmlns:p14="http://schemas.microsoft.com/office/powerpoint/2010/main" xmlns="" val="4840826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50DD97D-BFC6-42DB-80C7-18F5C263CCBC}" type="datetimeFigureOut">
              <a:rPr lang="it-IT" smtClean="0"/>
              <a:pPr/>
              <a:t>15/12/2016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1E87348-640D-4E40-9D13-1EFE6A89F1A7}" type="slidenum">
              <a:rPr lang="it-IT" smtClean="0"/>
              <a:pPr/>
              <a:t>‹N›</a:t>
            </a:fld>
            <a:endParaRPr lang="it-IT"/>
          </a:p>
        </p:txBody>
      </p:sp>
    </p:spTree>
    <p:extLst>
      <p:ext uri="{BB962C8B-B14F-4D97-AF65-F5344CB8AC3E}">
        <p14:creationId xmlns:p14="http://schemas.microsoft.com/office/powerpoint/2010/main" xmlns="" val="3466537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50DD97D-BFC6-42DB-80C7-18F5C263CCBC}" type="datetimeFigureOut">
              <a:rPr lang="it-IT" smtClean="0"/>
              <a:pPr/>
              <a:t>15/12/2016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1E87348-640D-4E40-9D13-1EFE6A89F1A7}" type="slidenum">
              <a:rPr lang="it-IT" smtClean="0"/>
              <a:pPr/>
              <a:t>‹N›</a:t>
            </a:fld>
            <a:endParaRPr lang="it-IT"/>
          </a:p>
        </p:txBody>
      </p:sp>
    </p:spTree>
    <p:extLst>
      <p:ext uri="{BB962C8B-B14F-4D97-AF65-F5344CB8AC3E}">
        <p14:creationId xmlns:p14="http://schemas.microsoft.com/office/powerpoint/2010/main" xmlns="" val="2959755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50DD97D-BFC6-42DB-80C7-18F5C263CCBC}" type="datetimeFigureOut">
              <a:rPr lang="it-IT" smtClean="0"/>
              <a:pPr/>
              <a:t>15/12/2016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1E87348-640D-4E40-9D13-1EFE6A89F1A7}" type="slidenum">
              <a:rPr lang="it-IT" smtClean="0"/>
              <a:pPr/>
              <a:t>‹N›</a:t>
            </a:fld>
            <a:endParaRPr lang="it-IT"/>
          </a:p>
        </p:txBody>
      </p:sp>
    </p:spTree>
    <p:extLst>
      <p:ext uri="{BB962C8B-B14F-4D97-AF65-F5344CB8AC3E}">
        <p14:creationId xmlns:p14="http://schemas.microsoft.com/office/powerpoint/2010/main" xmlns="" val="2892170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50DD97D-BFC6-42DB-80C7-18F5C263CCBC}" type="datetimeFigureOut">
              <a:rPr lang="it-IT" smtClean="0"/>
              <a:pPr/>
              <a:t>15/12/2016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1E87348-640D-4E40-9D13-1EFE6A89F1A7}" type="slidenum">
              <a:rPr lang="it-IT" smtClean="0"/>
              <a:pPr/>
              <a:t>‹N›</a:t>
            </a:fld>
            <a:endParaRPr lang="it-IT"/>
          </a:p>
        </p:txBody>
      </p:sp>
    </p:spTree>
    <p:extLst>
      <p:ext uri="{BB962C8B-B14F-4D97-AF65-F5344CB8AC3E}">
        <p14:creationId xmlns:p14="http://schemas.microsoft.com/office/powerpoint/2010/main" xmlns="" val="3550365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50DD97D-BFC6-42DB-80C7-18F5C263CCBC}" type="datetimeFigureOut">
              <a:rPr lang="it-IT" smtClean="0"/>
              <a:pPr/>
              <a:t>15/12/2016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1E87348-640D-4E40-9D13-1EFE6A89F1A7}" type="slidenum">
              <a:rPr lang="it-IT" smtClean="0"/>
              <a:pPr/>
              <a:t>‹N›</a:t>
            </a:fld>
            <a:endParaRPr lang="it-IT"/>
          </a:p>
        </p:txBody>
      </p:sp>
    </p:spTree>
    <p:extLst>
      <p:ext uri="{BB962C8B-B14F-4D97-AF65-F5344CB8AC3E}">
        <p14:creationId xmlns:p14="http://schemas.microsoft.com/office/powerpoint/2010/main" xmlns="" val="1052516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50DD97D-BFC6-42DB-80C7-18F5C263CCBC}" type="datetimeFigureOut">
              <a:rPr lang="it-IT" smtClean="0"/>
              <a:pPr/>
              <a:t>15/12/2016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1E87348-640D-4E40-9D13-1EFE6A89F1A7}" type="slidenum">
              <a:rPr lang="it-IT" smtClean="0"/>
              <a:pPr/>
              <a:t>‹N›</a:t>
            </a:fld>
            <a:endParaRPr lang="it-IT"/>
          </a:p>
        </p:txBody>
      </p:sp>
    </p:spTree>
    <p:extLst>
      <p:ext uri="{BB962C8B-B14F-4D97-AF65-F5344CB8AC3E}">
        <p14:creationId xmlns:p14="http://schemas.microsoft.com/office/powerpoint/2010/main" xmlns="" val="2066502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0DD97D-BFC6-42DB-80C7-18F5C263CCBC}" type="datetimeFigureOut">
              <a:rPr lang="it-IT" smtClean="0"/>
              <a:pPr/>
              <a:t>15/12/2016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87348-640D-4E40-9D13-1EFE6A89F1A7}" type="slidenum">
              <a:rPr lang="it-IT" smtClean="0"/>
              <a:pPr/>
              <a:t>‹N›</a:t>
            </a:fld>
            <a:endParaRPr lang="it-IT"/>
          </a:p>
        </p:txBody>
      </p:sp>
    </p:spTree>
    <p:extLst>
      <p:ext uri="{BB962C8B-B14F-4D97-AF65-F5344CB8AC3E}">
        <p14:creationId xmlns:p14="http://schemas.microsoft.com/office/powerpoint/2010/main" xmlns="" val="329429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brocardi.it/dizionario/1690.html" TargetMode="External"/><Relationship Id="rId2" Type="http://schemas.openxmlformats.org/officeDocument/2006/relationships/hyperlink" Target="http://www.brocardi.it/dizionario/2013.html" TargetMode="External"/><Relationship Id="rId1" Type="http://schemas.openxmlformats.org/officeDocument/2006/relationships/slideLayout" Target="../slideLayouts/slideLayout2.xml"/><Relationship Id="rId4" Type="http://schemas.openxmlformats.org/officeDocument/2006/relationships/hyperlink" Target="http://www.brocardi.it/codice-civile/libro-quarto/titolo-iii/capo-vii/art1655.html"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ggap.it/+-SIMOG-+"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a:xfrm>
            <a:off x="0" y="1052736"/>
            <a:ext cx="9144000" cy="4680520"/>
          </a:xfrm>
        </p:spPr>
        <p:txBody>
          <a:bodyPr>
            <a:noAutofit/>
          </a:bodyPr>
          <a:lstStyle/>
          <a:p>
            <a:r>
              <a:rPr lang="it-IT" sz="2800" b="1" u="sng" dirty="0" smtClean="0">
                <a:solidFill>
                  <a:schemeClr val="bg1"/>
                </a:solidFill>
              </a:rPr>
              <a:t>DECRETO LEGISLATIVO 18 APRILE 2016 N. 50</a:t>
            </a:r>
            <a:r>
              <a:rPr lang="it-IT" sz="2800" u="sng" dirty="0" smtClean="0">
                <a:solidFill>
                  <a:schemeClr val="bg1"/>
                </a:solidFill>
              </a:rPr>
              <a:t> </a:t>
            </a:r>
            <a:r>
              <a:rPr lang="it-IT" sz="2800" dirty="0" smtClean="0">
                <a:solidFill>
                  <a:schemeClr val="bg1"/>
                </a:solidFill>
              </a:rPr>
              <a:t/>
            </a:r>
            <a:br>
              <a:rPr lang="it-IT" sz="2800" dirty="0" smtClean="0">
                <a:solidFill>
                  <a:schemeClr val="bg1"/>
                </a:solidFill>
              </a:rPr>
            </a:br>
            <a:r>
              <a:rPr lang="it-IT" sz="2800" dirty="0" smtClean="0">
                <a:solidFill>
                  <a:schemeClr val="bg1"/>
                </a:solidFill>
              </a:rPr>
              <a:t/>
            </a:r>
            <a:br>
              <a:rPr lang="it-IT" sz="2800" dirty="0" smtClean="0">
                <a:solidFill>
                  <a:schemeClr val="bg1"/>
                </a:solidFill>
              </a:rPr>
            </a:br>
            <a:r>
              <a:rPr lang="it-IT" sz="2400" dirty="0" smtClean="0">
                <a:solidFill>
                  <a:schemeClr val="bg1"/>
                </a:solidFill>
              </a:rPr>
              <a:t>DISPOSIZIONI PER L'ATTUAZIONE DELLE DIRETTIVE 2014/23/UE, 2014/24/UE E 2014/25/UE SULL'AGGIUDICAZIONE DEI CONTRATTI </a:t>
            </a:r>
            <a:r>
              <a:rPr lang="it-IT" sz="2400" dirty="0" err="1" smtClean="0">
                <a:solidFill>
                  <a:schemeClr val="bg1"/>
                </a:solidFill>
              </a:rPr>
              <a:t>DI</a:t>
            </a:r>
            <a:r>
              <a:rPr lang="it-IT" sz="2400" dirty="0" smtClean="0">
                <a:solidFill>
                  <a:schemeClr val="bg1"/>
                </a:solidFill>
              </a:rPr>
              <a:t> CONCESSIONE, SUGLI APPALTI PUBBLICI E SULLE PROCEDURE </a:t>
            </a:r>
            <a:r>
              <a:rPr lang="it-IT" sz="2400" dirty="0" err="1" smtClean="0">
                <a:solidFill>
                  <a:schemeClr val="bg1"/>
                </a:solidFill>
              </a:rPr>
              <a:t>D'APPALTO</a:t>
            </a:r>
            <a:r>
              <a:rPr lang="it-IT" sz="2400" dirty="0" smtClean="0">
                <a:solidFill>
                  <a:schemeClr val="bg1"/>
                </a:solidFill>
              </a:rPr>
              <a:t> DEGLI ENTI EROGATORI NEI SETTORI DELL'ACQUA, DELL'ENERGIA, DEI TRASPORTI E DEI SERVIZI POSTALI, NONCHÉ PER IL RIORDINO DELLA DISCIPLINA VIGENTE IN MATERIA </a:t>
            </a:r>
            <a:r>
              <a:rPr lang="it-IT" sz="2400" dirty="0" err="1" smtClean="0">
                <a:solidFill>
                  <a:schemeClr val="bg1"/>
                </a:solidFill>
              </a:rPr>
              <a:t>DI</a:t>
            </a:r>
            <a:r>
              <a:rPr lang="it-IT" sz="2400" dirty="0" smtClean="0">
                <a:solidFill>
                  <a:schemeClr val="bg1"/>
                </a:solidFill>
              </a:rPr>
              <a:t> CONTRATTI PUBBLICI RELATIVI A LAVORI, SERVIZI E FORNITURE.</a:t>
            </a:r>
            <a:br>
              <a:rPr lang="it-IT" sz="2400" dirty="0" smtClean="0">
                <a:solidFill>
                  <a:schemeClr val="bg1"/>
                </a:solidFill>
              </a:rPr>
            </a:br>
            <a:r>
              <a:rPr lang="it-IT" sz="2400" dirty="0" smtClean="0">
                <a:solidFill>
                  <a:schemeClr val="bg1"/>
                </a:solidFill>
              </a:rPr>
              <a:t/>
            </a:r>
            <a:br>
              <a:rPr lang="it-IT" sz="2400" dirty="0" smtClean="0">
                <a:solidFill>
                  <a:schemeClr val="bg1"/>
                </a:solidFill>
              </a:rPr>
            </a:br>
            <a:r>
              <a:rPr lang="it-IT" sz="2400" dirty="0" smtClean="0">
                <a:solidFill>
                  <a:schemeClr val="bg1"/>
                </a:solidFill>
              </a:rPr>
              <a:t/>
            </a:r>
            <a:br>
              <a:rPr lang="it-IT" sz="2400" dirty="0" smtClean="0">
                <a:solidFill>
                  <a:schemeClr val="bg1"/>
                </a:solidFill>
              </a:rPr>
            </a:br>
            <a:endParaRPr lang="it-IT" sz="2000" dirty="0">
              <a:solidFill>
                <a:schemeClr val="bg1"/>
              </a:solidFill>
            </a:endParaRPr>
          </a:p>
        </p:txBody>
      </p:sp>
      <p:sp>
        <p:nvSpPr>
          <p:cNvPr id="12" name="CasellaDiTesto 11"/>
          <p:cNvSpPr txBox="1"/>
          <p:nvPr/>
        </p:nvSpPr>
        <p:spPr>
          <a:xfrm>
            <a:off x="0" y="6402814"/>
            <a:ext cx="9144000" cy="338554"/>
          </a:xfrm>
          <a:prstGeom prst="rect">
            <a:avLst/>
          </a:prstGeom>
          <a:noFill/>
        </p:spPr>
        <p:txBody>
          <a:bodyPr wrap="square" rtlCol="0">
            <a:spAutoFit/>
          </a:bodyPr>
          <a:lstStyle/>
          <a:p>
            <a:pPr algn="ctr"/>
            <a:r>
              <a:rPr lang="it-IT" sz="1600" b="1" dirty="0" smtClean="0">
                <a:solidFill>
                  <a:schemeClr val="bg1"/>
                </a:solidFill>
              </a:rPr>
              <a:t>ROMA, 16 Dicembre 2016</a:t>
            </a:r>
            <a:endParaRPr lang="it-IT" sz="1600" b="1" dirty="0">
              <a:solidFill>
                <a:schemeClr val="bg1"/>
              </a:solidFill>
            </a:endParaRPr>
          </a:p>
        </p:txBody>
      </p:sp>
    </p:spTree>
    <p:extLst>
      <p:ext uri="{BB962C8B-B14F-4D97-AF65-F5344CB8AC3E}">
        <p14:creationId xmlns:p14="http://schemas.microsoft.com/office/powerpoint/2010/main" xmlns="" val="434669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467544" y="1700808"/>
            <a:ext cx="8208912" cy="461665"/>
          </a:xfrm>
          <a:prstGeom prst="rect">
            <a:avLst/>
          </a:prstGeom>
          <a:noFill/>
        </p:spPr>
        <p:txBody>
          <a:bodyPr wrap="square" rtlCol="0">
            <a:spAutoFit/>
          </a:bodyPr>
          <a:lstStyle/>
          <a:p>
            <a:r>
              <a:rPr lang="it-IT" sz="2400" b="1" dirty="0" smtClean="0">
                <a:solidFill>
                  <a:srgbClr val="FF0000"/>
                </a:solidFill>
              </a:rPr>
              <a:t>Art. 21. Programma delle acquisizioni delle stazioni appaltanti</a:t>
            </a:r>
            <a:endParaRPr lang="it-IT" sz="2400" dirty="0">
              <a:solidFill>
                <a:srgbClr val="FF0000"/>
              </a:solidFill>
            </a:endParaRPr>
          </a:p>
        </p:txBody>
      </p:sp>
      <p:sp>
        <p:nvSpPr>
          <p:cNvPr id="1025" name="Rectangle 1"/>
          <p:cNvSpPr>
            <a:spLocks noChangeArrowheads="1"/>
          </p:cNvSpPr>
          <p:nvPr/>
        </p:nvSpPr>
        <p:spPr bwMode="auto">
          <a:xfrm>
            <a:off x="323528" y="2132856"/>
            <a:ext cx="8424936"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it-IT" dirty="0" smtClean="0">
                <a:solidFill>
                  <a:srgbClr val="FF0000"/>
                </a:solidFill>
              </a:rPr>
              <a:t>1.</a:t>
            </a:r>
            <a:r>
              <a:rPr lang="it-IT" dirty="0" smtClean="0"/>
              <a:t> Le amministrazioni aggiudicatrici adottano </a:t>
            </a:r>
            <a:r>
              <a:rPr lang="it-IT" b="1" dirty="0" smtClean="0"/>
              <a:t>il programma biennale degli acquisti di beni e servizi</a:t>
            </a:r>
            <a:r>
              <a:rPr lang="it-IT" dirty="0" smtClean="0"/>
              <a:t> e il programma triennale dei lavori pubblici, nonché i relativi aggiornamenti annuali. I programmi sono approvati nel rispetto dei documenti programmatori e in coerenza con il bilancio.</a:t>
            </a:r>
          </a:p>
          <a:p>
            <a:pPr algn="just"/>
            <a:r>
              <a:rPr lang="it-IT" dirty="0" smtClean="0"/>
              <a:t>6. Il programma biennale di forniture e servizi e i relativi aggiornamenti annuali contengono gli </a:t>
            </a:r>
            <a:r>
              <a:rPr lang="it-IT" b="1" dirty="0" smtClean="0"/>
              <a:t>acquisti</a:t>
            </a:r>
            <a:r>
              <a:rPr lang="it-IT" dirty="0" smtClean="0"/>
              <a:t> </a:t>
            </a:r>
            <a:r>
              <a:rPr lang="it-IT" b="1" dirty="0" smtClean="0"/>
              <a:t>di beni e di servizi di importo unitario stimato pari o superiore a 40.000 euro</a:t>
            </a:r>
            <a:r>
              <a:rPr lang="it-IT" dirty="0" smtClean="0"/>
              <a:t>.</a:t>
            </a:r>
          </a:p>
          <a:p>
            <a:pPr algn="just"/>
            <a:endParaRPr lang="it-IT" dirty="0" smtClean="0"/>
          </a:p>
          <a:p>
            <a:pPr algn="just"/>
            <a:r>
              <a:rPr lang="it-IT" dirty="0" smtClean="0">
                <a:solidFill>
                  <a:srgbClr val="FF0000"/>
                </a:solidFill>
              </a:rPr>
              <a:t>7.</a:t>
            </a:r>
            <a:r>
              <a:rPr lang="it-IT" dirty="0" smtClean="0"/>
              <a:t>Il programma biennale degli acquisti di beni e servizi e il programma triennale dei lavori pubblici, nonché i relativi aggiornamenti annuali sono </a:t>
            </a:r>
            <a:r>
              <a:rPr lang="it-IT" b="1" dirty="0" smtClean="0"/>
              <a:t>pubblicati sul profilo del committente</a:t>
            </a:r>
            <a:r>
              <a:rPr lang="it-IT" dirty="0" smtClean="0"/>
              <a:t>, </a:t>
            </a:r>
            <a:r>
              <a:rPr lang="it-IT" b="1" dirty="0" smtClean="0"/>
              <a:t>sul sito informatico del Ministero delle infrastrutture e dei trasporti e dell'Osservatorio </a:t>
            </a:r>
            <a:r>
              <a:rPr lang="it-IT" dirty="0" smtClean="0"/>
              <a:t>di cui all'articolo 213, anche tramite i sistemi informatizzati delle regioni e delle provincie autonome di cui all'articolo 29, comma 4.</a:t>
            </a:r>
            <a:endParaRPr lang="it-IT"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467544" y="1700808"/>
            <a:ext cx="8208912" cy="461665"/>
          </a:xfrm>
          <a:prstGeom prst="rect">
            <a:avLst/>
          </a:prstGeom>
          <a:noFill/>
        </p:spPr>
        <p:txBody>
          <a:bodyPr wrap="square" rtlCol="0">
            <a:spAutoFit/>
          </a:bodyPr>
          <a:lstStyle/>
          <a:p>
            <a:r>
              <a:rPr lang="it-IT" sz="2400" b="1" dirty="0" smtClean="0">
                <a:solidFill>
                  <a:srgbClr val="FF0000"/>
                </a:solidFill>
              </a:rPr>
              <a:t>Art. 29. Principi in materia di trasparenza</a:t>
            </a:r>
            <a:endParaRPr lang="it-IT" sz="2400" dirty="0">
              <a:solidFill>
                <a:srgbClr val="FF0000"/>
              </a:solidFill>
            </a:endParaRPr>
          </a:p>
        </p:txBody>
      </p:sp>
      <p:sp>
        <p:nvSpPr>
          <p:cNvPr id="1025" name="Rectangle 1"/>
          <p:cNvSpPr>
            <a:spLocks noChangeArrowheads="1"/>
          </p:cNvSpPr>
          <p:nvPr/>
        </p:nvSpPr>
        <p:spPr bwMode="auto">
          <a:xfrm>
            <a:off x="323528" y="2132856"/>
            <a:ext cx="842493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b="1" dirty="0" smtClean="0"/>
              <a:t>Tutti gli atti delle amministrazioni aggiudicatrici </a:t>
            </a:r>
            <a:r>
              <a:rPr lang="it-IT" dirty="0" smtClean="0"/>
              <a:t>e degli enti aggiudicatori relativi alla programmazione di lavori, opere, servizi e forniture, </a:t>
            </a:r>
            <a:r>
              <a:rPr lang="it-IT" dirty="0" err="1" smtClean="0"/>
              <a:t>nonchè</a:t>
            </a:r>
            <a:r>
              <a:rPr lang="it-IT" dirty="0" smtClean="0"/>
              <a:t> alle procedure per l'affidamento di appalti pubblici di servizi, forniture, lavori e opere, di concorsi pubblici di progettazione, di concorsi di idee e di concessioni, compresi quelli tra enti nell'ambito del settore pubblico di cui all'articolo 5, ove non considerati riservati ai sensi dell'articolo 53 ovvero secretati ai sensi dell'articolo 162, </a:t>
            </a:r>
            <a:r>
              <a:rPr lang="it-IT" b="1" i="1" u="sng" dirty="0" smtClean="0"/>
              <a:t>devono essere pubblicati e aggiornati sul profilo del committente, nella sezione "Amministrazione trasparente", con l'applicazione delle disposizioni di cui al decreto legislativo 14 marzo 2013, n. 33.</a:t>
            </a:r>
            <a:r>
              <a:rPr lang="it-IT" dirty="0" smtClean="0"/>
              <a:t> Al fine di consentire l'eventuale proposizione del ricorso ai sensi dell' articolo 120 del codice del processo amministrativo, sono altresì pubblicati, </a:t>
            </a:r>
            <a:r>
              <a:rPr lang="it-IT" b="1" u="sng" dirty="0" smtClean="0"/>
              <a:t>nei successivi due giorni dalla data di adozione dei relativi atti,</a:t>
            </a:r>
            <a:r>
              <a:rPr lang="it-IT" dirty="0" smtClean="0"/>
              <a:t> </a:t>
            </a:r>
            <a:r>
              <a:rPr lang="it-IT" b="1" i="1" u="sng" dirty="0" smtClean="0"/>
              <a:t>il provvedimento che determina le esclusioni dalla procedura di affidamento e le ammissioni all'esito delle valutazioni dei requisiti soggettivi, economico-finanziari e tecnico-professionali. È inoltre pubblicata la composizione della commissione giudicatrice e i </a:t>
            </a:r>
            <a:r>
              <a:rPr lang="it-IT" b="1" i="1" u="sng" dirty="0" err="1" smtClean="0"/>
              <a:t>curricula</a:t>
            </a:r>
            <a:r>
              <a:rPr lang="it-IT" b="1" i="1" u="sng" dirty="0" smtClean="0"/>
              <a:t> dei suoi componenti</a:t>
            </a:r>
            <a:r>
              <a:rPr lang="it-IT" dirty="0" smtClean="0"/>
              <a:t>. Nella stessa sezione sono pubblicati anche i resoconti della gestione finanziaria dei contratti al termine della loro esecuzione.</a:t>
            </a:r>
            <a:endParaRPr lang="it-IT"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830997"/>
          </a:xfrm>
          <a:prstGeom prst="rect">
            <a:avLst/>
          </a:prstGeom>
          <a:noFill/>
        </p:spPr>
        <p:txBody>
          <a:bodyPr wrap="square" rtlCol="0">
            <a:spAutoFit/>
          </a:bodyPr>
          <a:lstStyle/>
          <a:p>
            <a:pPr algn="ctr"/>
            <a:r>
              <a:rPr lang="it-IT" sz="2400" b="1" dirty="0" smtClean="0">
                <a:solidFill>
                  <a:srgbClr val="FF0000"/>
                </a:solidFill>
              </a:rPr>
              <a:t>Art. 31. Ruolo e funzioni del responsabile del procedimento negli appalti e nelle concessioni</a:t>
            </a:r>
            <a:endParaRPr lang="it-IT" sz="2400" b="1" dirty="0">
              <a:solidFill>
                <a:srgbClr val="FF0000"/>
              </a:solidFill>
            </a:endParaRPr>
          </a:p>
        </p:txBody>
      </p:sp>
      <p:sp>
        <p:nvSpPr>
          <p:cNvPr id="1025" name="Rectangle 1"/>
          <p:cNvSpPr>
            <a:spLocks noChangeArrowheads="1"/>
          </p:cNvSpPr>
          <p:nvPr/>
        </p:nvSpPr>
        <p:spPr bwMode="auto">
          <a:xfrm>
            <a:off x="323528" y="2422043"/>
            <a:ext cx="8424936"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it-IT" dirty="0" smtClean="0"/>
              <a:t>Per ogni singola procedura per l'affidamento di un appalto o di una concessione le stazioni appaltanti nominano, nel primo atto relativo ad ogni singolo intervento</a:t>
            </a:r>
            <a:r>
              <a:rPr lang="it-IT" b="1" dirty="0" smtClean="0"/>
              <a:t>, un responsabile unico del procedimento (RUP) per le fasi della programmazione, della progettazione, dell'affidamento, dell'esecuzione</a:t>
            </a:r>
            <a:r>
              <a:rPr lang="it-IT" dirty="0" smtClean="0"/>
              <a:t>. Le stazioni appaltanti che ricorrono ai sistemi di acquisto e di negoziazione delle centrali di committenza nominano, per ciascuno dei detti acquisti, un responsabile del procedimento che assume specificamente, in ordine al singolo acquisto, il ruolo e le funzioni di cui al presente articolo. Fatto salvo quanto previsto al comma 10, il RUP è nominato con atto formale del soggetto responsabile dell'unità organizzativa, che deve essere di livello apicale, </a:t>
            </a:r>
            <a:r>
              <a:rPr lang="it-IT" b="1" dirty="0" smtClean="0"/>
              <a:t>tra i dipendenti di ruolo addetti all'unità medesima, dotati del necessario livello di inquadramento giuridico in relazione alla struttura della pubblica amministrazione e di competenze professionali adeguate in relazione ai compiti per cui è nominato</a:t>
            </a:r>
            <a:r>
              <a:rPr lang="it-IT" dirty="0" smtClean="0"/>
              <a:t>. Laddove sia accertata la carenza nell'organico della suddetta unità organizzativa, il RUP è nominato </a:t>
            </a:r>
            <a:r>
              <a:rPr lang="it-IT" b="1" dirty="0" smtClean="0"/>
              <a:t>tra gli altri dipendenti in servizio</a:t>
            </a:r>
            <a:r>
              <a:rPr lang="it-IT" dirty="0" smtClean="0"/>
              <a:t>. </a:t>
            </a:r>
            <a:r>
              <a:rPr lang="it-IT" b="1" dirty="0" smtClean="0"/>
              <a:t>L'ufficio di responsabile unico del procedimento è obbligatorio e non può essere rifiutato</a:t>
            </a:r>
            <a:r>
              <a:rPr lang="it-IT" dirty="0" smtClean="0"/>
              <a:t>.</a:t>
            </a:r>
            <a:endParaRPr lang="it-IT"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830997"/>
          </a:xfrm>
          <a:prstGeom prst="rect">
            <a:avLst/>
          </a:prstGeom>
          <a:noFill/>
        </p:spPr>
        <p:txBody>
          <a:bodyPr wrap="square" rtlCol="0">
            <a:spAutoFit/>
          </a:bodyPr>
          <a:lstStyle/>
          <a:p>
            <a:pPr algn="ctr"/>
            <a:r>
              <a:rPr lang="it-IT" sz="2400" b="1" dirty="0" smtClean="0">
                <a:solidFill>
                  <a:srgbClr val="FF0000"/>
                </a:solidFill>
              </a:rPr>
              <a:t>Art. 31. Ruolo e funzioni del responsabile del procedimento negli appalti e nelle concessioni</a:t>
            </a:r>
            <a:endParaRPr lang="it-IT" sz="2400" b="1" dirty="0">
              <a:solidFill>
                <a:srgbClr val="FF0000"/>
              </a:solidFill>
            </a:endParaRPr>
          </a:p>
        </p:txBody>
      </p:sp>
      <p:sp>
        <p:nvSpPr>
          <p:cNvPr id="1025" name="Rectangle 1"/>
          <p:cNvSpPr>
            <a:spLocks noChangeArrowheads="1"/>
          </p:cNvSpPr>
          <p:nvPr/>
        </p:nvSpPr>
        <p:spPr bwMode="auto">
          <a:xfrm>
            <a:off x="323528" y="2708920"/>
            <a:ext cx="8424936"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it-IT" b="1" dirty="0" smtClean="0"/>
              <a:t>Il nominativo del RUP è indicato nel bando o avviso</a:t>
            </a:r>
            <a:r>
              <a:rPr lang="it-IT" dirty="0" smtClean="0"/>
              <a:t> con cui si indice la gara per l'affidamento del contratto di lavori, servizi, forniture, ovvero, nelle procedure in cui non vi sia bando o avviso con cui si indice la gara, nell'invito a presentare un'offerta.</a:t>
            </a:r>
          </a:p>
          <a:p>
            <a:pPr algn="just"/>
            <a:r>
              <a:rPr lang="it-IT" dirty="0" smtClean="0"/>
              <a:t>Il RUP, ai sensi della legge 7 agosto 1990, n. 241, svolge tutti i compiti relativi alle procedure di programmazione, progettazione, affidamento ed esecuzione previste dal presente codice, che non siano specificatamente attribuiti ad altri organi o soggetti.</a:t>
            </a:r>
          </a:p>
          <a:p>
            <a:pPr algn="just"/>
            <a:r>
              <a:rPr lang="it-IT" dirty="0" smtClean="0"/>
              <a:t>Nel caso di appalti di particolare </a:t>
            </a:r>
            <a:r>
              <a:rPr lang="it-IT" b="1" dirty="0" smtClean="0"/>
              <a:t>complessità in relazione all'opera da realizzare ovvero alla specificità della fornitura o del servizio, </a:t>
            </a:r>
            <a:r>
              <a:rPr lang="it-IT" dirty="0" smtClean="0"/>
              <a:t>che richiedano necessariamente valutazioni e competenze altamente specialistiche, il responsabile unico del procedimento propone alla stazione appaltante di </a:t>
            </a:r>
            <a:r>
              <a:rPr lang="it-IT" b="1" dirty="0" smtClean="0"/>
              <a:t>conferire appositi incarichi a supporto dell'intera procedura o di parte di essa, da individuare sin dai primi atti di gara.</a:t>
            </a:r>
            <a:endParaRPr lang="it-IT"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461665"/>
          </a:xfrm>
          <a:prstGeom prst="rect">
            <a:avLst/>
          </a:prstGeom>
          <a:noFill/>
        </p:spPr>
        <p:txBody>
          <a:bodyPr wrap="square" rtlCol="0">
            <a:spAutoFit/>
          </a:bodyPr>
          <a:lstStyle/>
          <a:p>
            <a:pPr algn="ctr"/>
            <a:r>
              <a:rPr lang="it-IT" sz="2400" b="1" dirty="0" smtClean="0">
                <a:solidFill>
                  <a:srgbClr val="FF0000"/>
                </a:solidFill>
              </a:rPr>
              <a:t>Art. 32. Fasi delle procedure di affidamento</a:t>
            </a:r>
            <a:endParaRPr lang="it-IT" sz="2400" b="1" dirty="0">
              <a:solidFill>
                <a:srgbClr val="FF0000"/>
              </a:solidFill>
            </a:endParaRPr>
          </a:p>
        </p:txBody>
      </p:sp>
      <p:sp>
        <p:nvSpPr>
          <p:cNvPr id="1025" name="Rectangle 1"/>
          <p:cNvSpPr>
            <a:spLocks noChangeArrowheads="1"/>
          </p:cNvSpPr>
          <p:nvPr/>
        </p:nvSpPr>
        <p:spPr bwMode="auto">
          <a:xfrm>
            <a:off x="323528" y="2084070"/>
            <a:ext cx="8424936"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dirty="0" smtClean="0"/>
              <a:t>Le procedure di affidamento dei contratti pubblici hanno luogo nel rispetto degli atti di programmazione delle stazioni appaltanti previsti dal presente codice o dalle norme vigenti. </a:t>
            </a:r>
            <a:br>
              <a:rPr lang="it-IT" dirty="0" smtClean="0"/>
            </a:br>
            <a:r>
              <a:rPr lang="it-IT" dirty="0" smtClean="0"/>
              <a:t>Prima dell'avvio delle procedure di affidamento dei contratti pubblici, le stazioni appaltanti, in conformità ai propri ordinamenti, </a:t>
            </a:r>
            <a:r>
              <a:rPr lang="it-IT" b="1" dirty="0" smtClean="0"/>
              <a:t>decretano o determinano di contrarre, individuando gli elementi essenziali del contratto e i criteri di selezione degli operatori economici e delle offerte</a:t>
            </a:r>
            <a:r>
              <a:rPr lang="it-IT" dirty="0" smtClean="0"/>
              <a:t>.</a:t>
            </a:r>
          </a:p>
          <a:p>
            <a:pPr algn="just"/>
            <a:r>
              <a:rPr lang="it-IT" dirty="0" smtClean="0"/>
              <a:t>La stazione appaltante, previa verifica della </a:t>
            </a:r>
            <a:r>
              <a:rPr lang="it-IT" b="1" dirty="0" smtClean="0"/>
              <a:t>proposta di aggiudicazione </a:t>
            </a:r>
            <a:r>
              <a:rPr lang="it-IT" dirty="0" smtClean="0"/>
              <a:t>ai sensi dell'articolo 33, comma 1, provvede all'aggiudicazione.</a:t>
            </a:r>
          </a:p>
          <a:p>
            <a:pPr algn="just"/>
            <a:r>
              <a:rPr lang="it-IT" b="1" dirty="0" smtClean="0"/>
              <a:t>L'aggiudicazione diventa efficace dopo la verifica del possesso dei prescritti requisiti</a:t>
            </a:r>
            <a:r>
              <a:rPr lang="it-IT" dirty="0" smtClean="0"/>
              <a:t>.</a:t>
            </a:r>
          </a:p>
          <a:p>
            <a:pPr algn="just"/>
            <a:r>
              <a:rPr lang="it-IT" dirty="0" smtClean="0"/>
              <a:t>Divenuta efficace l'aggiudicazione, e fatto salvo l'esercizio dei poteri di autotutela nei casi consentiti dalle norme vigenti, la stipulazione del contratto di appalto o di concessione ha luogo entro i successivi sessanta giorni, salvo diverso termine previsto nel bando o nell'invito ad offrire, ovvero l'ipotesi di differimento espressamente concordata con l'aggiudicatario. Se la stipulazione del contratto non avviene nel termine fissato, l'aggiudicatario può, mediante atto notificato alla stazione appaltante, sciogliersi da ogni vincolo o recedere dal contratto.</a:t>
            </a:r>
            <a:endParaRPr lang="it-IT"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461665"/>
          </a:xfrm>
          <a:prstGeom prst="rect">
            <a:avLst/>
          </a:prstGeom>
          <a:noFill/>
        </p:spPr>
        <p:txBody>
          <a:bodyPr wrap="square" rtlCol="0">
            <a:spAutoFit/>
          </a:bodyPr>
          <a:lstStyle/>
          <a:p>
            <a:pPr algn="ctr"/>
            <a:r>
              <a:rPr lang="it-IT" sz="2400" b="1" dirty="0" smtClean="0">
                <a:solidFill>
                  <a:srgbClr val="FF0000"/>
                </a:solidFill>
              </a:rPr>
              <a:t>Art. 32. Fasi delle procedure di affidamento</a:t>
            </a:r>
            <a:endParaRPr lang="it-IT" sz="2400" b="1" dirty="0">
              <a:solidFill>
                <a:srgbClr val="FF0000"/>
              </a:solidFill>
            </a:endParaRPr>
          </a:p>
        </p:txBody>
      </p:sp>
      <p:sp>
        <p:nvSpPr>
          <p:cNvPr id="1025" name="Rectangle 1"/>
          <p:cNvSpPr>
            <a:spLocks noChangeArrowheads="1"/>
          </p:cNvSpPr>
          <p:nvPr/>
        </p:nvSpPr>
        <p:spPr bwMode="auto">
          <a:xfrm>
            <a:off x="323528" y="2348880"/>
            <a:ext cx="8424936"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dirty="0" smtClean="0"/>
              <a:t>Il contratto non può comunque essere stipulato prima di </a:t>
            </a:r>
            <a:r>
              <a:rPr lang="it-IT" b="1" dirty="0" smtClean="0"/>
              <a:t>trentacinque giorni</a:t>
            </a:r>
            <a:r>
              <a:rPr lang="it-IT" dirty="0" smtClean="0"/>
              <a:t> dall'invio dell'ultima delle comunicazioni del provvedimento di aggiudicazione. </a:t>
            </a:r>
            <a:br>
              <a:rPr lang="it-IT" dirty="0" smtClean="0"/>
            </a:br>
            <a:r>
              <a:rPr lang="it-IT" b="1" i="1" dirty="0" smtClean="0"/>
              <a:t>Il termine dilatorio di cui al comma 9 non si applica nei seguenti casi: </a:t>
            </a:r>
            <a:br>
              <a:rPr lang="it-IT" b="1" i="1" dirty="0" smtClean="0"/>
            </a:br>
            <a:r>
              <a:rPr lang="it-IT" dirty="0" smtClean="0"/>
              <a:t/>
            </a:r>
            <a:br>
              <a:rPr lang="it-IT" dirty="0" smtClean="0"/>
            </a:br>
            <a:r>
              <a:rPr lang="it-IT" dirty="0" smtClean="0">
                <a:solidFill>
                  <a:srgbClr val="FF0000"/>
                </a:solidFill>
              </a:rPr>
              <a:t>a)</a:t>
            </a:r>
            <a:r>
              <a:rPr lang="it-IT" dirty="0" smtClean="0"/>
              <a:t> se, a seguito di pubblicazione di bando o avviso con cui si indice una gara o dell'inoltro degli inviti nel rispetto del presente codice, è stata presentata o è stata ammessa una sola offerta e non sono state tempestivamente proposte impugnazioni del bando o della lettera di invito o queste impugnazioni risultano già respinte con decisione definitiva; </a:t>
            </a:r>
            <a:br>
              <a:rPr lang="it-IT" dirty="0" smtClean="0"/>
            </a:br>
            <a:r>
              <a:rPr lang="it-IT" dirty="0" smtClean="0"/>
              <a:t/>
            </a:r>
            <a:br>
              <a:rPr lang="it-IT" dirty="0" smtClean="0"/>
            </a:br>
            <a:r>
              <a:rPr lang="it-IT" b="1" dirty="0" smtClean="0">
                <a:solidFill>
                  <a:srgbClr val="FF0000"/>
                </a:solidFill>
              </a:rPr>
              <a:t>b</a:t>
            </a:r>
            <a:r>
              <a:rPr lang="it-IT" dirty="0" smtClean="0">
                <a:solidFill>
                  <a:srgbClr val="FF0000"/>
                </a:solidFill>
              </a:rPr>
              <a:t>)</a:t>
            </a:r>
            <a:r>
              <a:rPr lang="it-IT" dirty="0" smtClean="0"/>
              <a:t> nel caso di un appalto basato su un accordo quadro di cui all'articolo 54, nel caso di appalti specifici basati su un sistema dinamico di acquisizione di cui all'articolo 55, nel caso di acquisto effettuato attraverso il mercato elettronico </a:t>
            </a:r>
            <a:r>
              <a:rPr lang="it-IT" b="1" dirty="0" smtClean="0"/>
              <a:t>e nel caso di affidamenti effettuati ai sensi dell'articolo 36, comma 2, lettere a) e b).</a:t>
            </a:r>
            <a:endParaRPr lang="it-IT"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461665"/>
          </a:xfrm>
          <a:prstGeom prst="rect">
            <a:avLst/>
          </a:prstGeom>
          <a:noFill/>
        </p:spPr>
        <p:txBody>
          <a:bodyPr wrap="square" rtlCol="0">
            <a:spAutoFit/>
          </a:bodyPr>
          <a:lstStyle/>
          <a:p>
            <a:pPr algn="ctr"/>
            <a:r>
              <a:rPr lang="it-IT" sz="2400" b="1" dirty="0" smtClean="0">
                <a:solidFill>
                  <a:srgbClr val="FF0000"/>
                </a:solidFill>
              </a:rPr>
              <a:t>Art. 32. Fasi delle procedure di affidamento</a:t>
            </a:r>
            <a:endParaRPr lang="it-IT" sz="2400" b="1" dirty="0">
              <a:solidFill>
                <a:srgbClr val="FF0000"/>
              </a:solidFill>
            </a:endParaRPr>
          </a:p>
        </p:txBody>
      </p:sp>
      <p:sp>
        <p:nvSpPr>
          <p:cNvPr id="1025" name="Rectangle 1"/>
          <p:cNvSpPr>
            <a:spLocks noChangeArrowheads="1"/>
          </p:cNvSpPr>
          <p:nvPr/>
        </p:nvSpPr>
        <p:spPr bwMode="auto">
          <a:xfrm>
            <a:off x="323528" y="2420888"/>
            <a:ext cx="8424936"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it-IT" dirty="0" smtClean="0"/>
              <a:t>Il contratto è stipulato, a pena di nullità, con atto pubblico notarile informatico, ovvero, in modalità elettronica secondo le norme vigenti per ciascuna stazione appaltante, in forma pubblica amministrativa a cura dell'Ufficiale rogante della stazione appaltante o </a:t>
            </a:r>
            <a:r>
              <a:rPr lang="it-IT" b="1" dirty="0" smtClean="0"/>
              <a:t>mediante scrittura privata</a:t>
            </a:r>
            <a:r>
              <a:rPr lang="it-IT" dirty="0" smtClean="0"/>
              <a:t>; </a:t>
            </a:r>
            <a:r>
              <a:rPr lang="it-IT" b="1" dirty="0" smtClean="0"/>
              <a:t>in caso di procedura negoziata ovvero per gli affidamenti di importo non superiore a 40.000 euro mediante corrispondenza secondo l'uso del commercio consistente in un apposito scambio di lettere, anche tramite posta elettronica certificata o strumenti analoghi negli altri Stati membri</a:t>
            </a:r>
            <a:r>
              <a:rPr lang="it-IT" dirty="0" smtClean="0"/>
              <a:t>.</a:t>
            </a:r>
            <a:endParaRPr lang="it-IT"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461665"/>
          </a:xfrm>
          <a:prstGeom prst="rect">
            <a:avLst/>
          </a:prstGeom>
          <a:noFill/>
        </p:spPr>
        <p:txBody>
          <a:bodyPr wrap="square" rtlCol="0">
            <a:spAutoFit/>
          </a:bodyPr>
          <a:lstStyle/>
          <a:p>
            <a:pPr algn="ctr"/>
            <a:r>
              <a:rPr lang="it-IT" sz="2400" b="1" dirty="0" smtClean="0">
                <a:solidFill>
                  <a:srgbClr val="FF0000"/>
                </a:solidFill>
              </a:rPr>
              <a:t>Art. 36. Contratti sotto soglia</a:t>
            </a:r>
            <a:endParaRPr lang="it-IT" sz="2400" b="1" dirty="0">
              <a:solidFill>
                <a:srgbClr val="FF0000"/>
              </a:solidFill>
            </a:endParaRPr>
          </a:p>
        </p:txBody>
      </p:sp>
      <p:sp>
        <p:nvSpPr>
          <p:cNvPr id="1025" name="Rectangle 1"/>
          <p:cNvSpPr>
            <a:spLocks noChangeArrowheads="1"/>
          </p:cNvSpPr>
          <p:nvPr/>
        </p:nvSpPr>
        <p:spPr bwMode="auto">
          <a:xfrm>
            <a:off x="323528" y="2327969"/>
            <a:ext cx="8424936"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dirty="0" smtClean="0"/>
              <a:t>L'affidamento e l'esecuzione di lavori, servizi e forniture di importo inferiore alle soglie di cui all'articolo 35 avvengono nel rispetto dei principi di cui all'articolo </a:t>
            </a:r>
            <a:r>
              <a:rPr lang="it-IT" b="1" dirty="0" smtClean="0"/>
              <a:t>30, comma 1</a:t>
            </a:r>
            <a:r>
              <a:rPr lang="it-IT" dirty="0" smtClean="0"/>
              <a:t>, </a:t>
            </a:r>
            <a:r>
              <a:rPr lang="it-IT" dirty="0" err="1" smtClean="0"/>
              <a:t>nonchè</a:t>
            </a:r>
            <a:r>
              <a:rPr lang="it-IT" dirty="0" smtClean="0"/>
              <a:t> nel rispetto del principio di </a:t>
            </a:r>
            <a:r>
              <a:rPr lang="it-IT" b="1" dirty="0" smtClean="0"/>
              <a:t>rotazione</a:t>
            </a:r>
            <a:r>
              <a:rPr lang="it-IT" dirty="0" smtClean="0"/>
              <a:t> e in modo da assicurare l'effettiva possibilità di partecipazione delle microimprese, piccole e medie imprese. </a:t>
            </a:r>
            <a:br>
              <a:rPr lang="it-IT" dirty="0" smtClean="0"/>
            </a:br>
            <a:r>
              <a:rPr lang="it-IT" dirty="0" smtClean="0"/>
              <a:t/>
            </a:r>
            <a:br>
              <a:rPr lang="it-IT" dirty="0" smtClean="0"/>
            </a:br>
            <a:r>
              <a:rPr lang="it-IT" dirty="0" smtClean="0">
                <a:solidFill>
                  <a:srgbClr val="FF0000"/>
                </a:solidFill>
              </a:rPr>
              <a:t>2.</a:t>
            </a:r>
            <a:r>
              <a:rPr lang="it-IT" dirty="0" smtClean="0"/>
              <a:t> </a:t>
            </a:r>
            <a:r>
              <a:rPr lang="it-IT" b="1" dirty="0" smtClean="0"/>
              <a:t>Fermo restando quanto previsto dagli articoli 37 e 38</a:t>
            </a:r>
            <a:r>
              <a:rPr lang="it-IT" dirty="0" smtClean="0"/>
              <a:t> e salva la possibilità di ricorrere alle procedure ordinarie, le stazioni appaltanti procedono all'affidamento di lavori, servizi e forniture di importo inferiore alle soglie di cui all'articolo 35,secondo le seguenti modalità: </a:t>
            </a:r>
            <a:br>
              <a:rPr lang="it-IT" dirty="0" smtClean="0"/>
            </a:br>
            <a:r>
              <a:rPr lang="it-IT" dirty="0" smtClean="0"/>
              <a:t/>
            </a:r>
            <a:br>
              <a:rPr lang="it-IT" dirty="0" smtClean="0"/>
            </a:br>
            <a:r>
              <a:rPr lang="it-IT" b="1" dirty="0" smtClean="0">
                <a:solidFill>
                  <a:srgbClr val="FF0000"/>
                </a:solidFill>
              </a:rPr>
              <a:t>a)</a:t>
            </a:r>
            <a:r>
              <a:rPr lang="it-IT" b="1" dirty="0" smtClean="0"/>
              <a:t> per affidamenti di importo inferiore a 40.000 euro</a:t>
            </a:r>
            <a:r>
              <a:rPr lang="it-IT" dirty="0" smtClean="0"/>
              <a:t>, mediante </a:t>
            </a:r>
            <a:r>
              <a:rPr lang="it-IT" b="1" dirty="0" smtClean="0"/>
              <a:t>affidamento diretto</a:t>
            </a:r>
            <a:r>
              <a:rPr lang="it-IT" dirty="0" smtClean="0"/>
              <a:t>, adeguatamente motivato o per i lavori in amministrazione diretta; </a:t>
            </a:r>
            <a:br>
              <a:rPr lang="it-IT" dirty="0" smtClean="0"/>
            </a:br>
            <a:endParaRPr lang="it-IT"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461665"/>
          </a:xfrm>
          <a:prstGeom prst="rect">
            <a:avLst/>
          </a:prstGeom>
          <a:noFill/>
        </p:spPr>
        <p:txBody>
          <a:bodyPr wrap="square" rtlCol="0">
            <a:spAutoFit/>
          </a:bodyPr>
          <a:lstStyle/>
          <a:p>
            <a:pPr algn="ctr"/>
            <a:r>
              <a:rPr lang="it-IT" sz="2400" b="1" dirty="0" smtClean="0">
                <a:solidFill>
                  <a:srgbClr val="FF0000"/>
                </a:solidFill>
              </a:rPr>
              <a:t>Art. 36. Contratti sotto soglia</a:t>
            </a:r>
            <a:endParaRPr lang="it-IT" sz="2400" b="1" dirty="0">
              <a:solidFill>
                <a:srgbClr val="FF0000"/>
              </a:solidFill>
            </a:endParaRPr>
          </a:p>
        </p:txBody>
      </p:sp>
      <p:sp>
        <p:nvSpPr>
          <p:cNvPr id="1025" name="Rectangle 1"/>
          <p:cNvSpPr>
            <a:spLocks noChangeArrowheads="1"/>
          </p:cNvSpPr>
          <p:nvPr/>
        </p:nvSpPr>
        <p:spPr bwMode="auto">
          <a:xfrm>
            <a:off x="323528" y="2492896"/>
            <a:ext cx="8424936"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b="1" dirty="0" smtClean="0">
                <a:solidFill>
                  <a:srgbClr val="FF0000"/>
                </a:solidFill>
              </a:rPr>
              <a:t>b)</a:t>
            </a:r>
            <a:r>
              <a:rPr lang="it-IT" b="1" dirty="0" smtClean="0"/>
              <a:t> per affidamenti di importo pari o superiore a 40.000 euro e inferiore a 150.000 euro per i lavori, o alle soglie di cui all'articolo 35 per le forniture e i servizi,</a:t>
            </a:r>
            <a:r>
              <a:rPr lang="it-IT" dirty="0" smtClean="0"/>
              <a:t> mediante procedura negoziata </a:t>
            </a:r>
            <a:r>
              <a:rPr lang="it-IT" b="1" dirty="0" smtClean="0"/>
              <a:t>previa consultazione, ove esistenti, di almeno cinque operatori economici individuati sulla base di</a:t>
            </a:r>
            <a:r>
              <a:rPr lang="it-IT" dirty="0" smtClean="0"/>
              <a:t> </a:t>
            </a:r>
            <a:r>
              <a:rPr lang="it-IT" b="1" u="sng" dirty="0" smtClean="0"/>
              <a:t>indagini di mercato</a:t>
            </a:r>
            <a:r>
              <a:rPr lang="it-IT" b="1" dirty="0" smtClean="0"/>
              <a:t> o tramite </a:t>
            </a:r>
            <a:r>
              <a:rPr lang="it-IT" b="1" u="sng" dirty="0" smtClean="0"/>
              <a:t>elenchi di operatori economici</a:t>
            </a:r>
            <a:r>
              <a:rPr lang="it-IT" dirty="0" smtClean="0"/>
              <a:t>, nel rispetto di un criterio di </a:t>
            </a:r>
            <a:r>
              <a:rPr lang="it-IT" b="1" dirty="0" smtClean="0"/>
              <a:t>rotazione</a:t>
            </a:r>
            <a:r>
              <a:rPr lang="it-IT" dirty="0" smtClean="0"/>
              <a:t> degli inviti. I lavori possono essere eseguiti anche in amministrazione diretta, fatto salvo l'acquisto e il noleggio di mezzi, per i quali si applica comunque la procedura negoziata previa consultazione di cui al periodo precedente. </a:t>
            </a:r>
            <a:r>
              <a:rPr lang="it-IT" b="1" dirty="0" smtClean="0"/>
              <a:t>L'avviso sui risultati della procedura di affidamento, contiene l'indicazione anche dei soggetti invitati; </a:t>
            </a:r>
            <a:endParaRPr lang="it-IT"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461665"/>
          </a:xfrm>
          <a:prstGeom prst="rect">
            <a:avLst/>
          </a:prstGeom>
          <a:noFill/>
        </p:spPr>
        <p:txBody>
          <a:bodyPr wrap="square" rtlCol="0">
            <a:spAutoFit/>
          </a:bodyPr>
          <a:lstStyle/>
          <a:p>
            <a:pPr algn="ctr"/>
            <a:r>
              <a:rPr lang="it-IT" sz="2400" b="1" dirty="0" smtClean="0">
                <a:solidFill>
                  <a:srgbClr val="FF0000"/>
                </a:solidFill>
              </a:rPr>
              <a:t>Art. 36. Contratti sotto soglia</a:t>
            </a:r>
            <a:endParaRPr lang="it-IT" sz="2400" b="1" dirty="0">
              <a:solidFill>
                <a:srgbClr val="FF0000"/>
              </a:solidFill>
            </a:endParaRPr>
          </a:p>
        </p:txBody>
      </p:sp>
      <p:sp>
        <p:nvSpPr>
          <p:cNvPr id="1025" name="Rectangle 1"/>
          <p:cNvSpPr>
            <a:spLocks noChangeArrowheads="1"/>
          </p:cNvSpPr>
          <p:nvPr/>
        </p:nvSpPr>
        <p:spPr bwMode="auto">
          <a:xfrm>
            <a:off x="323528" y="2354397"/>
            <a:ext cx="842493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b="1" dirty="0" smtClean="0">
                <a:solidFill>
                  <a:srgbClr val="FF0000"/>
                </a:solidFill>
              </a:rPr>
              <a:t>c)</a:t>
            </a:r>
            <a:r>
              <a:rPr lang="it-IT" b="1" dirty="0" smtClean="0"/>
              <a:t> </a:t>
            </a:r>
            <a:r>
              <a:rPr lang="it-IT" dirty="0" smtClean="0"/>
              <a:t>per i lavori di importo pari o superiore a 150.000 euro e inferiore a 1.000.000 di euro, mediante la procedura negoziata di cui all'articolo 63 con consultazione di almeno dieci operatori economici, ove esistenti, nel rispetto di un criterio di rotazione degli inviti, individuati sulla base di indagini di mercato o tramite elenchi di operatori economici. L'avviso sui risultati della procedura di affidamento, contiene l'indicazione anche dei soggetti invitati; </a:t>
            </a:r>
            <a:br>
              <a:rPr lang="it-IT" dirty="0" smtClean="0"/>
            </a:br>
            <a:r>
              <a:rPr lang="it-IT" dirty="0" smtClean="0"/>
              <a:t/>
            </a:r>
            <a:br>
              <a:rPr lang="it-IT" dirty="0" smtClean="0"/>
            </a:br>
            <a:r>
              <a:rPr lang="it-IT" b="1" dirty="0" smtClean="0">
                <a:solidFill>
                  <a:srgbClr val="FF0000"/>
                </a:solidFill>
              </a:rPr>
              <a:t>d)</a:t>
            </a:r>
            <a:r>
              <a:rPr lang="it-IT" dirty="0" smtClean="0"/>
              <a:t> per i lavori di importo pari o superiore a 1.000.000 di euro mediante ricorso alle procedure ordinarie. </a:t>
            </a:r>
            <a:br>
              <a:rPr lang="it-IT" dirty="0" smtClean="0"/>
            </a:br>
            <a:endParaRPr lang="it-IT"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4"/>
          <p:cNvSpPr txBox="1">
            <a:spLocks/>
          </p:cNvSpPr>
          <p:nvPr/>
        </p:nvSpPr>
        <p:spPr>
          <a:xfrm>
            <a:off x="0" y="620688"/>
            <a:ext cx="9144000" cy="396044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2800" b="1" i="0" u="sng" strike="noStrike" kern="1200" cap="none" spc="0" normalizeH="0" baseline="0" noProof="0" dirty="0" smtClean="0">
                <a:ln>
                  <a:noFill/>
                </a:ln>
                <a:solidFill>
                  <a:schemeClr val="bg1"/>
                </a:solidFill>
                <a:effectLst/>
                <a:uLnTx/>
                <a:uFillTx/>
                <a:latin typeface="+mj-lt"/>
                <a:ea typeface="+mj-ea"/>
                <a:cs typeface="+mj-cs"/>
              </a:rPr>
              <a:t/>
            </a:r>
            <a:br>
              <a:rPr kumimoji="0" lang="it-IT" sz="2800" b="1" i="0" u="sng" strike="noStrike" kern="1200" cap="none" spc="0" normalizeH="0" baseline="0" noProof="0" dirty="0" smtClean="0">
                <a:ln>
                  <a:noFill/>
                </a:ln>
                <a:solidFill>
                  <a:schemeClr val="bg1"/>
                </a:solidFill>
                <a:effectLst/>
                <a:uLnTx/>
                <a:uFillTx/>
                <a:latin typeface="+mj-lt"/>
                <a:ea typeface="+mj-ea"/>
                <a:cs typeface="+mj-cs"/>
              </a:rPr>
            </a:br>
            <a:r>
              <a:rPr kumimoji="0" lang="it-IT" sz="2800" b="1" i="0" u="sng" strike="noStrike" kern="1200" cap="none" spc="0" normalizeH="0" baseline="0" noProof="0" dirty="0" smtClean="0">
                <a:ln>
                  <a:noFill/>
                </a:ln>
                <a:effectLst/>
                <a:uLnTx/>
                <a:uFillTx/>
                <a:latin typeface="+mj-lt"/>
                <a:ea typeface="+mj-ea"/>
                <a:cs typeface="+mj-cs"/>
              </a:rPr>
              <a:t>DECRETO LEGISLATIVO 18 APRILE 2016 N. 50</a:t>
            </a:r>
            <a:r>
              <a:rPr kumimoji="0" lang="it-IT" sz="2800" b="0" i="0" u="sng" strike="noStrike" kern="1200" cap="none" spc="0" normalizeH="0" baseline="0" noProof="0" dirty="0" smtClean="0">
                <a:ln>
                  <a:noFill/>
                </a:ln>
                <a:effectLst/>
                <a:uLnTx/>
                <a:uFillTx/>
                <a:latin typeface="+mj-lt"/>
                <a:ea typeface="+mj-ea"/>
                <a:cs typeface="+mj-cs"/>
              </a:rPr>
              <a:t> </a:t>
            </a:r>
            <a:r>
              <a:rPr kumimoji="0" lang="it-IT" sz="2800" b="0" i="0" u="none" strike="noStrike" kern="1200" cap="none" spc="0" normalizeH="0" baseline="0" noProof="0" dirty="0" smtClean="0">
                <a:ln>
                  <a:noFill/>
                </a:ln>
                <a:effectLst/>
                <a:uLnTx/>
                <a:uFillTx/>
                <a:latin typeface="+mj-lt"/>
                <a:ea typeface="+mj-ea"/>
                <a:cs typeface="+mj-cs"/>
              </a:rPr>
              <a:t/>
            </a:r>
            <a:br>
              <a:rPr kumimoji="0" lang="it-IT" sz="2800" b="0" i="0" u="none" strike="noStrike" kern="1200" cap="none" spc="0" normalizeH="0" baseline="0" noProof="0" dirty="0" smtClean="0">
                <a:ln>
                  <a:noFill/>
                </a:ln>
                <a:effectLst/>
                <a:uLnTx/>
                <a:uFillTx/>
                <a:latin typeface="+mj-lt"/>
                <a:ea typeface="+mj-ea"/>
                <a:cs typeface="+mj-cs"/>
              </a:rPr>
            </a:br>
            <a:r>
              <a:rPr kumimoji="0" lang="it-IT" sz="2800" b="0" i="0" u="none" strike="noStrike" kern="1200" cap="none" spc="0" normalizeH="0" baseline="0" noProof="0" dirty="0" smtClean="0">
                <a:ln>
                  <a:noFill/>
                </a:ln>
                <a:effectLst/>
                <a:uLnTx/>
                <a:uFillTx/>
                <a:latin typeface="+mj-lt"/>
                <a:ea typeface="+mj-ea"/>
                <a:cs typeface="+mj-cs"/>
              </a:rPr>
              <a:t/>
            </a:r>
            <a:br>
              <a:rPr kumimoji="0" lang="it-IT" sz="2800" b="0" i="0" u="none" strike="noStrike" kern="1200" cap="none" spc="0" normalizeH="0" baseline="0" noProof="0" dirty="0" smtClean="0">
                <a:ln>
                  <a:noFill/>
                </a:ln>
                <a:effectLst/>
                <a:uLnTx/>
                <a:uFillTx/>
                <a:latin typeface="+mj-lt"/>
                <a:ea typeface="+mj-ea"/>
                <a:cs typeface="+mj-cs"/>
              </a:rPr>
            </a:br>
            <a:r>
              <a:rPr kumimoji="0" lang="it-IT" sz="2400" b="0" i="0" u="none" strike="noStrike" kern="1200" cap="none" spc="0" normalizeH="0" baseline="0" noProof="0" dirty="0" smtClean="0">
                <a:ln>
                  <a:noFill/>
                </a:ln>
                <a:effectLst/>
                <a:uLnTx/>
                <a:uFillTx/>
                <a:latin typeface="+mj-lt"/>
                <a:ea typeface="+mj-ea"/>
                <a:cs typeface="+mj-cs"/>
              </a:rPr>
              <a:t>DISPOSIZIONI PER L'ATTUAZIONE DELLE DIRETTIVE 2014/23/UE, 2014/24/UE E 2014/25/UE SULL'AGGIUDICAZIONE DEI CONTRATTI </a:t>
            </a:r>
            <a:r>
              <a:rPr kumimoji="0" lang="it-IT" sz="2400" b="0" i="0" u="none" strike="noStrike" kern="1200" cap="none" spc="0" normalizeH="0" baseline="0" noProof="0" dirty="0" err="1" smtClean="0">
                <a:ln>
                  <a:noFill/>
                </a:ln>
                <a:effectLst/>
                <a:uLnTx/>
                <a:uFillTx/>
                <a:latin typeface="+mj-lt"/>
                <a:ea typeface="+mj-ea"/>
                <a:cs typeface="+mj-cs"/>
              </a:rPr>
              <a:t>DI</a:t>
            </a:r>
            <a:r>
              <a:rPr kumimoji="0" lang="it-IT" sz="2400" b="0" i="0" u="none" strike="noStrike" kern="1200" cap="none" spc="0" normalizeH="0" baseline="0" noProof="0" dirty="0" smtClean="0">
                <a:ln>
                  <a:noFill/>
                </a:ln>
                <a:effectLst/>
                <a:uLnTx/>
                <a:uFillTx/>
                <a:latin typeface="+mj-lt"/>
                <a:ea typeface="+mj-ea"/>
                <a:cs typeface="+mj-cs"/>
              </a:rPr>
              <a:t> CONCESSIONE, SUGLI APPALTI PUBBLICI E SULLE PROCEDURE </a:t>
            </a:r>
            <a:r>
              <a:rPr kumimoji="0" lang="it-IT" sz="2400" b="0" i="0" u="none" strike="noStrike" kern="1200" cap="none" spc="0" normalizeH="0" baseline="0" noProof="0" dirty="0" err="1" smtClean="0">
                <a:ln>
                  <a:noFill/>
                </a:ln>
                <a:effectLst/>
                <a:uLnTx/>
                <a:uFillTx/>
                <a:latin typeface="+mj-lt"/>
                <a:ea typeface="+mj-ea"/>
                <a:cs typeface="+mj-cs"/>
              </a:rPr>
              <a:t>D'APPALTO</a:t>
            </a:r>
            <a:r>
              <a:rPr kumimoji="0" lang="it-IT" sz="2400" b="0" i="0" u="none" strike="noStrike" kern="1200" cap="none" spc="0" normalizeH="0" baseline="0" noProof="0" dirty="0" smtClean="0">
                <a:ln>
                  <a:noFill/>
                </a:ln>
                <a:effectLst/>
                <a:uLnTx/>
                <a:uFillTx/>
                <a:latin typeface="+mj-lt"/>
                <a:ea typeface="+mj-ea"/>
                <a:cs typeface="+mj-cs"/>
              </a:rPr>
              <a:t> DEGLI ENTI EROGATORI NEI SETTORI DELL'ACQUA, DELL'ENERGIA, DEI TRASPORTI E DEI SERVIZI POSTALI, NONCHÉ PER IL RIORDINO DELLA DISCIPLINA VIGENTE IN MATERIA </a:t>
            </a:r>
            <a:r>
              <a:rPr kumimoji="0" lang="it-IT" sz="2400" b="0" i="0" u="none" strike="noStrike" kern="1200" cap="none" spc="0" normalizeH="0" baseline="0" noProof="0" dirty="0" err="1" smtClean="0">
                <a:ln>
                  <a:noFill/>
                </a:ln>
                <a:effectLst/>
                <a:uLnTx/>
                <a:uFillTx/>
                <a:latin typeface="+mj-lt"/>
                <a:ea typeface="+mj-ea"/>
                <a:cs typeface="+mj-cs"/>
              </a:rPr>
              <a:t>DI</a:t>
            </a:r>
            <a:r>
              <a:rPr kumimoji="0" lang="it-IT" sz="2400" b="0" i="0" u="none" strike="noStrike" kern="1200" cap="none" spc="0" normalizeH="0" baseline="0" noProof="0" dirty="0" smtClean="0">
                <a:ln>
                  <a:noFill/>
                </a:ln>
                <a:effectLst/>
                <a:uLnTx/>
                <a:uFillTx/>
                <a:latin typeface="+mj-lt"/>
                <a:ea typeface="+mj-ea"/>
                <a:cs typeface="+mj-cs"/>
              </a:rPr>
              <a:t> CONTRATTI PUBBLICI RELATIVI A LAVORI, SERVIZI E FORNITURE.</a:t>
            </a:r>
            <a:endParaRPr kumimoji="0" lang="it-IT" sz="2000" b="0" i="0" u="none" strike="noStrike" kern="1200" cap="none" spc="0" normalizeH="0" baseline="0" noProof="0" dirty="0">
              <a:ln>
                <a:noFill/>
              </a:ln>
              <a:effectLst/>
              <a:uLnTx/>
              <a:uFillTx/>
              <a:latin typeface="+mj-lt"/>
              <a:ea typeface="+mj-ea"/>
              <a:cs typeface="+mj-cs"/>
            </a:endParaRPr>
          </a:p>
        </p:txBody>
      </p:sp>
      <p:sp>
        <p:nvSpPr>
          <p:cNvPr id="4" name="Rectangle 2"/>
          <p:cNvSpPr>
            <a:spLocks noChangeArrowheads="1"/>
          </p:cNvSpPr>
          <p:nvPr/>
        </p:nvSpPr>
        <p:spPr bwMode="auto">
          <a:xfrm>
            <a:off x="1591924" y="5014917"/>
            <a:ext cx="5960158" cy="646331"/>
          </a:xfrm>
          <a:prstGeom prst="rect">
            <a:avLst/>
          </a:prstGeom>
          <a:solidFill>
            <a:srgbClr val="FFC000"/>
          </a:solidFill>
          <a:ln>
            <a:solidFill>
              <a:schemeClr val="bg1"/>
            </a:solidFill>
            <a:headEnd/>
            <a:tailEn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976813" algn="l"/>
              </a:tabLst>
            </a:pPr>
            <a:r>
              <a:rPr kumimoji="0" lang="it-IT" sz="3600" b="1" i="0" u="sng" strike="noStrike" cap="none" normalizeH="0" baseline="0" dirty="0" smtClean="0">
                <a:ln>
                  <a:noFill/>
                </a:ln>
                <a:solidFill>
                  <a:srgbClr val="171717"/>
                </a:solidFill>
                <a:effectLst/>
                <a:latin typeface="Times New Roman" pitchFamily="18" charset="0"/>
                <a:ea typeface="Calibri" pitchFamily="34" charset="0"/>
                <a:cs typeface="Times New Roman" pitchFamily="18" charset="0"/>
              </a:rPr>
              <a:t>IN VIGORE DAL 19/04/2016</a:t>
            </a:r>
            <a:endParaRPr kumimoji="0" lang="it-IT" sz="4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461665"/>
          </a:xfrm>
          <a:prstGeom prst="rect">
            <a:avLst/>
          </a:prstGeom>
          <a:noFill/>
        </p:spPr>
        <p:txBody>
          <a:bodyPr wrap="square" rtlCol="0">
            <a:spAutoFit/>
          </a:bodyPr>
          <a:lstStyle/>
          <a:p>
            <a:pPr algn="ctr"/>
            <a:r>
              <a:rPr lang="it-IT" sz="2400" b="1" dirty="0" smtClean="0">
                <a:solidFill>
                  <a:srgbClr val="FF0000"/>
                </a:solidFill>
              </a:rPr>
              <a:t>Art. 36. Contratti sotto soglia</a:t>
            </a:r>
            <a:endParaRPr lang="it-IT" sz="2400" b="1" dirty="0">
              <a:solidFill>
                <a:srgbClr val="FF0000"/>
              </a:solidFill>
            </a:endParaRPr>
          </a:p>
        </p:txBody>
      </p:sp>
      <p:sp>
        <p:nvSpPr>
          <p:cNvPr id="1025" name="Rectangle 1"/>
          <p:cNvSpPr>
            <a:spLocks noChangeArrowheads="1"/>
          </p:cNvSpPr>
          <p:nvPr/>
        </p:nvSpPr>
        <p:spPr bwMode="auto">
          <a:xfrm>
            <a:off x="323528" y="2134011"/>
            <a:ext cx="8424936"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dirty="0" smtClean="0"/>
              <a:t>Ai fini dell'aggiudicazione, nei casi di cui al </a:t>
            </a:r>
            <a:r>
              <a:rPr lang="it-IT" b="1" dirty="0" smtClean="0"/>
              <a:t>comma 2, lettere a) e b),</a:t>
            </a:r>
            <a:r>
              <a:rPr lang="it-IT" dirty="0" smtClean="0"/>
              <a:t> le stazioni appaltanti verificano esclusivamente i requisiti di carattere generale mediante consultazione della </a:t>
            </a:r>
            <a:r>
              <a:rPr lang="it-IT" b="1" dirty="0" smtClean="0"/>
              <a:t>Banca dati nazionale degli operatori economici di cui all'articolo 81</a:t>
            </a:r>
            <a:r>
              <a:rPr lang="it-IT" dirty="0" smtClean="0"/>
              <a:t>. Le stazioni appaltanti devono verificare il possesso dei requisiti economici e finanziari e tecnico professionali richiesti nella lettera di invito o nel bando di gara. </a:t>
            </a:r>
            <a:br>
              <a:rPr lang="it-IT" dirty="0" smtClean="0"/>
            </a:br>
            <a:r>
              <a:rPr lang="it-IT" dirty="0" smtClean="0"/>
              <a:t/>
            </a:r>
            <a:br>
              <a:rPr lang="it-IT" dirty="0" smtClean="0"/>
            </a:br>
            <a:r>
              <a:rPr lang="it-IT" dirty="0" smtClean="0"/>
              <a:t>Nel caso in cui la stazione appaltante abbia fatto ricorso alle </a:t>
            </a:r>
            <a:r>
              <a:rPr lang="it-IT" b="1" dirty="0" smtClean="0"/>
              <a:t>procedure negoziate</a:t>
            </a:r>
            <a:r>
              <a:rPr lang="it-IT" dirty="0" smtClean="0"/>
              <a:t>, la verifica dei requisiti ai fini della stipula del contratto avviene </a:t>
            </a:r>
            <a:r>
              <a:rPr lang="it-IT" b="1" dirty="0" smtClean="0"/>
              <a:t>esclusivamente sull'aggiudicatario</a:t>
            </a:r>
            <a:r>
              <a:rPr lang="it-IT" dirty="0" smtClean="0"/>
              <a:t>. La stazione appaltante può comunque estendere le verifiche agli altri partecipanti. Per lo svolgimento delle procedure di cui al presente articolo le stazioni appaltanti possono procedere attraverso un mercato elettronico che consenta acquisti telematici basati su un sistema che attua procedure di scelta del contraente interamente gestite per via elettronica. Il Ministero dell'economia e delle finanze, avvalendosi di CONSIP S.p.A., mette a disposizione delle stazioni appaltanti il mercato elettronico delle pubbliche amministrazioni. </a:t>
            </a:r>
            <a:endParaRPr lang="it-IT"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461665"/>
          </a:xfrm>
          <a:prstGeom prst="rect">
            <a:avLst/>
          </a:prstGeom>
          <a:noFill/>
        </p:spPr>
        <p:txBody>
          <a:bodyPr wrap="square" rtlCol="0">
            <a:spAutoFit/>
          </a:bodyPr>
          <a:lstStyle/>
          <a:p>
            <a:pPr algn="ctr"/>
            <a:r>
              <a:rPr lang="it-IT" sz="2400" b="1" dirty="0" smtClean="0">
                <a:solidFill>
                  <a:srgbClr val="FF0000"/>
                </a:solidFill>
              </a:rPr>
              <a:t>Art. 36. Contratti sotto soglia</a:t>
            </a:r>
            <a:endParaRPr lang="it-IT" sz="2400" b="1" dirty="0">
              <a:solidFill>
                <a:srgbClr val="FF0000"/>
              </a:solidFill>
            </a:endParaRPr>
          </a:p>
        </p:txBody>
      </p:sp>
      <p:sp>
        <p:nvSpPr>
          <p:cNvPr id="1025" name="Rectangle 1"/>
          <p:cNvSpPr>
            <a:spLocks noChangeArrowheads="1"/>
          </p:cNvSpPr>
          <p:nvPr/>
        </p:nvSpPr>
        <p:spPr bwMode="auto">
          <a:xfrm>
            <a:off x="323528" y="2012062"/>
            <a:ext cx="8424936"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dirty="0" smtClean="0"/>
              <a:t>L'ANAC con proprie </a:t>
            </a:r>
            <a:r>
              <a:rPr lang="it-IT" b="1" dirty="0" smtClean="0"/>
              <a:t>linee guida</a:t>
            </a:r>
            <a:r>
              <a:rPr lang="it-IT" dirty="0" smtClean="0"/>
              <a:t>, da adottare entro novanta giorni dalla data di entrata in vigore del presente codice, stabilisce le modalità di dettaglio per supportare le stazioni appaltanti e migliorare la qualità delle procedure di cui al presente articolo, delle indagini di mercato, </a:t>
            </a:r>
            <a:r>
              <a:rPr lang="it-IT" dirty="0" err="1" smtClean="0"/>
              <a:t>nonchè</a:t>
            </a:r>
            <a:r>
              <a:rPr lang="it-IT" dirty="0" smtClean="0"/>
              <a:t> per la formazione e gestione degli elenchi degli operatori economici. Fino all'adozione di dette linee guida, si applica l'articolo </a:t>
            </a:r>
            <a:r>
              <a:rPr lang="it-IT" b="1" dirty="0" smtClean="0"/>
              <a:t>216, comma 9.</a:t>
            </a:r>
            <a:r>
              <a:rPr lang="it-IT" dirty="0" smtClean="0"/>
              <a:t> </a:t>
            </a:r>
            <a:br>
              <a:rPr lang="it-IT" dirty="0" smtClean="0"/>
            </a:br>
            <a:r>
              <a:rPr lang="it-IT" dirty="0" smtClean="0"/>
              <a:t/>
            </a:r>
            <a:br>
              <a:rPr lang="it-IT" dirty="0" smtClean="0"/>
            </a:br>
            <a:r>
              <a:rPr lang="it-IT" dirty="0" smtClean="0"/>
              <a:t>In caso di ricorso alle procedure ordinarie, nel rispetto dei principi previsti dall'articolo 79, i termini minimi stabiliti negli articoli 60 e 61 possono essere ridotti fino alla metà. I bandi e gli avvisi sono pubblicati sul profilo del committente della stazione appaltante e sulla piattaforma digitale dei bandi di gara presso l'ANAC di cui all'articolo 73, comma 4, con gli effetti previsti dal comma 5, del citato articolo. Fino alla data di cui all'articolo 73, comma 4, per gli effetti giuridici connessi alla pubblicazione, gli avvisi e i bandi per i contratti relativi a lavori di importo pari o superiore a cinquecentomila euro e per i contratti relativi a forniture e servizi sono pubblicati anche sulla Gazzetta ufficiale della Repubblica italiana, serie speciale relativa ai contratti pubblici; per i medesimi effetti, gli avvisi e i bandi per i contratti relativi a lavori di importo inferiore a cinquecentomila euro sono pubblicati nell'albo pretorio del Comune ove si eseguono i lavori.</a:t>
            </a:r>
            <a:endParaRPr lang="it-IT"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461665"/>
          </a:xfrm>
          <a:prstGeom prst="rect">
            <a:avLst/>
          </a:prstGeom>
          <a:noFill/>
        </p:spPr>
        <p:txBody>
          <a:bodyPr wrap="square" rtlCol="0">
            <a:spAutoFit/>
          </a:bodyPr>
          <a:lstStyle/>
          <a:p>
            <a:pPr algn="ctr"/>
            <a:r>
              <a:rPr lang="it-IT" sz="2400" b="1" dirty="0" smtClean="0">
                <a:solidFill>
                  <a:srgbClr val="FF0000"/>
                </a:solidFill>
              </a:rPr>
              <a:t>Art. 216. Disposizioni transitorie e di coordinamento</a:t>
            </a:r>
            <a:endParaRPr lang="it-IT" sz="2400" dirty="0">
              <a:solidFill>
                <a:srgbClr val="FF0000"/>
              </a:solidFill>
            </a:endParaRPr>
          </a:p>
        </p:txBody>
      </p:sp>
      <p:sp>
        <p:nvSpPr>
          <p:cNvPr id="1025" name="Rectangle 1"/>
          <p:cNvSpPr>
            <a:spLocks noChangeArrowheads="1"/>
          </p:cNvSpPr>
          <p:nvPr/>
        </p:nvSpPr>
        <p:spPr bwMode="auto">
          <a:xfrm>
            <a:off x="323528" y="2492896"/>
            <a:ext cx="8424936"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dirty="0" smtClean="0"/>
              <a:t>Fino all'adozione delle linee guida previste dall'articolo 36, comma 7, l'individuazione degli operatori economici avviene tramite </a:t>
            </a:r>
            <a:r>
              <a:rPr lang="it-IT" b="1" dirty="0" smtClean="0"/>
              <a:t>indagini di mercato effettuate dalla stazione appaltante mediante avviso pubblicato sul proprio profilo del committente per un periodo non inferiore a quindici giorni, specificando i requisiti minimi richiesti ai soggetti che si intendono invitare a presentare offerta, ovvero mediante selezione dai vigenti elenchi di operatori economici utilizzati dalle stazioni appaltanti, se compatibili con il presente codice.</a:t>
            </a:r>
          </a:p>
          <a:p>
            <a:r>
              <a:rPr lang="it-IT" dirty="0" smtClean="0"/>
              <a:t/>
            </a:r>
            <a:br>
              <a:rPr lang="it-IT" dirty="0" smtClean="0"/>
            </a:br>
            <a:endParaRPr lang="it-IT"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461665"/>
          </a:xfrm>
          <a:prstGeom prst="rect">
            <a:avLst/>
          </a:prstGeom>
          <a:noFill/>
        </p:spPr>
        <p:txBody>
          <a:bodyPr wrap="square" rtlCol="0">
            <a:spAutoFit/>
          </a:bodyPr>
          <a:lstStyle/>
          <a:p>
            <a:pPr algn="ctr"/>
            <a:r>
              <a:rPr lang="it-IT" sz="2400" b="1" dirty="0" smtClean="0">
                <a:solidFill>
                  <a:srgbClr val="FF0000"/>
                </a:solidFill>
              </a:rPr>
              <a:t>Art. 37. Aggregazioni e centralizzazione delle committenze</a:t>
            </a:r>
            <a:endParaRPr lang="it-IT" sz="2400" dirty="0">
              <a:solidFill>
                <a:srgbClr val="FF0000"/>
              </a:solidFill>
            </a:endParaRPr>
          </a:p>
        </p:txBody>
      </p:sp>
      <p:sp>
        <p:nvSpPr>
          <p:cNvPr id="1025" name="Rectangle 1"/>
          <p:cNvSpPr>
            <a:spLocks noChangeArrowheads="1"/>
          </p:cNvSpPr>
          <p:nvPr/>
        </p:nvSpPr>
        <p:spPr bwMode="auto">
          <a:xfrm>
            <a:off x="323528" y="2278027"/>
            <a:ext cx="8424936"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dirty="0" smtClean="0"/>
              <a:t>Le stazioni appaltanti, fermi restando gli obblighi di utilizzo di strumenti di acquisto e di negoziazione, anche telematici, previsti dalle vigenti disposizioni in materia di </a:t>
            </a:r>
            <a:r>
              <a:rPr lang="it-IT" b="1" dirty="0" smtClean="0"/>
              <a:t>contenimento della spesa, possono procedere direttamente e autonomamente </a:t>
            </a:r>
            <a:r>
              <a:rPr lang="it-IT" b="1" u="sng" dirty="0" smtClean="0"/>
              <a:t>all'acquisizione di forniture e servizi di importo inferiore a 40.000 euro</a:t>
            </a:r>
            <a:r>
              <a:rPr lang="it-IT" b="1" dirty="0" smtClean="0"/>
              <a:t> e di lavori di importo inferiore a 150.000 euro, </a:t>
            </a:r>
            <a:r>
              <a:rPr lang="it-IT" b="1" dirty="0" err="1" smtClean="0"/>
              <a:t>nonchè</a:t>
            </a:r>
            <a:r>
              <a:rPr lang="it-IT" b="1" dirty="0" smtClean="0"/>
              <a:t> attraverso l'effettuazione di ordini a valere su strumenti di acquisto messi a disposizione dalle centrali di committenza</a:t>
            </a:r>
            <a:r>
              <a:rPr lang="it-IT" dirty="0" smtClean="0"/>
              <a:t>. </a:t>
            </a:r>
            <a:r>
              <a:rPr lang="it-IT" b="1" dirty="0" smtClean="0"/>
              <a:t>Per effettuare procedure di importo superiore alle soglie indicate al periodo precedente, le stazioni appaltanti devono essere in possesso della </a:t>
            </a:r>
            <a:r>
              <a:rPr lang="it-IT" b="1" u="sng" dirty="0" smtClean="0"/>
              <a:t>necessaria qualificazione ai sensi dell'articolo 38.</a:t>
            </a:r>
            <a:endParaRPr lang="it-IT" dirty="0" smtClean="0"/>
          </a:p>
          <a:p>
            <a:r>
              <a:rPr lang="it-IT" b="1" dirty="0" smtClean="0"/>
              <a:t>Le stazioni appaltanti non in possesso della necessaria qualificazione di cui all'articolo 38 procedono all'acquisizione di forniture, servizi e lavori ricorrendo a una </a:t>
            </a:r>
            <a:r>
              <a:rPr lang="it-IT" b="1" u="sng" dirty="0" smtClean="0"/>
              <a:t>centrale di committenza </a:t>
            </a:r>
            <a:r>
              <a:rPr lang="it-IT" b="1" dirty="0" smtClean="0"/>
              <a:t>ovvero mediante </a:t>
            </a:r>
            <a:r>
              <a:rPr lang="it-IT" b="1" u="sng" dirty="0" smtClean="0"/>
              <a:t>aggregazione</a:t>
            </a:r>
            <a:r>
              <a:rPr lang="it-IT" b="1" dirty="0" smtClean="0"/>
              <a:t> con una o più stazioni appaltanti aventi la necessaria qualifica.</a:t>
            </a:r>
            <a:endParaRPr lang="it-IT" dirty="0" smtClean="0"/>
          </a:p>
          <a:p>
            <a:r>
              <a:rPr lang="it-IT" dirty="0" smtClean="0"/>
              <a:t/>
            </a:r>
            <a:br>
              <a:rPr lang="it-IT" dirty="0" smtClean="0"/>
            </a:br>
            <a:endParaRPr lang="it-IT"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461665"/>
          </a:xfrm>
          <a:prstGeom prst="rect">
            <a:avLst/>
          </a:prstGeom>
          <a:noFill/>
        </p:spPr>
        <p:txBody>
          <a:bodyPr wrap="square" rtlCol="0">
            <a:spAutoFit/>
          </a:bodyPr>
          <a:lstStyle/>
          <a:p>
            <a:pPr algn="ctr"/>
            <a:r>
              <a:rPr lang="it-IT" sz="2400" b="1" dirty="0" smtClean="0">
                <a:solidFill>
                  <a:srgbClr val="FF0000"/>
                </a:solidFill>
              </a:rPr>
              <a:t>Art. 37. Aggregazioni e centralizzazione delle committenze</a:t>
            </a:r>
            <a:endParaRPr lang="it-IT" sz="2400" dirty="0">
              <a:solidFill>
                <a:srgbClr val="FF0000"/>
              </a:solidFill>
            </a:endParaRPr>
          </a:p>
        </p:txBody>
      </p:sp>
      <p:sp>
        <p:nvSpPr>
          <p:cNvPr id="1025" name="Rectangle 1"/>
          <p:cNvSpPr>
            <a:spLocks noChangeArrowheads="1"/>
          </p:cNvSpPr>
          <p:nvPr/>
        </p:nvSpPr>
        <p:spPr bwMode="auto">
          <a:xfrm>
            <a:off x="323528" y="2221415"/>
            <a:ext cx="8424936"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b="1" i="1" dirty="0" smtClean="0"/>
              <a:t>Le centrali di committenza possono:</a:t>
            </a:r>
          </a:p>
          <a:p>
            <a:endParaRPr lang="it-IT" dirty="0" smtClean="0"/>
          </a:p>
          <a:p>
            <a:pPr marL="342900" indent="-342900">
              <a:buAutoNum type="alphaLcParenR"/>
            </a:pPr>
            <a:r>
              <a:rPr lang="it-IT" dirty="0" smtClean="0"/>
              <a:t>aggiudicare appalti, stipulare ed eseguire i contratti </a:t>
            </a:r>
            <a:r>
              <a:rPr lang="it-IT" b="1" u="sng" dirty="0" smtClean="0"/>
              <a:t>per conto</a:t>
            </a:r>
            <a:r>
              <a:rPr lang="it-IT" dirty="0" smtClean="0"/>
              <a:t> delle amministrazioni aggiudicatrici e degli enti aggiudicatori;</a:t>
            </a:r>
          </a:p>
          <a:p>
            <a:pPr marL="342900" indent="-342900">
              <a:buAutoNum type="alphaLcParenR"/>
            </a:pPr>
            <a:endParaRPr lang="it-IT" dirty="0" smtClean="0"/>
          </a:p>
          <a:p>
            <a:pPr marL="357188" indent="-357188"/>
            <a:r>
              <a:rPr lang="it-IT" dirty="0" smtClean="0"/>
              <a:t>b)   stipulare </a:t>
            </a:r>
            <a:r>
              <a:rPr lang="it-IT" b="1" u="sng" dirty="0" smtClean="0"/>
              <a:t>accordi quadro</a:t>
            </a:r>
            <a:r>
              <a:rPr lang="it-IT" dirty="0" smtClean="0"/>
              <a:t> ai quali le stazioni appaltanti qualificate possono ricorrere   per l'aggiudicazione dei propri appalti;</a:t>
            </a:r>
          </a:p>
          <a:p>
            <a:endParaRPr lang="it-IT" dirty="0" smtClean="0"/>
          </a:p>
          <a:p>
            <a:r>
              <a:rPr lang="it-IT" dirty="0" smtClean="0"/>
              <a:t>c)   gestire sistemi dinamici di acquisizione e mercati elettronici.</a:t>
            </a:r>
          </a:p>
          <a:p>
            <a:r>
              <a:rPr lang="it-IT" dirty="0" smtClean="0"/>
              <a:t/>
            </a:r>
            <a:br>
              <a:rPr lang="it-IT" dirty="0" smtClean="0"/>
            </a:br>
            <a:endParaRPr lang="it-IT"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830997"/>
          </a:xfrm>
          <a:prstGeom prst="rect">
            <a:avLst/>
          </a:prstGeom>
          <a:noFill/>
        </p:spPr>
        <p:txBody>
          <a:bodyPr wrap="square" rtlCol="0">
            <a:spAutoFit/>
          </a:bodyPr>
          <a:lstStyle/>
          <a:p>
            <a:pPr algn="ctr"/>
            <a:r>
              <a:rPr lang="it-IT" sz="2400" b="1" dirty="0" smtClean="0">
                <a:solidFill>
                  <a:srgbClr val="FF0000"/>
                </a:solidFill>
              </a:rPr>
              <a:t>Art. 38. Qualificazione delle stazioni appaltanti e centrali di committenza</a:t>
            </a:r>
            <a:endParaRPr lang="it-IT" sz="2400" dirty="0">
              <a:solidFill>
                <a:srgbClr val="FF0000"/>
              </a:solidFill>
            </a:endParaRPr>
          </a:p>
        </p:txBody>
      </p:sp>
      <p:sp>
        <p:nvSpPr>
          <p:cNvPr id="1025" name="Rectangle 1"/>
          <p:cNvSpPr>
            <a:spLocks noChangeArrowheads="1"/>
          </p:cNvSpPr>
          <p:nvPr/>
        </p:nvSpPr>
        <p:spPr bwMode="auto">
          <a:xfrm>
            <a:off x="323528" y="2308231"/>
            <a:ext cx="8424936"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dirty="0" smtClean="0"/>
              <a:t>Fermo restando quanto stabilito dall'articolo 37 in materia di aggregazione e centralizzazione degli appalti, è istituito presso l'ANAC, che ne assicura la pubblicità, </a:t>
            </a:r>
            <a:r>
              <a:rPr lang="it-IT" b="1" dirty="0" smtClean="0"/>
              <a:t>un apposito elenco delle stazioni appaltanti qualificate di cui fanno parte anche le centrali di committenza</a:t>
            </a:r>
            <a:r>
              <a:rPr lang="it-IT" dirty="0" smtClean="0"/>
              <a:t>. La qualificazione è conseguita in rapporto agli </a:t>
            </a:r>
            <a:r>
              <a:rPr lang="it-IT" b="1" u="sng" dirty="0" smtClean="0"/>
              <a:t>ambiti di attività</a:t>
            </a:r>
            <a:r>
              <a:rPr lang="it-IT" dirty="0" smtClean="0"/>
              <a:t>, ai </a:t>
            </a:r>
            <a:r>
              <a:rPr lang="it-IT" b="1" u="sng" dirty="0" smtClean="0"/>
              <a:t>bacini territoriali</a:t>
            </a:r>
            <a:r>
              <a:rPr lang="it-IT" dirty="0" smtClean="0"/>
              <a:t>, alla </a:t>
            </a:r>
            <a:r>
              <a:rPr lang="it-IT" b="1" u="sng" dirty="0" smtClean="0"/>
              <a:t>tipologia e complessità del contratto e per fasce d'importo.</a:t>
            </a:r>
            <a:endParaRPr lang="it-IT" dirty="0" smtClean="0"/>
          </a:p>
          <a:p>
            <a:r>
              <a:rPr lang="it-IT" dirty="0" smtClean="0"/>
              <a:t>A decorrere dalla data di entrata in vigore del nuovo sistema di qualificazione delle stazioni appaltanti, l'ANAC </a:t>
            </a:r>
            <a:r>
              <a:rPr lang="it-IT" b="1" u="sng" dirty="0" smtClean="0"/>
              <a:t>non rilascia il codice identificativo gara (CIG)</a:t>
            </a:r>
            <a:r>
              <a:rPr lang="it-IT" dirty="0" smtClean="0"/>
              <a:t> alle stazioni appaltanti che procedono all'acquisizione di beni, servizi o lavori non rientranti nella qualificazione conseguita. Fino alla predetta data, si applica </a:t>
            </a:r>
            <a:r>
              <a:rPr lang="it-IT" b="1" dirty="0" smtClean="0"/>
              <a:t>l'articolo 216, comma 10.</a:t>
            </a:r>
            <a:endParaRPr lang="it-IT" dirty="0" smtClean="0"/>
          </a:p>
          <a:p>
            <a:r>
              <a:rPr lang="it-IT" b="1" i="1" dirty="0" smtClean="0"/>
              <a:t>“Fino alla data di entrata in vigore del sistema di qualificazione delle stazioni appaltanti di cui all'articolo 38, i requisiti </a:t>
            </a:r>
            <a:r>
              <a:rPr lang="it-IT" b="1" i="1" u="sng" dirty="0" smtClean="0"/>
              <a:t>di qualificazione sono soddisfatti mediante l'iscrizione all'anagrafe</a:t>
            </a:r>
            <a:r>
              <a:rPr lang="it-IT" b="1" i="1" dirty="0" smtClean="0"/>
              <a:t> di cui all'articolo 33-ter del decreto-legge 18 ottobre 2012, n. 179, convertito, con modificazioni, dalla legge 17 dicembre 2012, n. 221”.</a:t>
            </a:r>
          </a:p>
          <a:p>
            <a:pPr algn="ctr"/>
            <a:r>
              <a:rPr lang="it-IT" sz="2400" b="1" i="1" u="sng" dirty="0" smtClean="0">
                <a:solidFill>
                  <a:schemeClr val="accent5"/>
                </a:solidFill>
              </a:rPr>
              <a:t>Inserire link iscrizione AUSA</a:t>
            </a:r>
            <a:endParaRPr lang="it-IT" sz="2400" u="sng" dirty="0">
              <a:solidFill>
                <a:schemeClr val="accent5"/>
              </a:solidFill>
            </a:endParaRPr>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461665"/>
          </a:xfrm>
          <a:prstGeom prst="rect">
            <a:avLst/>
          </a:prstGeom>
          <a:noFill/>
        </p:spPr>
        <p:txBody>
          <a:bodyPr wrap="square" rtlCol="0">
            <a:spAutoFit/>
          </a:bodyPr>
          <a:lstStyle/>
          <a:p>
            <a:pPr algn="ctr"/>
            <a:r>
              <a:rPr lang="it-IT" sz="2400" b="1" dirty="0" smtClean="0">
                <a:solidFill>
                  <a:srgbClr val="FF0000"/>
                </a:solidFill>
              </a:rPr>
              <a:t>Art. 95. Criteri di aggiudicazione dell’appalto</a:t>
            </a:r>
            <a:endParaRPr lang="it-IT" sz="2400" dirty="0">
              <a:solidFill>
                <a:srgbClr val="FF0000"/>
              </a:solidFill>
            </a:endParaRPr>
          </a:p>
        </p:txBody>
      </p:sp>
      <p:sp>
        <p:nvSpPr>
          <p:cNvPr id="1025" name="Rectangle 1"/>
          <p:cNvSpPr>
            <a:spLocks noChangeArrowheads="1"/>
          </p:cNvSpPr>
          <p:nvPr/>
        </p:nvSpPr>
        <p:spPr bwMode="auto">
          <a:xfrm>
            <a:off x="323528" y="2492896"/>
            <a:ext cx="842493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dirty="0" smtClean="0"/>
              <a:t>Fatte salve le disposizioni legislative, regolamentari o amministrative relative al prezzo di determinate forniture o alla remunerazione di servizi specifici, le stazioni appaltanti, nel rispetto dei principi di trasparenza, di non discriminazione e di parità di trattamento, procedono all'aggiudicazione degli appalti e all'affidamento dei concorsi di progettazione e dei concorsi di idee, sulla base del </a:t>
            </a:r>
            <a:r>
              <a:rPr lang="it-IT" b="1" dirty="0" smtClean="0"/>
              <a:t>criterio dell'offerta economicamente più vantaggiosa</a:t>
            </a:r>
            <a:r>
              <a:rPr lang="it-IT" dirty="0" smtClean="0"/>
              <a:t> individuata sulla base del miglior rapporto qualità/prezzo o </a:t>
            </a:r>
            <a:r>
              <a:rPr lang="it-IT" b="1" dirty="0" smtClean="0"/>
              <a:t>sulla base dell'elemento prezzo o del costo</a:t>
            </a:r>
            <a:r>
              <a:rPr lang="it-IT" dirty="0" smtClean="0"/>
              <a:t>, seguendo un criterio di comparazione costo/efficacia quale il costo del ciclo di vita, conformemente all'articolo 96.</a:t>
            </a:r>
            <a:endParaRPr lang="it-IT"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461665"/>
          </a:xfrm>
          <a:prstGeom prst="rect">
            <a:avLst/>
          </a:prstGeom>
          <a:noFill/>
        </p:spPr>
        <p:txBody>
          <a:bodyPr wrap="square" rtlCol="0">
            <a:spAutoFit/>
          </a:bodyPr>
          <a:lstStyle/>
          <a:p>
            <a:pPr algn="ctr"/>
            <a:r>
              <a:rPr lang="it-IT" sz="2400" b="1" dirty="0" smtClean="0">
                <a:solidFill>
                  <a:srgbClr val="FF0000"/>
                </a:solidFill>
              </a:rPr>
              <a:t>Art. 95. Criteri di aggiudicazione dell’appalto</a:t>
            </a:r>
            <a:endParaRPr lang="it-IT" sz="2400" dirty="0">
              <a:solidFill>
                <a:srgbClr val="FF0000"/>
              </a:solidFill>
            </a:endParaRPr>
          </a:p>
        </p:txBody>
      </p:sp>
      <p:sp>
        <p:nvSpPr>
          <p:cNvPr id="1025" name="Rectangle 1"/>
          <p:cNvSpPr>
            <a:spLocks noChangeArrowheads="1"/>
          </p:cNvSpPr>
          <p:nvPr/>
        </p:nvSpPr>
        <p:spPr bwMode="auto">
          <a:xfrm>
            <a:off x="323528" y="2244928"/>
            <a:ext cx="842493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dirty="0" smtClean="0"/>
              <a:t>Può essere utilizzato il criterio del minor prezzo:</a:t>
            </a:r>
            <a:br>
              <a:rPr lang="it-IT" dirty="0" smtClean="0"/>
            </a:br>
            <a:r>
              <a:rPr lang="it-IT" dirty="0" smtClean="0"/>
              <a:t/>
            </a:r>
            <a:br>
              <a:rPr lang="it-IT" dirty="0" smtClean="0"/>
            </a:br>
            <a:r>
              <a:rPr lang="it-IT" dirty="0" smtClean="0">
                <a:solidFill>
                  <a:srgbClr val="FF0000"/>
                </a:solidFill>
              </a:rPr>
              <a:t>a)</a:t>
            </a:r>
            <a:r>
              <a:rPr lang="it-IT" dirty="0" smtClean="0"/>
              <a:t> per i lavori di importo pari o inferiore a 1.000.000 di euro, tenuto conto che la rispondenza ai requisiti di qualità è garantita dall'obbligo che la procedura di gara avvenga sulla base del progetto esecutivo; </a:t>
            </a:r>
            <a:br>
              <a:rPr lang="it-IT" dirty="0" smtClean="0"/>
            </a:br>
            <a:r>
              <a:rPr lang="it-IT" dirty="0" smtClean="0"/>
              <a:t/>
            </a:r>
            <a:br>
              <a:rPr lang="it-IT" dirty="0" smtClean="0"/>
            </a:br>
            <a:r>
              <a:rPr lang="it-IT" b="1" dirty="0" smtClean="0">
                <a:solidFill>
                  <a:srgbClr val="FF0000"/>
                </a:solidFill>
              </a:rPr>
              <a:t>b)</a:t>
            </a:r>
            <a:r>
              <a:rPr lang="it-IT" b="1" dirty="0" smtClean="0"/>
              <a:t> per i servizi e le forniture con caratteristiche standardizzate o le cui condizioni sono definite dal mercato</a:t>
            </a:r>
            <a:r>
              <a:rPr lang="it-IT" dirty="0" smtClean="0"/>
              <a:t>; </a:t>
            </a:r>
            <a:br>
              <a:rPr lang="it-IT" dirty="0" smtClean="0"/>
            </a:br>
            <a:r>
              <a:rPr lang="it-IT" dirty="0" smtClean="0"/>
              <a:t/>
            </a:r>
            <a:br>
              <a:rPr lang="it-IT" dirty="0" smtClean="0"/>
            </a:br>
            <a:r>
              <a:rPr lang="it-IT" b="1" dirty="0" smtClean="0">
                <a:solidFill>
                  <a:srgbClr val="FF0000"/>
                </a:solidFill>
              </a:rPr>
              <a:t>c)</a:t>
            </a:r>
            <a:r>
              <a:rPr lang="it-IT" b="1" dirty="0" smtClean="0"/>
              <a:t> per i servizi e le forniture di importo inferiore alla soglia di cui all'articolo 35, caratterizzati da elevata ripetitività, fatta eccezione per quelli di notevole contenuto tecnologico o che hanno un carattere innovativo</a:t>
            </a:r>
            <a:r>
              <a:rPr lang="it-IT" dirty="0" smtClean="0"/>
              <a:t>.</a:t>
            </a:r>
            <a:endParaRPr lang="it-IT"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461665"/>
          </a:xfrm>
          <a:prstGeom prst="rect">
            <a:avLst/>
          </a:prstGeom>
          <a:noFill/>
        </p:spPr>
        <p:txBody>
          <a:bodyPr wrap="square" rtlCol="0">
            <a:spAutoFit/>
          </a:bodyPr>
          <a:lstStyle/>
          <a:p>
            <a:pPr algn="ctr"/>
            <a:r>
              <a:rPr lang="it-IT" sz="2400" b="1" dirty="0" smtClean="0">
                <a:solidFill>
                  <a:srgbClr val="FF0000"/>
                </a:solidFill>
              </a:rPr>
              <a:t>Art. 95. Criteri di aggiudicazione dell’appalto</a:t>
            </a:r>
            <a:endParaRPr lang="it-IT" sz="2400" dirty="0">
              <a:solidFill>
                <a:srgbClr val="FF0000"/>
              </a:solidFill>
            </a:endParaRPr>
          </a:p>
        </p:txBody>
      </p:sp>
      <p:sp>
        <p:nvSpPr>
          <p:cNvPr id="1025" name="Rectangle 1"/>
          <p:cNvSpPr>
            <a:spLocks noChangeArrowheads="1"/>
          </p:cNvSpPr>
          <p:nvPr/>
        </p:nvSpPr>
        <p:spPr bwMode="auto">
          <a:xfrm>
            <a:off x="323528" y="2339002"/>
            <a:ext cx="842493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dirty="0" smtClean="0"/>
              <a:t>I documenti di gara stabiliscono i criteri di aggiudicazione dell'offerta, pertinenti alla natura, all'oggetto e alle caratteristiche del contratto. In particolare, l'offerta economicamente più vantaggiosa individuata sulla base del miglior rapporto qualità/prezzo, è valutata sulla base di </a:t>
            </a:r>
            <a:r>
              <a:rPr lang="it-IT" b="1" dirty="0" smtClean="0"/>
              <a:t>criteri oggettivi, quali gli aspetti qualitativi, ambientali o sociali, connessi all'oggetto dell'appalto</a:t>
            </a:r>
            <a:r>
              <a:rPr lang="it-IT" dirty="0" smtClean="0"/>
              <a:t>. Nell'ambito di tali criteri possono rientrare: </a:t>
            </a:r>
            <a:br>
              <a:rPr lang="it-IT" dirty="0" smtClean="0"/>
            </a:br>
            <a:r>
              <a:rPr lang="it-IT" dirty="0" smtClean="0"/>
              <a:t/>
            </a:r>
            <a:br>
              <a:rPr lang="it-IT" dirty="0" smtClean="0"/>
            </a:br>
            <a:r>
              <a:rPr lang="it-IT" dirty="0" smtClean="0">
                <a:solidFill>
                  <a:srgbClr val="FF0000"/>
                </a:solidFill>
              </a:rPr>
              <a:t>a)</a:t>
            </a:r>
            <a:r>
              <a:rPr lang="it-IT" dirty="0" smtClean="0"/>
              <a:t> la qualità, che comprende </a:t>
            </a:r>
            <a:r>
              <a:rPr lang="it-IT" b="1" dirty="0" smtClean="0"/>
              <a:t>pregio tecnico, caratteristiche estetiche e funzionali, accessibilità per le persone con disabilità, progettazione adeguata per tutti gli utenti, certificazioni e attestazioni in materia di sicurezza e salute dei lavoratori, quali OSHAS 18001, caratteristiche sociali, ambientali, contenimento dei consumi energetici e delle risorse ambientali dell'opera o del prodotto, caratteristiche innovative, commercializzazione e relative condizioni</a:t>
            </a:r>
            <a:r>
              <a:rPr lang="it-IT" dirty="0" smtClean="0"/>
              <a:t>; </a:t>
            </a:r>
            <a:br>
              <a:rPr lang="it-IT" dirty="0" smtClean="0"/>
            </a:br>
            <a:endParaRPr lang="it-IT"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461665"/>
          </a:xfrm>
          <a:prstGeom prst="rect">
            <a:avLst/>
          </a:prstGeom>
          <a:noFill/>
        </p:spPr>
        <p:txBody>
          <a:bodyPr wrap="square" rtlCol="0">
            <a:spAutoFit/>
          </a:bodyPr>
          <a:lstStyle/>
          <a:p>
            <a:pPr algn="ctr"/>
            <a:r>
              <a:rPr lang="it-IT" sz="2400" b="1" dirty="0" smtClean="0">
                <a:solidFill>
                  <a:srgbClr val="FF0000"/>
                </a:solidFill>
              </a:rPr>
              <a:t>Art. 95. Criteri di aggiudicazione dell’appalto</a:t>
            </a:r>
            <a:endParaRPr lang="it-IT" sz="2400" dirty="0">
              <a:solidFill>
                <a:srgbClr val="FF0000"/>
              </a:solidFill>
            </a:endParaRPr>
          </a:p>
        </p:txBody>
      </p:sp>
      <p:sp>
        <p:nvSpPr>
          <p:cNvPr id="1025" name="Rectangle 1"/>
          <p:cNvSpPr>
            <a:spLocks noChangeArrowheads="1"/>
          </p:cNvSpPr>
          <p:nvPr/>
        </p:nvSpPr>
        <p:spPr bwMode="auto">
          <a:xfrm>
            <a:off x="323528" y="2361069"/>
            <a:ext cx="842493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dirty="0" smtClean="0">
                <a:solidFill>
                  <a:srgbClr val="FF0000"/>
                </a:solidFill>
              </a:rPr>
              <a:t>b)</a:t>
            </a:r>
            <a:r>
              <a:rPr lang="it-IT" dirty="0" smtClean="0"/>
              <a:t> </a:t>
            </a:r>
            <a:r>
              <a:rPr lang="it-IT" b="1" dirty="0" smtClean="0"/>
              <a:t>il possesso di un marchio di qualità ecologica dell'Unione europea (</a:t>
            </a:r>
            <a:r>
              <a:rPr lang="it-IT" b="1" dirty="0" err="1" smtClean="0"/>
              <a:t>Ecolabel</a:t>
            </a:r>
            <a:r>
              <a:rPr lang="it-IT" b="1" dirty="0" smtClean="0"/>
              <a:t> UE) in relazione ai beni o servizi oggetto del contratto, in misura pari o superiore al 30 per cento del valore delle forniture o prestazioni oggetto del contratto stesso; </a:t>
            </a:r>
            <a:br>
              <a:rPr lang="it-IT" b="1" dirty="0" smtClean="0"/>
            </a:br>
            <a:r>
              <a:rPr lang="it-IT" b="1" dirty="0" smtClean="0"/>
              <a:t/>
            </a:r>
            <a:br>
              <a:rPr lang="it-IT" b="1" dirty="0" smtClean="0"/>
            </a:br>
            <a:r>
              <a:rPr lang="it-IT" dirty="0" smtClean="0">
                <a:solidFill>
                  <a:srgbClr val="FF0000"/>
                </a:solidFill>
              </a:rPr>
              <a:t>c)</a:t>
            </a:r>
            <a:r>
              <a:rPr lang="it-IT" dirty="0" smtClean="0"/>
              <a:t> il costo di utilizzazione e manutenzione avuto anche riguardo ai consumi di energia e delle risorse naturali, alle emissioni inquinanti e ai costi complessivi, inclusi quelli esterni e di mitigazione degli impatti dei cambiamenti climatici, riferiti all'intero ciclo di vita dell'opera, bene o servizio, con l'obiettivo strategico di un uso più efficiente delle risorse e di un'economia circolare che promuova ambiente e occupazione </a:t>
            </a:r>
            <a:br>
              <a:rPr lang="it-IT" dirty="0" smtClean="0"/>
            </a:br>
            <a:r>
              <a:rPr lang="it-IT" dirty="0" smtClean="0"/>
              <a:t/>
            </a:r>
            <a:br>
              <a:rPr lang="it-IT" dirty="0" smtClean="0"/>
            </a:br>
            <a:r>
              <a:rPr lang="it-IT" dirty="0" smtClean="0">
                <a:solidFill>
                  <a:srgbClr val="FF0000"/>
                </a:solidFill>
              </a:rPr>
              <a:t>d)</a:t>
            </a:r>
            <a:r>
              <a:rPr lang="it-IT" dirty="0" smtClean="0"/>
              <a:t> la compensazione delle emissioni di gas ad effetto serra associate alle attività dell'azienda calcolate secondo i metodi stabiliti in base alla raccomandazione n. 2013/179/UE della Commissione del 9 aprile 2013, relativa all'uso di metodologie comuni per misurare e comunicare le prestazioni ambientali nel corso del ciclo di vita dei prodotti e delle organizzazioni </a:t>
            </a:r>
            <a:br>
              <a:rPr lang="it-IT" dirty="0" smtClean="0"/>
            </a:br>
            <a:endParaRPr lang="it-IT"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467544" y="1700808"/>
            <a:ext cx="8208912" cy="4154984"/>
          </a:xfrm>
          <a:prstGeom prst="rect">
            <a:avLst/>
          </a:prstGeom>
          <a:noFill/>
        </p:spPr>
        <p:txBody>
          <a:bodyPr wrap="square" rtlCol="0">
            <a:spAutoFit/>
          </a:bodyPr>
          <a:lstStyle/>
          <a:p>
            <a:r>
              <a:rPr lang="it-IT" sz="2400" b="1" dirty="0" smtClean="0">
                <a:solidFill>
                  <a:srgbClr val="FF0000"/>
                </a:solidFill>
              </a:rPr>
              <a:t>Art. 1 Oggetto e ambito di applicazione</a:t>
            </a:r>
            <a:endParaRPr lang="it-IT" sz="2400" dirty="0" smtClean="0">
              <a:solidFill>
                <a:srgbClr val="FF0000"/>
              </a:solidFill>
            </a:endParaRPr>
          </a:p>
          <a:p>
            <a:r>
              <a:rPr lang="it-IT" sz="2400" b="1" dirty="0" smtClean="0"/>
              <a:t>Il presente codice disciplina i contratti di appalto </a:t>
            </a:r>
            <a:r>
              <a:rPr lang="it-IT" sz="2400" dirty="0" smtClean="0"/>
              <a:t>e di concessione delle amministrazioni aggiudicatrici e degli enti aggiudicatori aventi ad oggetto </a:t>
            </a:r>
            <a:r>
              <a:rPr lang="it-IT" sz="2400" b="1" dirty="0" smtClean="0"/>
              <a:t>l'acquisizione di servizi, forniture, lavori e opere</a:t>
            </a:r>
            <a:r>
              <a:rPr lang="it-IT" sz="2400" dirty="0" smtClean="0"/>
              <a:t>, </a:t>
            </a:r>
            <a:r>
              <a:rPr lang="it-IT" sz="2400" dirty="0" err="1" smtClean="0"/>
              <a:t>nonchè</a:t>
            </a:r>
            <a:r>
              <a:rPr lang="it-IT" sz="2400" dirty="0" smtClean="0"/>
              <a:t> i concorsi pubblici di progettazione.</a:t>
            </a:r>
          </a:p>
          <a:p>
            <a:r>
              <a:rPr lang="it-IT" sz="2400" dirty="0" smtClean="0"/>
              <a:t> </a:t>
            </a:r>
            <a:endParaRPr lang="it-IT" sz="2400" dirty="0" smtClean="0"/>
          </a:p>
          <a:p>
            <a:r>
              <a:rPr lang="it-IT" sz="2400" b="1" dirty="0" smtClean="0">
                <a:solidFill>
                  <a:srgbClr val="FF0000"/>
                </a:solidFill>
              </a:rPr>
              <a:t>Art</a:t>
            </a:r>
            <a:r>
              <a:rPr lang="it-IT" sz="2400" b="1" dirty="0" smtClean="0">
                <a:solidFill>
                  <a:srgbClr val="FF0000"/>
                </a:solidFill>
              </a:rPr>
              <a:t>. 1665 c.c. </a:t>
            </a:r>
            <a:r>
              <a:rPr lang="it-IT" sz="2400" dirty="0" smtClean="0"/>
              <a:t>L'</a:t>
            </a:r>
            <a:r>
              <a:rPr lang="it-IT" sz="2400" u="sng" dirty="0" smtClean="0">
                <a:hlinkClick r:id="rId2" tooltip="Dizionario Giuridico: Appalto"/>
              </a:rPr>
              <a:t>appalto</a:t>
            </a:r>
            <a:r>
              <a:rPr lang="it-IT" sz="2400" dirty="0" smtClean="0"/>
              <a:t> è il </a:t>
            </a:r>
            <a:r>
              <a:rPr lang="it-IT" sz="2400" u="sng" dirty="0" smtClean="0">
                <a:hlinkClick r:id="rId3" tooltip="Dizionario Giuridico: Contratto"/>
              </a:rPr>
              <a:t>contratto</a:t>
            </a:r>
            <a:r>
              <a:rPr lang="it-IT" sz="2400" dirty="0" smtClean="0"/>
              <a:t> con il quale una parte assume, con organizzazione dei mezzi necessari e con gestione a proprio rischio, il compimento di un'opera o di un servizio </a:t>
            </a:r>
            <a:r>
              <a:rPr lang="it-IT" sz="2400" u="sng" baseline="30000" dirty="0" smtClean="0">
                <a:hlinkClick r:id="rId4"/>
              </a:rPr>
              <a:t>(3)</a:t>
            </a:r>
            <a:r>
              <a:rPr lang="it-IT" sz="2400" dirty="0" smtClean="0"/>
              <a:t> verso un corrispettivo in danaro</a:t>
            </a:r>
            <a:endParaRPr lang="it-IT" sz="2400"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461665"/>
          </a:xfrm>
          <a:prstGeom prst="rect">
            <a:avLst/>
          </a:prstGeom>
          <a:noFill/>
        </p:spPr>
        <p:txBody>
          <a:bodyPr wrap="square" rtlCol="0">
            <a:spAutoFit/>
          </a:bodyPr>
          <a:lstStyle/>
          <a:p>
            <a:pPr algn="ctr"/>
            <a:r>
              <a:rPr lang="it-IT" sz="2400" b="1" dirty="0" smtClean="0">
                <a:solidFill>
                  <a:srgbClr val="FF0000"/>
                </a:solidFill>
              </a:rPr>
              <a:t>Art. 95. Criteri di aggiudicazione dell’appalto</a:t>
            </a:r>
            <a:endParaRPr lang="it-IT" sz="2400" dirty="0">
              <a:solidFill>
                <a:srgbClr val="FF0000"/>
              </a:solidFill>
            </a:endParaRPr>
          </a:p>
        </p:txBody>
      </p:sp>
      <p:sp>
        <p:nvSpPr>
          <p:cNvPr id="1025" name="Rectangle 1"/>
          <p:cNvSpPr>
            <a:spLocks noChangeArrowheads="1"/>
          </p:cNvSpPr>
          <p:nvPr/>
        </p:nvSpPr>
        <p:spPr bwMode="auto">
          <a:xfrm>
            <a:off x="323528" y="2499568"/>
            <a:ext cx="8424936"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dirty="0" smtClean="0">
                <a:solidFill>
                  <a:srgbClr val="FF0000"/>
                </a:solidFill>
              </a:rPr>
              <a:t>e)</a:t>
            </a:r>
            <a:r>
              <a:rPr lang="it-IT" dirty="0" smtClean="0"/>
              <a:t> l'organizzazione, </a:t>
            </a:r>
            <a:r>
              <a:rPr lang="it-IT" b="1" dirty="0" smtClean="0"/>
              <a:t>le qualifiche e l'esperienza del personale</a:t>
            </a:r>
            <a:r>
              <a:rPr lang="it-IT" dirty="0" smtClean="0"/>
              <a:t> effettivamente utilizzato nell'appalto, qualora la qualità del personale incaricato possa avere un'influenza significativa sul livello dell'esecuzione dell'appalto; </a:t>
            </a:r>
            <a:br>
              <a:rPr lang="it-IT" dirty="0" smtClean="0"/>
            </a:br>
            <a:r>
              <a:rPr lang="it-IT" dirty="0" smtClean="0"/>
              <a:t/>
            </a:r>
            <a:br>
              <a:rPr lang="it-IT" dirty="0" smtClean="0"/>
            </a:br>
            <a:r>
              <a:rPr lang="it-IT" dirty="0" smtClean="0">
                <a:solidFill>
                  <a:srgbClr val="FF0000"/>
                </a:solidFill>
              </a:rPr>
              <a:t>f)</a:t>
            </a:r>
            <a:r>
              <a:rPr lang="it-IT" dirty="0" smtClean="0"/>
              <a:t> </a:t>
            </a:r>
            <a:r>
              <a:rPr lang="it-IT" b="1" dirty="0" smtClean="0"/>
              <a:t>il servizio successivo alla vendita e assistenza tecnica;</a:t>
            </a:r>
            <a:br>
              <a:rPr lang="it-IT" b="1" dirty="0" smtClean="0"/>
            </a:br>
            <a:r>
              <a:rPr lang="it-IT" b="1" dirty="0" smtClean="0"/>
              <a:t/>
            </a:r>
            <a:br>
              <a:rPr lang="it-IT" b="1" dirty="0" smtClean="0"/>
            </a:br>
            <a:r>
              <a:rPr lang="it-IT" dirty="0" smtClean="0">
                <a:solidFill>
                  <a:srgbClr val="FF0000"/>
                </a:solidFill>
              </a:rPr>
              <a:t>g)</a:t>
            </a:r>
            <a:r>
              <a:rPr lang="it-IT" dirty="0" smtClean="0"/>
              <a:t> </a:t>
            </a:r>
            <a:r>
              <a:rPr lang="it-IT" b="1" dirty="0" smtClean="0"/>
              <a:t>le condizioni di consegna quali la data di consegna, il processo di consegna e il termine di consegna o di esecuzione</a:t>
            </a:r>
            <a:r>
              <a:rPr lang="it-IT" dirty="0" smtClean="0"/>
              <a:t>.</a:t>
            </a:r>
          </a:p>
          <a:p>
            <a:r>
              <a:rPr lang="it-IT" b="1" u="sng" dirty="0" smtClean="0"/>
              <a:t>Nell'offerta economica l'operatore deve indicare i propri costi aziendali concernenti l'adempimento delle disposizioni in materia di salute e sicurezza sui luoghi di lavoro.</a:t>
            </a:r>
            <a:endParaRPr lang="it-IT" dirty="0" smtClean="0"/>
          </a:p>
          <a:p>
            <a:r>
              <a:rPr lang="it-IT" b="1" u="sng" dirty="0" smtClean="0"/>
              <a:t>Le stazioni appaltanti possono decidere di non procedere all'aggiudicazione se nessuna offerta risulti conveniente o idonea in relazione all'oggetto del contratto. Tale facoltà è indicata espressamente nel bando di gara o nella lettera di invito.</a:t>
            </a:r>
            <a:endParaRPr lang="it-IT" dirty="0" smtClean="0"/>
          </a:p>
          <a:p>
            <a:r>
              <a:rPr lang="it-IT" dirty="0" smtClean="0"/>
              <a:t/>
            </a:r>
            <a:br>
              <a:rPr lang="it-IT" dirty="0" smtClean="0"/>
            </a:br>
            <a:endParaRPr lang="it-IT"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461665"/>
          </a:xfrm>
          <a:prstGeom prst="rect">
            <a:avLst/>
          </a:prstGeom>
          <a:noFill/>
        </p:spPr>
        <p:txBody>
          <a:bodyPr wrap="square" rtlCol="0">
            <a:spAutoFit/>
          </a:bodyPr>
          <a:lstStyle/>
          <a:p>
            <a:pPr algn="ctr"/>
            <a:r>
              <a:rPr lang="it-IT" sz="2400" b="1" dirty="0" smtClean="0">
                <a:solidFill>
                  <a:srgbClr val="FF0000"/>
                </a:solidFill>
              </a:rPr>
              <a:t>Art. 83. Criteri di selezione e soccorso istruttorio</a:t>
            </a:r>
            <a:endParaRPr lang="it-IT" sz="2400" dirty="0">
              <a:solidFill>
                <a:srgbClr val="FF0000"/>
              </a:solidFill>
            </a:endParaRPr>
          </a:p>
        </p:txBody>
      </p:sp>
      <p:sp>
        <p:nvSpPr>
          <p:cNvPr id="1025" name="Rectangle 1"/>
          <p:cNvSpPr>
            <a:spLocks noChangeArrowheads="1"/>
          </p:cNvSpPr>
          <p:nvPr/>
        </p:nvSpPr>
        <p:spPr bwMode="auto">
          <a:xfrm>
            <a:off x="323528" y="2276872"/>
            <a:ext cx="8424936"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it-IT" sz="1600" dirty="0" smtClean="0"/>
              <a:t>Le carenze di qualsiasi elemento formale della domanda possono essere sanate attraverso la procedura di </a:t>
            </a:r>
            <a:r>
              <a:rPr lang="it-IT" sz="1600" b="1" dirty="0" smtClean="0"/>
              <a:t>soccorso istruttorio</a:t>
            </a:r>
            <a:r>
              <a:rPr lang="it-IT" sz="1600" dirty="0" smtClean="0"/>
              <a:t> di cui al presente comma. In particolare, </a:t>
            </a:r>
            <a:r>
              <a:rPr lang="it-IT" sz="1600" b="1" dirty="0" smtClean="0"/>
              <a:t>la mancanza, l'incompletezza e ogni altra irregolarità essenziale degli elementi e del </a:t>
            </a:r>
            <a:r>
              <a:rPr lang="it-IT" sz="1600" b="1" u="sng" dirty="0" smtClean="0"/>
              <a:t>documento di gara unico europeo </a:t>
            </a:r>
            <a:r>
              <a:rPr lang="it-IT" sz="1600" b="1" dirty="0" smtClean="0"/>
              <a:t>di cui all'articolo 85,</a:t>
            </a:r>
            <a:r>
              <a:rPr lang="it-IT" sz="1600" dirty="0" smtClean="0"/>
              <a:t> con </a:t>
            </a:r>
            <a:r>
              <a:rPr lang="it-IT" sz="1600" b="1" u="sng" dirty="0" smtClean="0"/>
              <a:t>esclusione</a:t>
            </a:r>
            <a:r>
              <a:rPr lang="it-IT" sz="1600" dirty="0" smtClean="0"/>
              <a:t> di quelle afferenti </a:t>
            </a:r>
            <a:r>
              <a:rPr lang="it-IT" sz="1600" b="1" dirty="0" smtClean="0"/>
              <a:t>all'offerta tecnica ed economica</a:t>
            </a:r>
            <a:r>
              <a:rPr lang="it-IT" sz="1600" dirty="0" smtClean="0"/>
              <a:t>, obbliga il concorrente che vi ha dato causa al </a:t>
            </a:r>
            <a:r>
              <a:rPr lang="it-IT" sz="1600" b="1" dirty="0" smtClean="0"/>
              <a:t>pagamento</a:t>
            </a:r>
            <a:r>
              <a:rPr lang="it-IT" sz="1600" dirty="0" smtClean="0"/>
              <a:t>, in favore della stazione appaltante, della </a:t>
            </a:r>
            <a:r>
              <a:rPr lang="it-IT" sz="1600" b="1" dirty="0" smtClean="0"/>
              <a:t>sanzione pecuniaria</a:t>
            </a:r>
            <a:r>
              <a:rPr lang="it-IT" sz="1600" dirty="0" smtClean="0"/>
              <a:t> stabilita dal bando di gara, in misura non inferiore </a:t>
            </a:r>
            <a:r>
              <a:rPr lang="it-IT" sz="1600" b="1" dirty="0" smtClean="0"/>
              <a:t>all'uno per mille e non superiore all'uno per cento del valore della gara e comunque non superiore a 5.000 euro</a:t>
            </a:r>
            <a:r>
              <a:rPr lang="it-IT" sz="1600" dirty="0" smtClean="0"/>
              <a:t>. In tal caso, la stazione appaltante assegna al concorrente un termine, non superiore a </a:t>
            </a:r>
            <a:r>
              <a:rPr lang="it-IT" sz="1600" b="1" dirty="0" smtClean="0"/>
              <a:t>dieci giorni</a:t>
            </a:r>
            <a:r>
              <a:rPr lang="it-IT" sz="1600" dirty="0" smtClean="0"/>
              <a:t>, </a:t>
            </a:r>
            <a:r>
              <a:rPr lang="it-IT" sz="1600" dirty="0" err="1" smtClean="0"/>
              <a:t>perchè</a:t>
            </a:r>
            <a:r>
              <a:rPr lang="it-IT" sz="1600" dirty="0" smtClean="0"/>
              <a:t> siano rese, integrate o regolarizzate le dichiarazioni necessarie, indicandone il contenuto e i soggetti che le devono rendere, da presentare contestualmente al documento comprovante l'avvenuto pagamento della sanzione, </a:t>
            </a:r>
            <a:r>
              <a:rPr lang="it-IT" sz="1600" b="1" dirty="0" smtClean="0"/>
              <a:t>a pena di esclusione</a:t>
            </a:r>
            <a:r>
              <a:rPr lang="it-IT" sz="1600" dirty="0" smtClean="0"/>
              <a:t>. </a:t>
            </a:r>
            <a:r>
              <a:rPr lang="it-IT" sz="1600" b="1" u="sng" dirty="0" smtClean="0"/>
              <a:t>La sanzione è dovuta esclusivamente in caso di regolarizzazione</a:t>
            </a:r>
            <a:r>
              <a:rPr lang="it-IT" sz="1600" dirty="0" smtClean="0"/>
              <a:t>. </a:t>
            </a:r>
            <a:r>
              <a:rPr lang="it-IT" sz="1600" b="1" dirty="0" smtClean="0"/>
              <a:t>Nei casi di </a:t>
            </a:r>
            <a:r>
              <a:rPr lang="it-IT" sz="1600" b="1" u="sng" dirty="0" smtClean="0"/>
              <a:t>irregolarità formali, ovvero di mancanza o incompletezza di dichiarazioni non essenziali,</a:t>
            </a:r>
            <a:r>
              <a:rPr lang="it-IT" sz="1600" b="1" dirty="0" smtClean="0"/>
              <a:t> la stazione appaltante ne richiede comunque la regolarizzazione con la procedura di cui al periodo precedente, </a:t>
            </a:r>
            <a:r>
              <a:rPr lang="it-IT" sz="1600" b="1" u="sng" dirty="0" smtClean="0"/>
              <a:t>ma non applica alcuna sanzione</a:t>
            </a:r>
            <a:r>
              <a:rPr lang="it-IT" sz="1600" u="sng" dirty="0" smtClean="0"/>
              <a:t>.</a:t>
            </a:r>
            <a:r>
              <a:rPr lang="it-IT" sz="1600" dirty="0" smtClean="0"/>
              <a:t> In caso di inutile decorso del termine di regolarizzazione, il concorrente è escluso dalla gara. </a:t>
            </a:r>
            <a:r>
              <a:rPr lang="it-IT" sz="1600" b="1" dirty="0" smtClean="0"/>
              <a:t>Costituiscono </a:t>
            </a:r>
            <a:r>
              <a:rPr lang="it-IT" sz="1600" b="1" u="sng" dirty="0" smtClean="0"/>
              <a:t>irregolarità essenziali non sanabili</a:t>
            </a:r>
            <a:r>
              <a:rPr lang="it-IT" sz="1600" b="1" dirty="0" smtClean="0"/>
              <a:t> le carenze della documentazione che non consentono l'individuazione del contenuto o del soggetto responsabile della stessa</a:t>
            </a:r>
            <a:r>
              <a:rPr lang="it-IT" sz="1600" dirty="0" smtClean="0"/>
              <a:t>.</a:t>
            </a:r>
            <a:endParaRPr lang="it-IT"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461665"/>
          </a:xfrm>
          <a:prstGeom prst="rect">
            <a:avLst/>
          </a:prstGeom>
          <a:noFill/>
        </p:spPr>
        <p:txBody>
          <a:bodyPr wrap="square" rtlCol="0">
            <a:spAutoFit/>
          </a:bodyPr>
          <a:lstStyle/>
          <a:p>
            <a:pPr algn="ctr"/>
            <a:r>
              <a:rPr lang="it-IT" sz="2400" b="1" dirty="0" smtClean="0">
                <a:solidFill>
                  <a:srgbClr val="FF0000"/>
                </a:solidFill>
              </a:rPr>
              <a:t>Art. 80. Motivi di esclusione</a:t>
            </a:r>
            <a:endParaRPr lang="it-IT" sz="2400" dirty="0">
              <a:solidFill>
                <a:srgbClr val="FF0000"/>
              </a:solidFill>
            </a:endParaRPr>
          </a:p>
        </p:txBody>
      </p:sp>
      <p:sp>
        <p:nvSpPr>
          <p:cNvPr id="6" name="CasellaDiTesto 5"/>
          <p:cNvSpPr txBox="1"/>
          <p:nvPr/>
        </p:nvSpPr>
        <p:spPr>
          <a:xfrm>
            <a:off x="35496" y="2175247"/>
            <a:ext cx="9144000" cy="4216539"/>
          </a:xfrm>
          <a:prstGeom prst="rect">
            <a:avLst/>
          </a:prstGeom>
          <a:noFill/>
        </p:spPr>
        <p:txBody>
          <a:bodyPr wrap="square" rtlCol="0">
            <a:spAutoFit/>
          </a:bodyPr>
          <a:lstStyle/>
          <a:p>
            <a:pPr algn="ctr"/>
            <a:r>
              <a:rPr lang="it-IT" sz="2400" b="1" dirty="0" smtClean="0">
                <a:solidFill>
                  <a:srgbClr val="FF0000"/>
                </a:solidFill>
              </a:rPr>
              <a:t>Art. 93. Garanzie per la partecipazione alla procedura</a:t>
            </a:r>
          </a:p>
          <a:p>
            <a:pPr algn="ctr"/>
            <a:endParaRPr lang="it-IT" sz="2400" b="1" dirty="0" smtClean="0">
              <a:solidFill>
                <a:srgbClr val="FF0000"/>
              </a:solidFill>
            </a:endParaRPr>
          </a:p>
          <a:p>
            <a:r>
              <a:rPr lang="it-IT" sz="2000" dirty="0" smtClean="0"/>
              <a:t>L'offerta è corredata da una garanzia fideiussoria, denominata </a:t>
            </a:r>
            <a:r>
              <a:rPr lang="it-IT" sz="2000" b="1" dirty="0" smtClean="0"/>
              <a:t>"garanzia provvisoria</a:t>
            </a:r>
            <a:r>
              <a:rPr lang="it-IT" sz="2000" dirty="0" smtClean="0"/>
              <a:t>" pari al 2 per cento del prezzo base indicato nel bando o nell'invito, sotto forma di cauzione o di fideiussione, a scelta dell'offerente. Al fine di rendere l'importo della garanzia proporzionato e adeguato alla natura delle prestazioni oggetto del contratto e al grado di rischio ad esso connesso, la stazione appaltante può motivatamente </a:t>
            </a:r>
            <a:r>
              <a:rPr lang="it-IT" sz="2000" b="1" dirty="0" smtClean="0"/>
              <a:t>ridurre l'importo della cauzione sino all'1 per cento ovvero incrementarlo sino al 4 per cento.</a:t>
            </a:r>
            <a:endParaRPr lang="it-IT" sz="2000" dirty="0" smtClean="0"/>
          </a:p>
          <a:p>
            <a:r>
              <a:rPr lang="it-IT" sz="2000" dirty="0" smtClean="0"/>
              <a:t> La garanzia copre la mancata sottoscrizione del contratto dopo l'aggiudicazione, per fatto dell'affidatario riconducibile ad una condotta connotata da dolo o colpa grave, ed è svincolata automaticamente al momento della sottoscrizione del contratto medesimo.</a:t>
            </a:r>
            <a:endParaRPr lang="it-IT" sz="2000"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461665"/>
          </a:xfrm>
          <a:prstGeom prst="rect">
            <a:avLst/>
          </a:prstGeom>
          <a:noFill/>
        </p:spPr>
        <p:txBody>
          <a:bodyPr wrap="square" rtlCol="0">
            <a:spAutoFit/>
          </a:bodyPr>
          <a:lstStyle/>
          <a:p>
            <a:pPr algn="ctr"/>
            <a:r>
              <a:rPr lang="it-IT" sz="2400" b="1" dirty="0" smtClean="0">
                <a:solidFill>
                  <a:srgbClr val="FF0000"/>
                </a:solidFill>
              </a:rPr>
              <a:t>Art. 77. Commissione di aggiudicazione</a:t>
            </a:r>
            <a:endParaRPr lang="it-IT" sz="2400" b="1" dirty="0">
              <a:solidFill>
                <a:srgbClr val="FF0000"/>
              </a:solidFill>
            </a:endParaRPr>
          </a:p>
        </p:txBody>
      </p:sp>
      <p:sp>
        <p:nvSpPr>
          <p:cNvPr id="7" name="CasellaDiTesto 6"/>
          <p:cNvSpPr txBox="1"/>
          <p:nvPr/>
        </p:nvSpPr>
        <p:spPr>
          <a:xfrm>
            <a:off x="35496" y="2298352"/>
            <a:ext cx="9144000" cy="4154984"/>
          </a:xfrm>
          <a:prstGeom prst="rect">
            <a:avLst/>
          </a:prstGeom>
          <a:noFill/>
        </p:spPr>
        <p:txBody>
          <a:bodyPr wrap="square" rtlCol="0">
            <a:spAutoFit/>
          </a:bodyPr>
          <a:lstStyle/>
          <a:p>
            <a:r>
              <a:rPr lang="it-IT" sz="2400" dirty="0" smtClean="0"/>
              <a:t>Nelle procedure di aggiudicazione di contratti di appalti o di concessioni, limitatamente ai casi di </a:t>
            </a:r>
            <a:r>
              <a:rPr lang="it-IT" sz="2400" b="1" dirty="0" smtClean="0"/>
              <a:t>aggiudicazione con il criterio dell'offerta economicamente più vantaggiosa individuata sulla base del miglior rapporto qualità/prezzo</a:t>
            </a:r>
            <a:r>
              <a:rPr lang="it-IT" sz="2400" dirty="0" smtClean="0"/>
              <a:t> la valutazione delle offerte dal punto di vista tecnico ed economico è affidata ad una commissione giudicatrice, composta da esperti nello specifico settore cui afferisce l'oggetto del contratto.</a:t>
            </a:r>
          </a:p>
          <a:p>
            <a:r>
              <a:rPr lang="it-IT" sz="2400" dirty="0" smtClean="0"/>
              <a:t>La commissione è costituta da un </a:t>
            </a:r>
            <a:r>
              <a:rPr lang="it-IT" sz="2400" b="1" dirty="0" smtClean="0"/>
              <a:t>numero dispari di commissari</a:t>
            </a:r>
            <a:r>
              <a:rPr lang="it-IT" sz="2400" dirty="0" smtClean="0"/>
              <a:t>, non superiore a cinque, individuato dalla stazione appaltante e può lavorare a distanza con procedure telematiche che salvaguardino la riservatezza delle comunicazioni.</a:t>
            </a:r>
            <a:endParaRPr lang="it-IT" sz="2400"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461665"/>
          </a:xfrm>
          <a:prstGeom prst="rect">
            <a:avLst/>
          </a:prstGeom>
          <a:noFill/>
        </p:spPr>
        <p:txBody>
          <a:bodyPr wrap="square" rtlCol="0">
            <a:spAutoFit/>
          </a:bodyPr>
          <a:lstStyle/>
          <a:p>
            <a:pPr algn="ctr"/>
            <a:r>
              <a:rPr lang="it-IT" sz="2400" b="1" dirty="0" smtClean="0">
                <a:solidFill>
                  <a:srgbClr val="FF0000"/>
                </a:solidFill>
              </a:rPr>
              <a:t>Art. 77. Commissione di aggiudicazione</a:t>
            </a:r>
            <a:endParaRPr lang="it-IT" sz="2400" b="1" dirty="0">
              <a:solidFill>
                <a:srgbClr val="FF0000"/>
              </a:solidFill>
            </a:endParaRPr>
          </a:p>
        </p:txBody>
      </p:sp>
      <p:sp>
        <p:nvSpPr>
          <p:cNvPr id="7" name="CasellaDiTesto 6"/>
          <p:cNvSpPr txBox="1"/>
          <p:nvPr/>
        </p:nvSpPr>
        <p:spPr>
          <a:xfrm>
            <a:off x="35496" y="2298352"/>
            <a:ext cx="8928992" cy="4093428"/>
          </a:xfrm>
          <a:prstGeom prst="rect">
            <a:avLst/>
          </a:prstGeom>
          <a:noFill/>
        </p:spPr>
        <p:txBody>
          <a:bodyPr wrap="square" rtlCol="0">
            <a:spAutoFit/>
          </a:bodyPr>
          <a:lstStyle/>
          <a:p>
            <a:pPr algn="just"/>
            <a:r>
              <a:rPr lang="it-IT" sz="2000" dirty="0" smtClean="0"/>
              <a:t>I commissari </a:t>
            </a:r>
            <a:r>
              <a:rPr lang="it-IT" sz="2000" b="1" dirty="0" smtClean="0"/>
              <a:t>non devono aver svolto </a:t>
            </a:r>
            <a:r>
              <a:rPr lang="it-IT" sz="2000" b="1" dirty="0" err="1" smtClean="0"/>
              <a:t>nè</a:t>
            </a:r>
            <a:r>
              <a:rPr lang="it-IT" sz="2000" b="1" dirty="0" smtClean="0"/>
              <a:t> possono svolgere alcun'altra funzione o incarico tecnico o amministrativo</a:t>
            </a:r>
            <a:r>
              <a:rPr lang="it-IT" sz="2000" dirty="0" smtClean="0"/>
              <a:t> relativamente al contratto del cui affidamento si tratta.</a:t>
            </a:r>
          </a:p>
          <a:p>
            <a:pPr algn="just"/>
            <a:r>
              <a:rPr lang="it-IT" sz="2000" dirty="0" smtClean="0"/>
              <a:t>Coloro che, nel biennio antecedente all'indizione della procedura di aggiudicazione, hanno ricoperto cariche di pubblico amministratore, non possono essere nominati commissari giudicatori relativamente ai contratti affidati dalle Amministrazioni presso le quali hanno esercitato le proprie funzioni d'istituto.</a:t>
            </a:r>
          </a:p>
          <a:p>
            <a:pPr algn="just"/>
            <a:r>
              <a:rPr lang="it-IT" sz="2000" b="1" dirty="0" smtClean="0"/>
              <a:t>La nomina dei commissari e la costituzione della commissione devono avvenire dopo la scadenza del termine fissato per la presentazione delle offerte.</a:t>
            </a:r>
            <a:endParaRPr lang="it-IT" sz="2000" dirty="0" smtClean="0"/>
          </a:p>
          <a:p>
            <a:pPr algn="just"/>
            <a:r>
              <a:rPr lang="it-IT" sz="2000" dirty="0" smtClean="0"/>
              <a:t>Al momento dell'accettazione dell'incarico, i commissari dichiarano ai sensi dell'articolo 47 del decreto del Presidente della Repubblica 28 dicembre 2000, n. 445, l'inesistenza delle cause di incompatibilità e di astensione di cui ai commi 4, 5 e 6.</a:t>
            </a:r>
            <a:endParaRPr lang="it-IT" sz="2000"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461665"/>
          </a:xfrm>
          <a:prstGeom prst="rect">
            <a:avLst/>
          </a:prstGeom>
          <a:noFill/>
        </p:spPr>
        <p:txBody>
          <a:bodyPr wrap="square" rtlCol="0">
            <a:spAutoFit/>
          </a:bodyPr>
          <a:lstStyle/>
          <a:p>
            <a:pPr algn="ctr"/>
            <a:r>
              <a:rPr lang="it-IT" sz="2400" b="1" dirty="0" smtClean="0">
                <a:solidFill>
                  <a:srgbClr val="FF0000"/>
                </a:solidFill>
              </a:rPr>
              <a:t>Art. 77. Commissione di aggiudicazione</a:t>
            </a:r>
            <a:endParaRPr lang="it-IT" sz="2400" b="1" dirty="0">
              <a:solidFill>
                <a:srgbClr val="FF0000"/>
              </a:solidFill>
            </a:endParaRPr>
          </a:p>
        </p:txBody>
      </p:sp>
      <p:sp>
        <p:nvSpPr>
          <p:cNvPr id="7" name="CasellaDiTesto 6"/>
          <p:cNvSpPr txBox="1"/>
          <p:nvPr/>
        </p:nvSpPr>
        <p:spPr>
          <a:xfrm>
            <a:off x="323528" y="2298352"/>
            <a:ext cx="8568952" cy="1938992"/>
          </a:xfrm>
          <a:prstGeom prst="rect">
            <a:avLst/>
          </a:prstGeom>
          <a:noFill/>
        </p:spPr>
        <p:txBody>
          <a:bodyPr wrap="square" rtlCol="0">
            <a:spAutoFit/>
          </a:bodyPr>
          <a:lstStyle/>
          <a:p>
            <a:pPr algn="ctr"/>
            <a:r>
              <a:rPr lang="it-IT" sz="2400" b="1" dirty="0" smtClean="0"/>
              <a:t>La stazione appaltante può, in caso di affidamento di contratti di importo inferiore alle soglie di cui all'articolo 35 o per quelli che non presentano particolare complessità, nominare componenti interni alla stazione appaltante, nel rispetto del principio di rotazione</a:t>
            </a:r>
            <a:r>
              <a:rPr lang="it-IT" sz="2400" dirty="0" smtClean="0"/>
              <a:t>.</a:t>
            </a:r>
            <a:endParaRPr lang="it-IT" sz="2400"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0" y="1700808"/>
            <a:ext cx="9144000" cy="461665"/>
          </a:xfrm>
          <a:prstGeom prst="rect">
            <a:avLst/>
          </a:prstGeom>
          <a:noFill/>
        </p:spPr>
        <p:txBody>
          <a:bodyPr wrap="square" rtlCol="0">
            <a:spAutoFit/>
          </a:bodyPr>
          <a:lstStyle/>
          <a:p>
            <a:pPr algn="ctr"/>
            <a:r>
              <a:rPr lang="it-IT" sz="2400" b="1" dirty="0" smtClean="0">
                <a:solidFill>
                  <a:srgbClr val="FF0000"/>
                </a:solidFill>
              </a:rPr>
              <a:t>Art. 106. Modifica di contratti durante il periodo di efficacia</a:t>
            </a:r>
            <a:endParaRPr lang="it-IT" sz="2400" dirty="0">
              <a:solidFill>
                <a:srgbClr val="FF0000"/>
              </a:solidFill>
            </a:endParaRPr>
          </a:p>
        </p:txBody>
      </p:sp>
      <p:sp>
        <p:nvSpPr>
          <p:cNvPr id="7" name="CasellaDiTesto 6"/>
          <p:cNvSpPr txBox="1"/>
          <p:nvPr/>
        </p:nvSpPr>
        <p:spPr>
          <a:xfrm>
            <a:off x="35496" y="2349455"/>
            <a:ext cx="8928992" cy="4031873"/>
          </a:xfrm>
          <a:prstGeom prst="rect">
            <a:avLst/>
          </a:prstGeom>
          <a:noFill/>
        </p:spPr>
        <p:txBody>
          <a:bodyPr wrap="square" rtlCol="0">
            <a:spAutoFit/>
          </a:bodyPr>
          <a:lstStyle/>
          <a:p>
            <a:pPr algn="just"/>
            <a:r>
              <a:rPr lang="it-IT" sz="1600" dirty="0" smtClean="0"/>
              <a:t>La durata del contratto può essere modificata esclusivamente per i contratti in corso di esecuzione se è prevista nel bando e nei documenti di gara una opzione di proroga. </a:t>
            </a:r>
            <a:r>
              <a:rPr lang="it-IT" sz="1600" b="1" dirty="0" smtClean="0"/>
              <a:t>La proroga è limitata al tempo strettamente necessario alla conclusione delle procedure necessarie per l'individuazione di un nuovo contraente.</a:t>
            </a:r>
            <a:r>
              <a:rPr lang="it-IT" sz="1600" dirty="0" smtClean="0"/>
              <a:t> In tal caso il contraente è tenuto all'esecuzione delle prestazioni previste nel contratto agli stessi prezzi, patti e condizioni </a:t>
            </a:r>
            <a:r>
              <a:rPr lang="it-IT" sz="1600" b="1" dirty="0" smtClean="0"/>
              <a:t>o più favorevoli</a:t>
            </a:r>
            <a:r>
              <a:rPr lang="it-IT" sz="1600" dirty="0" smtClean="0"/>
              <a:t> per la stazione appaltante.</a:t>
            </a:r>
          </a:p>
          <a:p>
            <a:pPr algn="just"/>
            <a:r>
              <a:rPr lang="it-IT" sz="1600" dirty="0" smtClean="0"/>
              <a:t> </a:t>
            </a:r>
          </a:p>
          <a:p>
            <a:pPr algn="just"/>
            <a:r>
              <a:rPr lang="it-IT" sz="1600" dirty="0" smtClean="0"/>
              <a:t>Dal 15 Ottobre 2010 alla richiesta del CIG deve provvedere il Responsabile del Procedimento (art. 10 commi 1 e 9 </a:t>
            </a:r>
            <a:r>
              <a:rPr lang="it-IT" sz="1600" dirty="0" err="1" smtClean="0"/>
              <a:t>D.Lgs.</a:t>
            </a:r>
            <a:r>
              <a:rPr lang="it-IT" sz="1600" dirty="0" smtClean="0"/>
              <a:t> 163/2006) indipendentemente dalla procedura adottata e dalla tipologia di contratto che la stazione appaltante intende affidare (precedentemente poteva provvedere alla richiesta un qualsiasi funzionario, previa iscrizione al sito dell’Autorità di Vigilanza).</a:t>
            </a:r>
          </a:p>
          <a:p>
            <a:pPr algn="just"/>
            <a:r>
              <a:rPr lang="it-IT" sz="1600" dirty="0" smtClean="0"/>
              <a:t>Il CIG deve essere indicato nel Bando di Gara o nella lettera di invito e, in ogni caso ,nell’ordinativo di pagamento.</a:t>
            </a:r>
          </a:p>
          <a:p>
            <a:pPr algn="just"/>
            <a:r>
              <a:rPr lang="it-IT" sz="1600" dirty="0" smtClean="0"/>
              <a:t>Un’ultima precisazione riguarda il CUP, Codice Unico di Progetto, che è obbligatorio per “ogni nuovo progetto di investimento pubblico” e che va richiesto sul sito del CIPE: spesso il codice viene confuso con il CIG, ma vanno mantenuti separati ed inseriti entrambi nei pagamenti effettuati ai sensi della legge136/2010.</a:t>
            </a:r>
            <a:endParaRPr lang="it-IT" sz="1600"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7" name="CasellaDiTesto 6"/>
          <p:cNvSpPr txBox="1"/>
          <p:nvPr/>
        </p:nvSpPr>
        <p:spPr>
          <a:xfrm>
            <a:off x="35496" y="1772816"/>
            <a:ext cx="8928992" cy="4801314"/>
          </a:xfrm>
          <a:prstGeom prst="rect">
            <a:avLst/>
          </a:prstGeom>
          <a:noFill/>
        </p:spPr>
        <p:txBody>
          <a:bodyPr wrap="square" rtlCol="0">
            <a:spAutoFit/>
          </a:bodyPr>
          <a:lstStyle/>
          <a:p>
            <a:r>
              <a:rPr lang="it-IT" dirty="0" smtClean="0"/>
              <a:t>Come in molti sapranno, il </a:t>
            </a:r>
            <a:r>
              <a:rPr lang="it-IT" b="1" dirty="0" smtClean="0"/>
              <a:t>CIG (Codice Identificativo Gara)</a:t>
            </a:r>
            <a:r>
              <a:rPr lang="it-IT" dirty="0" smtClean="0"/>
              <a:t>, è un codice alfanumerico univoco e obbligatorio che identifica una dato appalto o lotto e che, secondo precise disposizioni normative, viene richiesto del </a:t>
            </a:r>
            <a:r>
              <a:rPr lang="it-IT" b="1" dirty="0" smtClean="0"/>
              <a:t>RUP (Responsabile Unico di Procedimento)</a:t>
            </a:r>
            <a:r>
              <a:rPr lang="it-IT" dirty="0" smtClean="0"/>
              <a:t> prima della procedura di individuazione del contraente sul sistema </a:t>
            </a:r>
            <a:r>
              <a:rPr lang="it-IT" u="sng" dirty="0" smtClean="0">
                <a:hlinkClick r:id="rId2"/>
              </a:rPr>
              <a:t>SIMOG</a:t>
            </a:r>
            <a:r>
              <a:rPr lang="it-IT" dirty="0" smtClean="0"/>
              <a:t> dell’</a:t>
            </a:r>
            <a:r>
              <a:rPr lang="it-IT" b="1" dirty="0" smtClean="0"/>
              <a:t>ANAC</a:t>
            </a:r>
            <a:r>
              <a:rPr lang="it-IT" dirty="0" smtClean="0"/>
              <a:t>.</a:t>
            </a:r>
          </a:p>
          <a:p>
            <a:r>
              <a:rPr lang="it-IT" dirty="0" smtClean="0"/>
              <a:t>Sostanzialmente </a:t>
            </a:r>
            <a:r>
              <a:rPr lang="it-IT" b="1" dirty="0" smtClean="0"/>
              <a:t>il CIG ha alcune funzioni essenziali</a:t>
            </a:r>
            <a:r>
              <a:rPr lang="it-IT" dirty="0" smtClean="0"/>
              <a:t>, quali:</a:t>
            </a:r>
          </a:p>
          <a:p>
            <a:pPr lvl="0">
              <a:buFont typeface="Arial" pitchFamily="34" charset="0"/>
              <a:buChar char="•"/>
            </a:pPr>
            <a:r>
              <a:rPr lang="it-IT" dirty="0" smtClean="0"/>
              <a:t>la tracciabilità dei flussi finanziari di ciascuna stazione appaltante per affidamenti di lavori, servizi e forniture, secondo la legge 136/2010, a prescindere dall’importo dell’affidamento e dalla procedura scelta</a:t>
            </a:r>
          </a:p>
          <a:p>
            <a:pPr lvl="0">
              <a:buFont typeface="Arial" pitchFamily="34" charset="0"/>
              <a:buChar char="•"/>
            </a:pPr>
            <a:r>
              <a:rPr lang="it-IT" dirty="0" smtClean="0"/>
              <a:t>l’adempimento agli obblighi di comunicazione delle informazioni all’Osservatorio per individuare in maniera univoca gare, lotti e contratti, secondo l’art. 7 del Codice dei Contratti</a:t>
            </a:r>
          </a:p>
          <a:p>
            <a:pPr lvl="0">
              <a:buFont typeface="Arial" pitchFamily="34" charset="0"/>
              <a:buChar char="•"/>
            </a:pPr>
            <a:r>
              <a:rPr lang="it-IT" dirty="0" smtClean="0"/>
              <a:t>l’adempimento al sistema di contribuzione della somma dovuta all’ANAC da parte degli operatori economici, il cui versamento è condizione di ammissibilità alle procedure per la realizzazione di opere pubbliche, secondo dall’articolo 1, comma 67, della legge 266/2005, richiamato dall’articolo 8, comma 12, del Codice</a:t>
            </a:r>
          </a:p>
          <a:p>
            <a:pPr lvl="0">
              <a:buFont typeface="Arial" pitchFamily="34" charset="0"/>
              <a:buChar char="•"/>
            </a:pPr>
            <a:r>
              <a:rPr lang="it-IT" dirty="0" smtClean="0"/>
              <a:t>Prima della determinazione a contrarre la stazione appaltante deve acquisire il codice identificativo di gara (CIG) e, ove previsto, il codice unico di progetto (CUP) (art. 3, legge 136/2010).</a:t>
            </a:r>
            <a:endParaRPr lang="it-IT"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467544" y="1700808"/>
            <a:ext cx="8208912" cy="830997"/>
          </a:xfrm>
          <a:prstGeom prst="rect">
            <a:avLst/>
          </a:prstGeom>
          <a:noFill/>
        </p:spPr>
        <p:txBody>
          <a:bodyPr wrap="square" rtlCol="0">
            <a:spAutoFit/>
          </a:bodyPr>
          <a:lstStyle/>
          <a:p>
            <a:r>
              <a:rPr lang="it-IT" sz="2400" b="1" dirty="0" smtClean="0">
                <a:solidFill>
                  <a:srgbClr val="FF0000"/>
                </a:solidFill>
              </a:rPr>
              <a:t>Art. 3. Definizioni</a:t>
            </a:r>
          </a:p>
          <a:p>
            <a:r>
              <a:rPr lang="it-IT" sz="2400" dirty="0" smtClean="0"/>
              <a:t>Ai fini del presente codice si intende per:</a:t>
            </a:r>
          </a:p>
        </p:txBody>
      </p:sp>
      <p:sp>
        <p:nvSpPr>
          <p:cNvPr id="1025" name="Rectangle 1"/>
          <p:cNvSpPr>
            <a:spLocks noChangeArrowheads="1"/>
          </p:cNvSpPr>
          <p:nvPr/>
        </p:nvSpPr>
        <p:spPr bwMode="auto">
          <a:xfrm>
            <a:off x="395536" y="2636912"/>
            <a:ext cx="8424936"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976813" algn="l"/>
              </a:tabLst>
            </a:pPr>
            <a:r>
              <a:rPr lang="it-IT" sz="2400" dirty="0" smtClean="0">
                <a:solidFill>
                  <a:srgbClr val="FF0000"/>
                </a:solidFill>
              </a:rPr>
              <a:t>a)</a:t>
            </a:r>
            <a:r>
              <a:rPr lang="it-IT" sz="2400" dirty="0" smtClean="0"/>
              <a:t> </a:t>
            </a:r>
            <a:r>
              <a:rPr lang="it-IT" sz="2400" b="1" dirty="0" smtClean="0"/>
              <a:t>«amministrazioni aggiudicatrici», </a:t>
            </a:r>
            <a:r>
              <a:rPr lang="it-IT" sz="2400" dirty="0" smtClean="0"/>
              <a:t>le amministrazioni dello Stato; gli enti pubblici territoriali; gli altri </a:t>
            </a:r>
            <a:r>
              <a:rPr lang="it-IT" sz="2400" b="1" dirty="0" smtClean="0"/>
              <a:t>enti pubblici non economici</a:t>
            </a:r>
            <a:r>
              <a:rPr lang="it-IT" sz="2400" dirty="0" smtClean="0"/>
              <a:t>; gli organismi di diritto pubblico; le associazioni, unioni, consorzi, comunque denominati, costituiti da detti soggetti;</a:t>
            </a:r>
          </a:p>
          <a:p>
            <a:pPr marL="0" marR="0" lvl="0" indent="0" algn="just" defTabSz="914400" rtl="0" eaLnBrk="0" fontAlgn="base" latinLnBrk="0" hangingPunct="0">
              <a:lnSpc>
                <a:spcPct val="100000"/>
              </a:lnSpc>
              <a:spcBef>
                <a:spcPct val="0"/>
              </a:spcBef>
              <a:spcAft>
                <a:spcPct val="0"/>
              </a:spcAft>
              <a:buClrTx/>
              <a:buSzTx/>
              <a:buFontTx/>
              <a:buNone/>
              <a:tabLst>
                <a:tab pos="4976813" algn="l"/>
              </a:tabLst>
            </a:pPr>
            <a:r>
              <a:rPr lang="it-IT" sz="2400" dirty="0" smtClean="0">
                <a:solidFill>
                  <a:srgbClr val="FF0000"/>
                </a:solidFill>
              </a:rPr>
              <a:t>o)</a:t>
            </a:r>
            <a:r>
              <a:rPr lang="it-IT" sz="2400" dirty="0" smtClean="0"/>
              <a:t> </a:t>
            </a:r>
            <a:r>
              <a:rPr lang="it-IT" sz="2400" b="1" dirty="0" smtClean="0"/>
              <a:t>«stazione appaltante», </a:t>
            </a:r>
            <a:r>
              <a:rPr lang="it-IT" sz="2400" dirty="0" smtClean="0"/>
              <a:t>le amministrazioni aggiudicatrici di cui alla lettera a) gli enti aggiudicatori di cui alla lettera e), i soggetti aggiudicatori di cui alla lettera f) e gli altri soggetti aggiudicatori di cui alla lettera g);</a:t>
            </a:r>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467544" y="1700808"/>
            <a:ext cx="8208912" cy="830997"/>
          </a:xfrm>
          <a:prstGeom prst="rect">
            <a:avLst/>
          </a:prstGeom>
          <a:noFill/>
        </p:spPr>
        <p:txBody>
          <a:bodyPr wrap="square" rtlCol="0">
            <a:spAutoFit/>
          </a:bodyPr>
          <a:lstStyle/>
          <a:p>
            <a:r>
              <a:rPr lang="it-IT" sz="2400" b="1" dirty="0" smtClean="0">
                <a:solidFill>
                  <a:srgbClr val="FF0000"/>
                </a:solidFill>
              </a:rPr>
              <a:t>Art. 3. Definizioni</a:t>
            </a:r>
          </a:p>
          <a:p>
            <a:r>
              <a:rPr lang="it-IT" sz="2400" dirty="0" smtClean="0"/>
              <a:t>Ai fini del presente codice si intende per:</a:t>
            </a:r>
          </a:p>
        </p:txBody>
      </p:sp>
      <p:sp>
        <p:nvSpPr>
          <p:cNvPr id="1025" name="Rectangle 1"/>
          <p:cNvSpPr>
            <a:spLocks noChangeArrowheads="1"/>
          </p:cNvSpPr>
          <p:nvPr/>
        </p:nvSpPr>
        <p:spPr bwMode="auto">
          <a:xfrm>
            <a:off x="395536" y="2780928"/>
            <a:ext cx="8424936"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sz="2000" b="1" dirty="0" err="1" smtClean="0">
                <a:solidFill>
                  <a:srgbClr val="FF0000"/>
                </a:solidFill>
              </a:rPr>
              <a:t>uuuu</a:t>
            </a:r>
            <a:r>
              <a:rPr lang="it-IT" sz="2000" b="1" dirty="0" smtClean="0">
                <a:solidFill>
                  <a:srgbClr val="FF0000"/>
                </a:solidFill>
              </a:rPr>
              <a:t>)</a:t>
            </a:r>
            <a:r>
              <a:rPr lang="it-IT" sz="2000" b="1" dirty="0" smtClean="0"/>
              <a:t> «codice»</a:t>
            </a:r>
            <a:r>
              <a:rPr lang="it-IT" sz="2000" dirty="0" smtClean="0"/>
              <a:t> , il presente decreto che disciplina i contratti pubblici di </a:t>
            </a:r>
            <a:r>
              <a:rPr lang="it-IT" sz="2000" b="1" dirty="0" smtClean="0"/>
              <a:t>lavori, servizi, forniture;</a:t>
            </a:r>
            <a:r>
              <a:rPr lang="it-IT" sz="2000" dirty="0" smtClean="0"/>
              <a:t> </a:t>
            </a:r>
          </a:p>
          <a:p>
            <a:r>
              <a:rPr lang="it-IT" sz="2000" b="1" dirty="0" err="1" smtClean="0">
                <a:solidFill>
                  <a:srgbClr val="FF0000"/>
                </a:solidFill>
              </a:rPr>
              <a:t>ii</a:t>
            </a:r>
            <a:r>
              <a:rPr lang="it-IT" sz="2000" b="1" dirty="0" smtClean="0">
                <a:solidFill>
                  <a:srgbClr val="FF0000"/>
                </a:solidFill>
              </a:rPr>
              <a:t>)</a:t>
            </a:r>
            <a:r>
              <a:rPr lang="it-IT" sz="2000" b="1" dirty="0" smtClean="0"/>
              <a:t> «appalti pubblici»,</a:t>
            </a:r>
            <a:r>
              <a:rPr lang="it-IT" sz="2000" dirty="0" smtClean="0"/>
              <a:t> i contratti a titolo oneroso, stipulati per iscritto tra una o più stazioni appaltanti e uno o più operatori economici, aventi per oggetto l'esecuzione di </a:t>
            </a:r>
            <a:r>
              <a:rPr lang="it-IT" sz="2000" b="1" dirty="0" smtClean="0"/>
              <a:t>lavori, la fornitura di prodotti e la prestazione di servizi;</a:t>
            </a:r>
            <a:endParaRPr lang="it-IT" sz="2000" dirty="0" smtClean="0"/>
          </a:p>
          <a:p>
            <a:r>
              <a:rPr lang="it-IT" sz="2000" b="1" dirty="0" err="1" smtClean="0">
                <a:solidFill>
                  <a:srgbClr val="FF0000"/>
                </a:solidFill>
              </a:rPr>
              <a:t>tt</a:t>
            </a:r>
            <a:r>
              <a:rPr lang="it-IT" sz="2000" b="1" dirty="0" smtClean="0">
                <a:solidFill>
                  <a:srgbClr val="FF0000"/>
                </a:solidFill>
              </a:rPr>
              <a:t>) </a:t>
            </a:r>
            <a:r>
              <a:rPr lang="it-IT" sz="2000" b="1" dirty="0" smtClean="0"/>
              <a:t>«appalti pubblici di forniture»,</a:t>
            </a:r>
            <a:r>
              <a:rPr lang="it-IT" sz="2000" dirty="0" smtClean="0"/>
              <a:t> i contratti tra una o più stazioni appaltanti e uno o più soggetti economici aventi per oggetto l'acquisto, la locazione finanziaria, la locazione o l'acquisto a riscatto, con o senza opzione per l'acquisto, di prodotti. Un appalto di forniture può includere, a titolo accessorio, lavori di posa in opera e di installazione;</a:t>
            </a:r>
            <a:endParaRPr lang="it-IT" sz="2000"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467544" y="1700808"/>
            <a:ext cx="8208912" cy="830997"/>
          </a:xfrm>
          <a:prstGeom prst="rect">
            <a:avLst/>
          </a:prstGeom>
          <a:noFill/>
        </p:spPr>
        <p:txBody>
          <a:bodyPr wrap="square" rtlCol="0">
            <a:spAutoFit/>
          </a:bodyPr>
          <a:lstStyle/>
          <a:p>
            <a:r>
              <a:rPr lang="it-IT" sz="2400" b="1" dirty="0" smtClean="0">
                <a:solidFill>
                  <a:srgbClr val="FF0000"/>
                </a:solidFill>
              </a:rPr>
              <a:t>Art. 3. Definizioni</a:t>
            </a:r>
          </a:p>
          <a:p>
            <a:r>
              <a:rPr lang="it-IT" sz="2400" dirty="0" smtClean="0"/>
              <a:t>Ai fini del presente codice si intende per:</a:t>
            </a:r>
          </a:p>
        </p:txBody>
      </p:sp>
      <p:sp>
        <p:nvSpPr>
          <p:cNvPr id="1025" name="Rectangle 1"/>
          <p:cNvSpPr>
            <a:spLocks noChangeArrowheads="1"/>
          </p:cNvSpPr>
          <p:nvPr/>
        </p:nvSpPr>
        <p:spPr bwMode="auto">
          <a:xfrm>
            <a:off x="395536" y="2636912"/>
            <a:ext cx="8424936"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sz="2000" b="1" dirty="0" err="1" smtClean="0">
                <a:solidFill>
                  <a:srgbClr val="FF0000"/>
                </a:solidFill>
              </a:rPr>
              <a:t>ee</a:t>
            </a:r>
            <a:r>
              <a:rPr lang="it-IT" sz="2000" b="1" dirty="0" smtClean="0">
                <a:solidFill>
                  <a:srgbClr val="FF0000"/>
                </a:solidFill>
              </a:rPr>
              <a:t>)</a:t>
            </a:r>
            <a:r>
              <a:rPr lang="it-IT" sz="2000" b="1" dirty="0" smtClean="0"/>
              <a:t> «contratti di rilevanza europea»,</a:t>
            </a:r>
            <a:r>
              <a:rPr lang="it-IT" sz="2000" dirty="0" smtClean="0"/>
              <a:t> i contratti pubblici il cui valore stimato al netto dell'imposta sul valore aggiunto è pari o superiore alle soglie di cui all'articolo 35 e che non rientrino tra i </a:t>
            </a:r>
            <a:r>
              <a:rPr lang="it-IT" sz="2000" dirty="0" smtClean="0"/>
              <a:t>contratti esclusi</a:t>
            </a:r>
            <a:r>
              <a:rPr lang="it-IT" sz="2000" dirty="0" smtClean="0"/>
              <a:t>; </a:t>
            </a:r>
            <a:br>
              <a:rPr lang="it-IT" sz="2000" dirty="0" smtClean="0"/>
            </a:br>
            <a:r>
              <a:rPr lang="it-IT" sz="2000" dirty="0" smtClean="0"/>
              <a:t/>
            </a:r>
            <a:br>
              <a:rPr lang="it-IT" sz="2000" dirty="0" smtClean="0"/>
            </a:br>
            <a:r>
              <a:rPr lang="it-IT" sz="2000" b="1" dirty="0" err="1" smtClean="0">
                <a:solidFill>
                  <a:srgbClr val="FF0000"/>
                </a:solidFill>
              </a:rPr>
              <a:t>ff</a:t>
            </a:r>
            <a:r>
              <a:rPr lang="it-IT" sz="2000" b="1" dirty="0" smtClean="0">
                <a:solidFill>
                  <a:srgbClr val="FF0000"/>
                </a:solidFill>
              </a:rPr>
              <a:t>)</a:t>
            </a:r>
            <a:r>
              <a:rPr lang="it-IT" sz="2000" b="1" dirty="0" smtClean="0"/>
              <a:t> «contratti sotto soglia»,</a:t>
            </a:r>
            <a:r>
              <a:rPr lang="it-IT" sz="2000" dirty="0" smtClean="0"/>
              <a:t> i contratti pubblici il cui valore stimato al netto dell'imposta sul valore aggiunto è inferiore alle soglie di cui all'articolo 35;</a:t>
            </a:r>
          </a:p>
          <a:p>
            <a:r>
              <a:rPr lang="it-IT" sz="2000" dirty="0" smtClean="0"/>
              <a:t> </a:t>
            </a:r>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467544" y="1700808"/>
            <a:ext cx="8208912" cy="830997"/>
          </a:xfrm>
          <a:prstGeom prst="rect">
            <a:avLst/>
          </a:prstGeom>
          <a:noFill/>
        </p:spPr>
        <p:txBody>
          <a:bodyPr wrap="square" rtlCol="0">
            <a:spAutoFit/>
          </a:bodyPr>
          <a:lstStyle/>
          <a:p>
            <a:r>
              <a:rPr lang="it-IT" sz="2400" b="1" dirty="0" smtClean="0">
                <a:solidFill>
                  <a:srgbClr val="FF0000"/>
                </a:solidFill>
              </a:rPr>
              <a:t>Art. 35. Soglie di rilevanza comunitaria e metodi di calcolo del valore stimato degli appalti</a:t>
            </a:r>
            <a:endParaRPr lang="it-IT" sz="2400" b="1" dirty="0">
              <a:solidFill>
                <a:srgbClr val="FF0000"/>
              </a:solidFill>
            </a:endParaRPr>
          </a:p>
        </p:txBody>
      </p:sp>
      <p:sp>
        <p:nvSpPr>
          <p:cNvPr id="1025" name="Rectangle 1"/>
          <p:cNvSpPr>
            <a:spLocks noChangeArrowheads="1"/>
          </p:cNvSpPr>
          <p:nvPr/>
        </p:nvSpPr>
        <p:spPr bwMode="auto">
          <a:xfrm>
            <a:off x="395536" y="2492896"/>
            <a:ext cx="842493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sz="2000" dirty="0" smtClean="0"/>
              <a:t>Le disposizioni del presente codice si applicano ai contratti pubblici il cui importo, al netto dell'imposta sul valore aggiunto, è pari o superiore alle soglie seguenti: </a:t>
            </a:r>
            <a:br>
              <a:rPr lang="it-IT" sz="2000" dirty="0" smtClean="0"/>
            </a:br>
            <a:r>
              <a:rPr lang="it-IT" sz="2000" dirty="0" smtClean="0"/>
              <a:t/>
            </a:r>
            <a:br>
              <a:rPr lang="it-IT" sz="2000" dirty="0" smtClean="0"/>
            </a:br>
            <a:r>
              <a:rPr lang="it-IT" sz="2000" dirty="0" smtClean="0">
                <a:solidFill>
                  <a:srgbClr val="FF0000"/>
                </a:solidFill>
              </a:rPr>
              <a:t>a)</a:t>
            </a:r>
            <a:r>
              <a:rPr lang="it-IT" sz="2000" dirty="0" smtClean="0"/>
              <a:t> euro 5.225.000 per gli appalti pubblici di lavori e per le concessioni; </a:t>
            </a:r>
            <a:br>
              <a:rPr lang="it-IT" sz="2000" dirty="0" smtClean="0"/>
            </a:br>
            <a:r>
              <a:rPr lang="it-IT" sz="2000" dirty="0" smtClean="0"/>
              <a:t/>
            </a:r>
            <a:br>
              <a:rPr lang="it-IT" sz="2000" dirty="0" smtClean="0"/>
            </a:br>
            <a:r>
              <a:rPr lang="it-IT" sz="2000" dirty="0" smtClean="0">
                <a:solidFill>
                  <a:srgbClr val="FF0000"/>
                </a:solidFill>
              </a:rPr>
              <a:t>b)</a:t>
            </a:r>
            <a:r>
              <a:rPr lang="it-IT" sz="2000" dirty="0" smtClean="0"/>
              <a:t> euro 135.000 per gli appalti pubblici di forniture, di servizi e per i concorsi pubblici di progettazione aggiudicati dalle amministrazioni aggiudicatrici che sono autorità governative centrali indicate nell'allegato III; se gli appalti pubblici di forniture sono aggiudicati da amministrazioni aggiudicatrici operanti nel settore della difesa, questa soglia si applica solo agli appalti concernenti i prodotti menzionati nell'allegato VIII;  </a:t>
            </a:r>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467544" y="1700808"/>
            <a:ext cx="8208912" cy="830997"/>
          </a:xfrm>
          <a:prstGeom prst="rect">
            <a:avLst/>
          </a:prstGeom>
          <a:noFill/>
        </p:spPr>
        <p:txBody>
          <a:bodyPr wrap="square" rtlCol="0">
            <a:spAutoFit/>
          </a:bodyPr>
          <a:lstStyle/>
          <a:p>
            <a:r>
              <a:rPr lang="it-IT" sz="2400" b="1" dirty="0" smtClean="0">
                <a:solidFill>
                  <a:srgbClr val="FF0000"/>
                </a:solidFill>
              </a:rPr>
              <a:t>Art. 35. Soglie di rilevanza comunitaria e metodi di calcolo del valore stimato degli appalti</a:t>
            </a:r>
            <a:endParaRPr lang="it-IT" sz="2400" b="1" dirty="0">
              <a:solidFill>
                <a:srgbClr val="FF0000"/>
              </a:solidFill>
            </a:endParaRPr>
          </a:p>
        </p:txBody>
      </p:sp>
      <p:sp>
        <p:nvSpPr>
          <p:cNvPr id="1025" name="Rectangle 1"/>
          <p:cNvSpPr>
            <a:spLocks noChangeArrowheads="1"/>
          </p:cNvSpPr>
          <p:nvPr/>
        </p:nvSpPr>
        <p:spPr bwMode="auto">
          <a:xfrm>
            <a:off x="395536" y="2708920"/>
            <a:ext cx="842493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sz="2000" b="1" i="1" dirty="0" smtClean="0">
                <a:solidFill>
                  <a:srgbClr val="FF0000"/>
                </a:solidFill>
              </a:rPr>
              <a:t>c)</a:t>
            </a:r>
            <a:r>
              <a:rPr lang="it-IT" sz="2000" b="1" i="1" dirty="0" smtClean="0"/>
              <a:t> euro 209.000 per gli appalti pubblici di forniture, di servizi</a:t>
            </a:r>
            <a:r>
              <a:rPr lang="it-IT" sz="2000" dirty="0" smtClean="0"/>
              <a:t> e per i concorsi pubblici di progettazione aggiudicati da </a:t>
            </a:r>
            <a:r>
              <a:rPr lang="it-IT" sz="2000" b="1" i="1" dirty="0" smtClean="0"/>
              <a:t>amministrazioni aggiudicatrici sub-centrali</a:t>
            </a:r>
            <a:r>
              <a:rPr lang="it-IT" sz="2000" dirty="0" smtClean="0"/>
              <a:t>; tale soglia si applica anche agli appalti pubblici di forniture aggiudicati dalle autorità governative centrali che operano nel settore della difesa, </a:t>
            </a:r>
            <a:r>
              <a:rPr lang="it-IT" sz="2000" dirty="0" err="1" smtClean="0"/>
              <a:t>allorchè</a:t>
            </a:r>
            <a:r>
              <a:rPr lang="it-IT" sz="2000" dirty="0" smtClean="0"/>
              <a:t> tali appalti concernono prodotti non menzionati nell'allegato VIII;</a:t>
            </a:r>
          </a:p>
          <a:p>
            <a:r>
              <a:rPr lang="it-IT" sz="2000" dirty="0" smtClean="0"/>
              <a:t>Le soglie di cui al presente articolo sono </a:t>
            </a:r>
            <a:r>
              <a:rPr lang="it-IT" sz="2000" b="1" i="1" dirty="0" smtClean="0"/>
              <a:t>periodicamente rideterminate</a:t>
            </a:r>
            <a:r>
              <a:rPr lang="it-IT" sz="2000" dirty="0" smtClean="0"/>
              <a:t> </a:t>
            </a:r>
            <a:r>
              <a:rPr lang="it-IT" sz="2000" b="1" dirty="0" smtClean="0"/>
              <a:t>con provvedimento della Commissione europea</a:t>
            </a:r>
            <a:r>
              <a:rPr lang="it-IT" sz="2000" dirty="0" smtClean="0"/>
              <a:t>, che trova diretta applicazione alla data di entrata in vigore a seguito della pubblicazione nella Gazzetta ufficiale dell'Unione europea.</a:t>
            </a:r>
            <a:endParaRPr lang="it-IT" sz="2000"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036496" cy="707886"/>
          </a:xfrm>
          <a:prstGeom prst="rect">
            <a:avLst/>
          </a:prstGeom>
        </p:spPr>
        <p:txBody>
          <a:bodyPr wrap="square">
            <a:spAutoFit/>
          </a:bodyPr>
          <a:lstStyle/>
          <a:p>
            <a:pPr algn="ctr"/>
            <a:r>
              <a:rPr lang="it-IT" sz="2000" b="1" u="sng" spc="300" dirty="0" smtClean="0"/>
              <a:t>DECRETO LEGISLATIVO 18 APRILE 2016 N. 50 </a:t>
            </a:r>
            <a:r>
              <a:rPr lang="it-IT" sz="2000" b="1" spc="300" dirty="0" smtClean="0"/>
              <a:t/>
            </a:r>
            <a:br>
              <a:rPr lang="it-IT" sz="2000" b="1" spc="300" dirty="0" smtClean="0"/>
            </a:br>
            <a:endParaRPr lang="it-IT" sz="2000" b="1" spc="300" dirty="0"/>
          </a:p>
        </p:txBody>
      </p:sp>
      <p:sp>
        <p:nvSpPr>
          <p:cNvPr id="5" name="CasellaDiTesto 4"/>
          <p:cNvSpPr txBox="1"/>
          <p:nvPr/>
        </p:nvSpPr>
        <p:spPr>
          <a:xfrm>
            <a:off x="467544" y="1700808"/>
            <a:ext cx="8208912" cy="830997"/>
          </a:xfrm>
          <a:prstGeom prst="rect">
            <a:avLst/>
          </a:prstGeom>
          <a:noFill/>
        </p:spPr>
        <p:txBody>
          <a:bodyPr wrap="square" rtlCol="0">
            <a:spAutoFit/>
          </a:bodyPr>
          <a:lstStyle/>
          <a:p>
            <a:r>
              <a:rPr lang="it-IT" sz="2400" b="1" dirty="0" smtClean="0">
                <a:solidFill>
                  <a:srgbClr val="FF0000"/>
                </a:solidFill>
              </a:rPr>
              <a:t>Art. 35. Soglie di rilevanza comunitaria e metodi di calcolo del valore stimato degli appalti</a:t>
            </a:r>
            <a:endParaRPr lang="it-IT" sz="2400" b="1" dirty="0">
              <a:solidFill>
                <a:srgbClr val="FF0000"/>
              </a:solidFill>
            </a:endParaRPr>
          </a:p>
        </p:txBody>
      </p:sp>
      <p:sp>
        <p:nvSpPr>
          <p:cNvPr id="1025" name="Rectangle 1"/>
          <p:cNvSpPr>
            <a:spLocks noChangeArrowheads="1"/>
          </p:cNvSpPr>
          <p:nvPr/>
        </p:nvSpPr>
        <p:spPr bwMode="auto">
          <a:xfrm>
            <a:off x="395536" y="2420888"/>
            <a:ext cx="842493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it-IT" b="1" i="1" dirty="0" smtClean="0"/>
              <a:t>Il calcolo del valore stimato di un appalto pubblico di lavori, servizi e forniture</a:t>
            </a:r>
            <a:r>
              <a:rPr lang="it-IT" dirty="0" smtClean="0"/>
              <a:t> è basato sull'importo totale pagabile, </a:t>
            </a:r>
            <a:r>
              <a:rPr lang="it-IT" b="1" i="1" dirty="0" smtClean="0"/>
              <a:t>al netto dell'IVA</a:t>
            </a:r>
            <a:r>
              <a:rPr lang="it-IT" dirty="0" smtClean="0"/>
              <a:t>, valutato dall'amministrazione aggiudicatrice o dall'ente aggiudicatore. Il calcolo tiene conto dell'importo massimo stimato, ivi compresa qualsiasi forma di eventuali </a:t>
            </a:r>
            <a:r>
              <a:rPr lang="it-IT" b="1" dirty="0" smtClean="0"/>
              <a:t>opzioni o rinnovi del contratto esplicitamente stabiliti nei documenti di gara</a:t>
            </a:r>
            <a:r>
              <a:rPr lang="it-IT" dirty="0" smtClean="0"/>
              <a:t>. Quando l'amministrazione aggiudicatrice o l'ente aggiudicatore prevedono </a:t>
            </a:r>
            <a:r>
              <a:rPr lang="it-IT" b="1" dirty="0" smtClean="0"/>
              <a:t>premi o pagamenti per i candidati o gli offerenti</a:t>
            </a:r>
            <a:r>
              <a:rPr lang="it-IT" dirty="0" smtClean="0"/>
              <a:t>, ne tengono conto nel calcolo del valore stimato dell'appalto.</a:t>
            </a:r>
          </a:p>
          <a:p>
            <a:pPr algn="just"/>
            <a:r>
              <a:rPr lang="it-IT" dirty="0" smtClean="0"/>
              <a:t>La scelta del metodo per il calcolo del valore stimato di un appalto o concessione non può essere fatta con l'intenzione di escluderlo dall'ambito di applicazione delle disposizioni del presente codice relative alle soglie europee. Un appalto non può essere frazionato allo scopo di evitare l'applicazione delle norme del presente codice tranne nel caso in cui ragioni oggettive lo giustifichino. </a:t>
            </a:r>
          </a:p>
          <a:p>
            <a:pPr algn="just"/>
            <a:r>
              <a:rPr lang="it-IT" dirty="0" smtClean="0"/>
              <a:t>Il valore stimato dell'appalto è quantificato al momento dell'invio dell'avviso di indizione di gara o del bando di gara o, nei casi in cui non sia prevista un'indizione di gara, al momento in cui l'amministrazione aggiudicatrice o l'ente aggiudicatore avvia la procedura di affidamento del contratto.</a:t>
            </a:r>
            <a:endParaRPr lang="it-IT" dirty="0"/>
          </a:p>
        </p:txBody>
      </p:sp>
    </p:spTree>
    <p:extLst>
      <p:ext uri="{BB962C8B-B14F-4D97-AF65-F5344CB8AC3E}">
        <p14:creationId xmlns:p14="http://schemas.microsoft.com/office/powerpoint/2010/main" xmlns="" val="4134511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4059</Words>
  <Application>Microsoft Office PowerPoint</Application>
  <PresentationFormat>Presentazione su schermo (4:3)</PresentationFormat>
  <Paragraphs>160</Paragraphs>
  <Slides>38</Slides>
  <Notes>0</Notes>
  <HiddenSlides>0</HiddenSlides>
  <MMClips>0</MMClips>
  <ScaleCrop>false</ScaleCrop>
  <HeadingPairs>
    <vt:vector size="4" baseType="variant">
      <vt:variant>
        <vt:lpstr>Tema</vt:lpstr>
      </vt:variant>
      <vt:variant>
        <vt:i4>1</vt:i4>
      </vt:variant>
      <vt:variant>
        <vt:lpstr>Titoli diapositive</vt:lpstr>
      </vt:variant>
      <vt:variant>
        <vt:i4>38</vt:i4>
      </vt:variant>
    </vt:vector>
  </HeadingPairs>
  <TitlesOfParts>
    <vt:vector size="39" baseType="lpstr">
      <vt:lpstr>Tema di Office</vt:lpstr>
      <vt:lpstr>DECRETO LEGISLATIVO 18 APRILE 2016 N. 50   DISPOSIZIONI PER L'ATTUAZIONE DELLE DIRETTIVE 2014/23/UE, 2014/24/UE E 2014/25/UE SULL'AGGIUDICAZIONE DEI CONTRATTI DI CONCESSIONE, SUGLI APPALTI PUBBLICI E SULLE PROCEDURE D'APPALTO DEGLI ENTI EROGATORI NEI SETTORI DELL'ACQUA, DELL'ENERGIA, DEI TRASPORTI E DEI SERVIZI POSTALI, NONCHÉ PER IL RIORDINO DELLA DISCIPLINA VIGENTE IN MATERIA DI CONTRATTI PUBBLICI RELATIVI A LAVORI, SERVIZI E FORNITURE.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Antonella</dc:creator>
  <cp:lastModifiedBy>tiziana-mauro</cp:lastModifiedBy>
  <cp:revision>70</cp:revision>
  <dcterms:created xsi:type="dcterms:W3CDTF">2012-07-04T16:58:48Z</dcterms:created>
  <dcterms:modified xsi:type="dcterms:W3CDTF">2016-12-15T19:24:26Z</dcterms:modified>
</cp:coreProperties>
</file>