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0" r:id="rId3"/>
    <p:sldId id="262" r:id="rId4"/>
    <p:sldId id="257" r:id="rId5"/>
    <p:sldId id="259" r:id="rId6"/>
    <p:sldId id="263" r:id="rId7"/>
    <p:sldId id="264" r:id="rId8"/>
    <p:sldId id="265" r:id="rId9"/>
    <p:sldId id="267" r:id="rId10"/>
    <p:sldId id="268" r:id="rId11"/>
    <p:sldId id="269" r:id="rId12"/>
    <p:sldId id="270" r:id="rId13"/>
    <p:sldId id="271" r:id="rId14"/>
    <p:sldId id="272" r:id="rId15"/>
    <p:sldId id="266" r:id="rId16"/>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418"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A31E99E3-5CB6-48AA-89A4-118BA7F120B6}"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1E99E3-5CB6-48AA-89A4-118BA7F120B6}" type="slidenum">
              <a:rPr lang="it-IT" smtClean="0"/>
              <a:pPr/>
              <a:t>‹N›</a:t>
            </a:fld>
            <a:endParaRPr lang="it-IT"/>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1E99E3-5CB6-48AA-89A4-118BA7F120B6}" type="slidenum">
              <a:rPr lang="it-IT" smtClean="0"/>
              <a:pPr/>
              <a:t>‹N›</a:t>
            </a:fld>
            <a:endParaRPr lang="it-IT"/>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1E99E3-5CB6-48AA-89A4-118BA7F120B6}" type="slidenum">
              <a:rPr lang="it-IT" smtClean="0"/>
              <a:pPr/>
              <a:t>‹N›</a:t>
            </a:fld>
            <a:endParaRPr lang="it-IT"/>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1E99E3-5CB6-48AA-89A4-118BA7F120B6}"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1E99E3-5CB6-48AA-89A4-118BA7F120B6}" type="slidenum">
              <a:rPr lang="it-IT" smtClean="0"/>
              <a:pPr/>
              <a:t>‹N›</a:t>
            </a:fld>
            <a:endParaRPr lang="it-IT"/>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31E99E3-5CB6-48AA-89A4-118BA7F120B6}" type="slidenum">
              <a:rPr lang="it-IT" smtClean="0"/>
              <a:pPr/>
              <a:t>‹N›</a:t>
            </a:fld>
            <a:endParaRPr lang="it-IT"/>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31E99E3-5CB6-48AA-89A4-118BA7F120B6}" type="slidenum">
              <a:rPr lang="it-IT" smtClean="0"/>
              <a:pPr/>
              <a:t>‹N›</a:t>
            </a:fld>
            <a:endParaRPr lang="it-IT"/>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31E99E3-5CB6-48AA-89A4-118BA7F120B6}" type="slidenum">
              <a:rPr lang="it-IT" smtClean="0"/>
              <a:pPr/>
              <a:t>‹N›</a:t>
            </a:fld>
            <a:endParaRPr lang="it-IT"/>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1E99E3-5CB6-48AA-89A4-118BA7F120B6}" type="slidenum">
              <a:rPr lang="it-IT" smtClean="0"/>
              <a:pPr/>
              <a:t>‹N›</a:t>
            </a:fld>
            <a:endParaRPr lang="it-IT"/>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61AAA847-AE9E-45C9-B42C-49E8F359C61E}" type="datetimeFigureOut">
              <a:rPr lang="it-IT" smtClean="0"/>
              <a:pPr/>
              <a:t>19/12/2016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A31E99E3-5CB6-48AA-89A4-118BA7F120B6}"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AAA847-AE9E-45C9-B42C-49E8F359C61E}" type="datetimeFigureOut">
              <a:rPr lang="it-IT" smtClean="0"/>
              <a:pPr/>
              <a:t>19/12/2016</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1E99E3-5CB6-48AA-89A4-118BA7F120B6}"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57224" y="1000108"/>
            <a:ext cx="7772400" cy="857256"/>
          </a:xfrm>
        </p:spPr>
        <p:txBody>
          <a:bodyPr>
            <a:normAutofit fontScale="90000"/>
          </a:bodyPr>
          <a:lstStyle/>
          <a:p>
            <a:r>
              <a:rPr lang="it-IT" dirty="0" err="1" smtClean="0">
                <a:solidFill>
                  <a:srgbClr val="FF0000"/>
                </a:solidFill>
              </a:rPr>
              <a:t>I</a:t>
            </a:r>
            <a:r>
              <a:rPr lang="it-IT" dirty="0" err="1" smtClean="0"/>
              <a:t>nternal</a:t>
            </a:r>
            <a:r>
              <a:rPr lang="it-IT" dirty="0" smtClean="0"/>
              <a:t> </a:t>
            </a:r>
            <a:r>
              <a:rPr lang="it-IT" dirty="0" smtClean="0">
                <a:solidFill>
                  <a:srgbClr val="FF0000"/>
                </a:solidFill>
              </a:rPr>
              <a:t>M</a:t>
            </a:r>
            <a:r>
              <a:rPr lang="it-IT" dirty="0" smtClean="0"/>
              <a:t>arket </a:t>
            </a:r>
            <a:r>
              <a:rPr lang="it-IT" dirty="0" smtClean="0">
                <a:solidFill>
                  <a:srgbClr val="FF0000"/>
                </a:solidFill>
              </a:rPr>
              <a:t>I</a:t>
            </a:r>
            <a:r>
              <a:rPr lang="it-IT" dirty="0" smtClean="0"/>
              <a:t>nformation</a:t>
            </a:r>
            <a:br>
              <a:rPr lang="it-IT" dirty="0" smtClean="0"/>
            </a:br>
            <a:endParaRPr lang="it-IT" dirty="0"/>
          </a:p>
        </p:txBody>
      </p:sp>
      <p:sp>
        <p:nvSpPr>
          <p:cNvPr id="3" name="Sottotitolo 2"/>
          <p:cNvSpPr>
            <a:spLocks noGrp="1"/>
          </p:cNvSpPr>
          <p:nvPr>
            <p:ph type="subTitle" idx="1"/>
          </p:nvPr>
        </p:nvSpPr>
        <p:spPr>
          <a:xfrm>
            <a:off x="1289304" y="6448872"/>
            <a:ext cx="7854696" cy="409128"/>
          </a:xfrm>
        </p:spPr>
        <p:txBody>
          <a:bodyPr>
            <a:normAutofit/>
          </a:bodyPr>
          <a:lstStyle/>
          <a:p>
            <a:r>
              <a:rPr lang="it-IT" sz="2000" dirty="0" smtClean="0"/>
              <a:t>Dr. Marco </a:t>
            </a:r>
            <a:r>
              <a:rPr lang="it-IT" sz="2000" dirty="0" err="1" smtClean="0"/>
              <a:t>Poladas</a:t>
            </a:r>
            <a:endParaRPr lang="it-IT" sz="2000" dirty="0"/>
          </a:p>
        </p:txBody>
      </p:sp>
      <p:sp>
        <p:nvSpPr>
          <p:cNvPr id="4" name="Rettangolo 3"/>
          <p:cNvSpPr/>
          <p:nvPr/>
        </p:nvSpPr>
        <p:spPr>
          <a:xfrm>
            <a:off x="2143108" y="1500174"/>
            <a:ext cx="4572000" cy="3416320"/>
          </a:xfrm>
          <a:prstGeom prst="rect">
            <a:avLst/>
          </a:prstGeom>
        </p:spPr>
        <p:txBody>
          <a:bodyPr>
            <a:spAutoFit/>
          </a:bodyPr>
          <a:lstStyle/>
          <a:p>
            <a:endParaRPr lang="it-IT" dirty="0" smtClean="0"/>
          </a:p>
          <a:p>
            <a:pPr algn="ctr"/>
            <a:r>
              <a:rPr lang="it-IT" sz="3600" b="1" dirty="0" smtClean="0">
                <a:solidFill>
                  <a:srgbClr val="FFC000"/>
                </a:solidFill>
              </a:rPr>
              <a:t>ALERT SYSTEM</a:t>
            </a:r>
          </a:p>
          <a:p>
            <a:endParaRPr lang="it-IT" dirty="0" smtClean="0"/>
          </a:p>
          <a:p>
            <a:pPr algn="ctr"/>
            <a:r>
              <a:rPr lang="it-IT" sz="2400" dirty="0" smtClean="0"/>
              <a:t>Direttiva 2005/36CE art 56 bis</a:t>
            </a:r>
          </a:p>
          <a:p>
            <a:pPr algn="ctr"/>
            <a:r>
              <a:rPr lang="it-IT" sz="2400" dirty="0" smtClean="0"/>
              <a:t>Direttiva 2013/55/UE art. 10</a:t>
            </a:r>
          </a:p>
          <a:p>
            <a:pPr algn="ctr"/>
            <a:r>
              <a:rPr lang="it-IT" sz="2400" dirty="0" smtClean="0"/>
              <a:t>Regolamento UE 2015/983</a:t>
            </a:r>
          </a:p>
          <a:p>
            <a:pPr algn="ctr"/>
            <a:r>
              <a:rPr lang="it-IT" sz="2400" dirty="0" smtClean="0"/>
              <a:t> </a:t>
            </a:r>
          </a:p>
          <a:p>
            <a:pPr algn="ctr"/>
            <a:r>
              <a:rPr lang="it-IT" sz="2400" dirty="0" smtClean="0"/>
              <a:t>D. </a:t>
            </a:r>
            <a:r>
              <a:rPr lang="it-IT" sz="2400" dirty="0" err="1" smtClean="0"/>
              <a:t>lgs</a:t>
            </a:r>
            <a:r>
              <a:rPr lang="it-IT" sz="2400" dirty="0" smtClean="0"/>
              <a:t>. 206/2007 art. 8bis</a:t>
            </a:r>
          </a:p>
          <a:p>
            <a:pPr algn="ctr"/>
            <a:r>
              <a:rPr lang="it-IT" sz="2400" dirty="0" smtClean="0"/>
              <a:t>D. </a:t>
            </a:r>
            <a:r>
              <a:rPr lang="it-IT" sz="2400" dirty="0" err="1" smtClean="0"/>
              <a:t>lgs</a:t>
            </a:r>
            <a:r>
              <a:rPr lang="it-IT" sz="2400" dirty="0" smtClean="0"/>
              <a:t>. 15/2016 </a:t>
            </a:r>
            <a:endParaRPr lang="it-IT" sz="2400"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1" algn="ctr" rtl="0">
              <a:spcBef>
                <a:spcPct val="0"/>
              </a:spcBef>
            </a:pPr>
            <a:r>
              <a:rPr lang="en-GB" sz="3200" b="0" i="1" dirty="0" err="1" smtClean="0"/>
              <a:t>Deleghe</a:t>
            </a:r>
            <a:endParaRPr lang="it-IT" sz="2800" dirty="0"/>
          </a:p>
        </p:txBody>
      </p:sp>
      <p:sp>
        <p:nvSpPr>
          <p:cNvPr id="3" name="Segnaposto contenuto 2"/>
          <p:cNvSpPr>
            <a:spLocks noGrp="1"/>
          </p:cNvSpPr>
          <p:nvPr>
            <p:ph idx="1"/>
          </p:nvPr>
        </p:nvSpPr>
        <p:spPr>
          <a:xfrm>
            <a:off x="457200" y="2214554"/>
            <a:ext cx="8229600" cy="4110046"/>
          </a:xfrm>
        </p:spPr>
        <p:txBody>
          <a:bodyPr/>
          <a:lstStyle/>
          <a:p>
            <a:pPr>
              <a:buNone/>
            </a:pPr>
            <a:r>
              <a:rPr lang="it-IT" dirty="0" smtClean="0"/>
              <a:t>	Com. 46 del 27 Aprile 2016 – Incarico da parte del Ministero della Salute</a:t>
            </a:r>
          </a:p>
          <a:p>
            <a:pPr>
              <a:buNone/>
            </a:pPr>
            <a:endParaRPr lang="it-IT" dirty="0" smtClean="0"/>
          </a:p>
          <a:p>
            <a:pPr>
              <a:buNone/>
            </a:pPr>
            <a:r>
              <a:rPr lang="it-IT" dirty="0" smtClean="0"/>
              <a:t>	Com. 74 del 21 Luglio 2016 – Delega alla FNOMCeO </a:t>
            </a:r>
          </a:p>
          <a:p>
            <a:pPr>
              <a:buNone/>
            </a:pPr>
            <a:r>
              <a:rPr lang="it-IT" dirty="0" smtClean="0"/>
              <a:t>	Abbiamo ricevuto 55 deleghe da parte degli Ordini per la gestione delle Allerta IMI </a:t>
            </a:r>
            <a:endParaRPr lang="it-IT"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214290"/>
            <a:ext cx="8229600" cy="1143000"/>
          </a:xfrm>
        </p:spPr>
        <p:txBody>
          <a:bodyPr>
            <a:normAutofit/>
          </a:bodyPr>
          <a:lstStyle/>
          <a:p>
            <a:pPr lvl="1" algn="ctr" rtl="0">
              <a:spcBef>
                <a:spcPct val="0"/>
              </a:spcBef>
            </a:pPr>
            <a:r>
              <a:rPr lang="en-GB" sz="3200" b="0" i="1" dirty="0" smtClean="0"/>
              <a:t>Art. 10 </a:t>
            </a:r>
            <a:r>
              <a:rPr lang="en-GB" sz="3200" b="0" i="1" dirty="0" err="1" smtClean="0"/>
              <a:t>decreto</a:t>
            </a:r>
            <a:r>
              <a:rPr lang="en-GB" sz="3200" b="0" i="1" dirty="0" smtClean="0"/>
              <a:t> </a:t>
            </a:r>
            <a:r>
              <a:rPr lang="en-GB" sz="3200" b="0" i="1" dirty="0" err="1" smtClean="0"/>
              <a:t>legislativo</a:t>
            </a:r>
            <a:r>
              <a:rPr lang="en-GB" sz="3200" b="0" i="1" dirty="0" smtClean="0"/>
              <a:t> 15/2016</a:t>
            </a:r>
            <a:endParaRPr lang="it-IT" sz="2800" dirty="0"/>
          </a:p>
        </p:txBody>
      </p:sp>
      <p:sp>
        <p:nvSpPr>
          <p:cNvPr id="3" name="Segnaposto contenuto 2"/>
          <p:cNvSpPr>
            <a:spLocks noGrp="1"/>
          </p:cNvSpPr>
          <p:nvPr>
            <p:ph idx="1"/>
          </p:nvPr>
        </p:nvSpPr>
        <p:spPr>
          <a:xfrm>
            <a:off x="457200" y="1571612"/>
            <a:ext cx="8229600" cy="4752988"/>
          </a:xfrm>
        </p:spPr>
        <p:txBody>
          <a:bodyPr>
            <a:normAutofit lnSpcReduction="10000"/>
          </a:bodyPr>
          <a:lstStyle/>
          <a:p>
            <a:r>
              <a:rPr lang="it-IT" dirty="0" smtClean="0"/>
              <a:t>	Le Autorità giudiziarie nazionali che hanno emesso un provvedimento che limita o vieta, ad un professionista di cui al comma 1, anche solo a titolo temporaneo, l'esercizio totale o  parziale sul territorio, o la decisione di cui al comma 3, informano  tempestivamente gli Ordini o i Collegi professionali e le autorità competenti di cui all'articolo 5. </a:t>
            </a:r>
          </a:p>
          <a:p>
            <a:endParaRPr lang="it-IT" dirty="0" smtClean="0"/>
          </a:p>
          <a:p>
            <a:pPr algn="ctr"/>
            <a:r>
              <a:rPr lang="it-IT" dirty="0" smtClean="0">
                <a:solidFill>
                  <a:srgbClr val="FF0000"/>
                </a:solidFill>
              </a:rPr>
              <a:t>Il Ministero della Salute e il Dipartimento delle Politiche Europee stanno svolgendo incontri con il Ministero di Grazia e Giustizia per sensibilizzarli </a:t>
            </a:r>
          </a:p>
          <a:p>
            <a:pPr algn="ctr">
              <a:buNone/>
            </a:pPr>
            <a:r>
              <a:rPr lang="it-IT" dirty="0" smtClean="0">
                <a:solidFill>
                  <a:srgbClr val="FF0000"/>
                </a:solidFill>
              </a:rPr>
              <a:t>sulla questione. </a:t>
            </a:r>
            <a:endParaRPr lang="it-IT" dirty="0">
              <a:solidFill>
                <a:srgbClr val="FF0000"/>
              </a:solidFill>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662" y="3929066"/>
            <a:ext cx="7372376" cy="2357454"/>
          </a:xfrm>
        </p:spPr>
        <p:txBody>
          <a:bodyPr>
            <a:normAutofit fontScale="90000"/>
          </a:bodyPr>
          <a:lstStyle/>
          <a:p>
            <a:r>
              <a:rPr lang="it-IT" dirty="0" smtClean="0"/>
              <a:t>	</a:t>
            </a:r>
            <a:br>
              <a:rPr lang="it-IT" dirty="0" smtClean="0"/>
            </a:br>
            <a:r>
              <a:rPr lang="it-IT" dirty="0" smtClean="0"/>
              <a:t/>
            </a:r>
            <a:br>
              <a:rPr lang="it-IT" dirty="0" smtClean="0"/>
            </a:br>
            <a:r>
              <a:rPr lang="it-IT" dirty="0" smtClean="0"/>
              <a:t/>
            </a:r>
            <a:br>
              <a:rPr lang="it-IT" dirty="0" smtClean="0"/>
            </a:br>
            <a:r>
              <a:rPr lang="it-IT" dirty="0" smtClean="0"/>
              <a:t>BREXIT, quale impatto sul sistema IMI e sui certificati di </a:t>
            </a:r>
            <a:r>
              <a:rPr lang="it-IT" dirty="0" err="1" smtClean="0"/>
              <a:t>Good</a:t>
            </a:r>
            <a:r>
              <a:rPr lang="it-IT" dirty="0" smtClean="0"/>
              <a:t> Standing?</a:t>
            </a:r>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1285852" y="642918"/>
            <a:ext cx="6172200" cy="347345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00034" y="642918"/>
            <a:ext cx="7937502" cy="5372100"/>
          </a:xfrm>
          <a:prstGeom prst="rect">
            <a:avLst/>
          </a:prstGeom>
          <a:noFill/>
          <a:ln w="9525">
            <a:noFill/>
            <a:miter lim="800000"/>
            <a:headEnd/>
            <a:tailEnd/>
          </a:ln>
          <a:effectLst/>
        </p:spPr>
      </p:pic>
      <p:sp>
        <p:nvSpPr>
          <p:cNvPr id="2" name="Titolo 1"/>
          <p:cNvSpPr>
            <a:spLocks noGrp="1"/>
          </p:cNvSpPr>
          <p:nvPr>
            <p:ph type="title"/>
          </p:nvPr>
        </p:nvSpPr>
        <p:spPr>
          <a:xfrm>
            <a:off x="857224" y="2000240"/>
            <a:ext cx="7372376" cy="4572032"/>
          </a:xfrm>
        </p:spPr>
        <p:txBody>
          <a:bodyPr>
            <a:normAutofit/>
          </a:bodyPr>
          <a:lstStyle/>
          <a:p>
            <a:r>
              <a:rPr lang="it-IT" dirty="0" smtClean="0"/>
              <a:t>	</a:t>
            </a:r>
            <a:br>
              <a:rPr lang="it-IT" dirty="0" smtClean="0"/>
            </a:br>
            <a:r>
              <a:rPr lang="it-IT" dirty="0" smtClean="0"/>
              <a:t/>
            </a:r>
            <a:br>
              <a:rPr lang="it-IT" dirty="0" smtClean="0"/>
            </a:br>
            <a:r>
              <a:rPr lang="it-IT" dirty="0" smtClean="0"/>
              <a:t/>
            </a:r>
            <a:br>
              <a:rPr lang="it-IT" dirty="0" smtClean="0"/>
            </a:br>
            <a:endParaRPr lang="it-IT" dirty="0"/>
          </a:p>
        </p:txBody>
      </p:sp>
      <p:pic>
        <p:nvPicPr>
          <p:cNvPr id="3" name="Picture 2"/>
          <p:cNvPicPr>
            <a:picLocks noChangeAspect="1" noChangeArrowheads="1"/>
          </p:cNvPicPr>
          <p:nvPr/>
        </p:nvPicPr>
        <p:blipFill>
          <a:blip r:embed="rId3" cstate="print"/>
          <a:srcRect/>
          <a:stretch>
            <a:fillRect/>
          </a:stretch>
        </p:blipFill>
        <p:spPr bwMode="auto">
          <a:xfrm>
            <a:off x="6429388" y="-24"/>
            <a:ext cx="2714612" cy="1572237"/>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Gestione delle allerta:</a:t>
            </a:r>
            <a:r>
              <a:rPr lang="it-IT" dirty="0" smtClean="0"/>
              <a:t/>
            </a:r>
            <a:br>
              <a:rPr lang="it-IT" dirty="0" smtClean="0"/>
            </a:br>
            <a:endParaRPr lang="it-IT" dirty="0"/>
          </a:p>
        </p:txBody>
      </p:sp>
      <p:sp>
        <p:nvSpPr>
          <p:cNvPr id="3" name="Segnaposto contenuto 2"/>
          <p:cNvSpPr>
            <a:spLocks noGrp="1"/>
          </p:cNvSpPr>
          <p:nvPr>
            <p:ph idx="1"/>
          </p:nvPr>
        </p:nvSpPr>
        <p:spPr/>
        <p:txBody>
          <a:bodyPr/>
          <a:lstStyle/>
          <a:p>
            <a:r>
              <a:rPr lang="it-IT" dirty="0" smtClean="0"/>
              <a:t>Le IMI </a:t>
            </a:r>
            <a:r>
              <a:rPr lang="it-IT" dirty="0" err="1" smtClean="0"/>
              <a:t>alert</a:t>
            </a:r>
            <a:r>
              <a:rPr lang="it-IT" dirty="0" smtClean="0"/>
              <a:t> provenienti dai Paesi SEE, saranno disponibili per la consultazione da parte degli Ordini su una parte riservata del portale FNOMCeO.</a:t>
            </a:r>
          </a:p>
          <a:p>
            <a:endParaRPr lang="it-IT" dirty="0" smtClean="0"/>
          </a:p>
          <a:p>
            <a:r>
              <a:rPr lang="it-IT" dirty="0" smtClean="0"/>
              <a:t>Il sistema di allerta in uscita si basa sulle informazioni che gli Ordini inviano tramite tracciato informatico alla Federazione, relativamente alla sezione procedimenti disciplinari. La mancata trasmissione da parte degli Ordini di tali informazioni impedisce di fatto la comunicazione all’IMI di tali procedimenti.</a:t>
            </a:r>
            <a:endParaRPr lang="it-IT"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500306"/>
            <a:ext cx="8229600" cy="1143000"/>
          </a:xfrm>
        </p:spPr>
        <p:txBody>
          <a:bodyPr>
            <a:normAutofit fontScale="90000"/>
          </a:bodyPr>
          <a:lstStyle/>
          <a:p>
            <a:r>
              <a:rPr lang="it-IT" dirty="0" smtClean="0"/>
              <a:t>	Grazie per l’attenzione</a:t>
            </a:r>
            <a:br>
              <a:rPr lang="it-IT" dirty="0" smtClean="0"/>
            </a:br>
            <a:endParaRPr lang="it-IT"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71472" y="571480"/>
            <a:ext cx="8154988" cy="936625"/>
          </a:xfrm>
        </p:spPr>
        <p:txBody>
          <a:bodyPr>
            <a:normAutofit fontScale="90000"/>
          </a:bodyPr>
          <a:lstStyle/>
          <a:p>
            <a:pPr algn="ctr" eaLnBrk="1" hangingPunct="1"/>
            <a:r>
              <a:rPr lang="it-IT" altLang="en-US" dirty="0" smtClean="0"/>
              <a:t>Meccanismo di allerta </a:t>
            </a:r>
            <a:r>
              <a:rPr lang="hu-HU" altLang="en-US" dirty="0" smtClean="0"/>
              <a:t>- </a:t>
            </a:r>
            <a:r>
              <a:rPr lang="it-IT" altLang="en-US" dirty="0" smtClean="0"/>
              <a:t>concetto</a:t>
            </a:r>
            <a:endParaRPr lang="en-US" altLang="en-US" dirty="0" smtClean="0"/>
          </a:p>
        </p:txBody>
      </p:sp>
      <p:sp>
        <p:nvSpPr>
          <p:cNvPr id="14339" name="Rectangle 3"/>
          <p:cNvSpPr>
            <a:spLocks noGrp="1" noChangeArrowheads="1"/>
          </p:cNvSpPr>
          <p:nvPr>
            <p:ph idx="1"/>
          </p:nvPr>
        </p:nvSpPr>
        <p:spPr>
          <a:xfrm>
            <a:off x="469900" y="2205038"/>
            <a:ext cx="8216900" cy="3816350"/>
          </a:xfrm>
        </p:spPr>
        <p:txBody>
          <a:bodyPr/>
          <a:lstStyle/>
          <a:p>
            <a:pPr marL="0" indent="0" eaLnBrk="1" hangingPunct="1">
              <a:buClr>
                <a:schemeClr val="accent6"/>
              </a:buClr>
              <a:buNone/>
              <a:defRPr/>
            </a:pPr>
            <a:r>
              <a:rPr lang="it-IT" b="1" dirty="0" smtClean="0"/>
              <a:t>Un’allerta:</a:t>
            </a:r>
            <a:endParaRPr lang="en-GB" b="1" dirty="0" smtClean="0"/>
          </a:p>
          <a:p>
            <a:pPr marL="0" indent="0" eaLnBrk="1" hangingPunct="1">
              <a:buClr>
                <a:schemeClr val="accent6"/>
              </a:buClr>
              <a:defRPr/>
            </a:pPr>
            <a:endParaRPr lang="en-GB" sz="800" b="1" dirty="0" smtClean="0"/>
          </a:p>
          <a:p>
            <a:pPr lvl="1">
              <a:buClr>
                <a:schemeClr val="accent2"/>
              </a:buClr>
              <a:buSzPct val="66000"/>
              <a:buFont typeface="Verdana" pitchFamily="34" charset="0"/>
              <a:buChar char="•"/>
              <a:defRPr/>
            </a:pPr>
            <a:r>
              <a:rPr lang="en-GB" sz="2200" i="1" dirty="0" err="1" smtClean="0"/>
              <a:t>Attraverso</a:t>
            </a:r>
            <a:r>
              <a:rPr lang="en-GB" sz="2200" i="1" dirty="0" smtClean="0"/>
              <a:t> </a:t>
            </a:r>
            <a:r>
              <a:rPr lang="en-GB" sz="2200" i="1" dirty="0" err="1" smtClean="0"/>
              <a:t>il</a:t>
            </a:r>
            <a:r>
              <a:rPr lang="en-GB" sz="2200" i="1" dirty="0" smtClean="0"/>
              <a:t> </a:t>
            </a:r>
            <a:r>
              <a:rPr lang="en-GB" sz="2200" i="1" dirty="0" err="1" smtClean="0"/>
              <a:t>sistema</a:t>
            </a:r>
            <a:r>
              <a:rPr lang="en-GB" sz="2200" i="1" dirty="0" smtClean="0"/>
              <a:t> I.M.I.</a:t>
            </a:r>
          </a:p>
          <a:p>
            <a:pPr lvl="1" eaLnBrk="1" hangingPunct="1">
              <a:buClr>
                <a:schemeClr val="accent2"/>
              </a:buClr>
              <a:buSzPct val="66000"/>
              <a:buFont typeface="Verdana" pitchFamily="34" charset="0"/>
              <a:buChar char="•"/>
              <a:defRPr/>
            </a:pPr>
            <a:r>
              <a:rPr lang="en-GB" sz="2200" b="0" i="1" dirty="0" err="1" smtClean="0"/>
              <a:t>Deve</a:t>
            </a:r>
            <a:r>
              <a:rPr lang="en-GB" sz="2200" b="0" i="1" dirty="0" smtClean="0"/>
              <a:t> </a:t>
            </a:r>
            <a:r>
              <a:rPr lang="en-GB" sz="2200" b="0" i="1" dirty="0" err="1" smtClean="0"/>
              <a:t>essere</a:t>
            </a:r>
            <a:r>
              <a:rPr lang="en-GB" sz="2200" b="0" i="1" dirty="0" smtClean="0"/>
              <a:t> </a:t>
            </a:r>
            <a:r>
              <a:rPr lang="en-GB" sz="2200" b="0" i="1" dirty="0" err="1" smtClean="0"/>
              <a:t>trasmessa</a:t>
            </a:r>
            <a:r>
              <a:rPr lang="en-GB" sz="2200" b="0" i="1" dirty="0" smtClean="0"/>
              <a:t> a </a:t>
            </a:r>
            <a:r>
              <a:rPr lang="en-GB" sz="2200" b="0" i="1" dirty="0" err="1" smtClean="0"/>
              <a:t>tutti</a:t>
            </a:r>
            <a:r>
              <a:rPr lang="en-GB" sz="2200" b="0" i="1" dirty="0" smtClean="0"/>
              <a:t> </a:t>
            </a:r>
            <a:r>
              <a:rPr lang="en-GB" sz="2200" b="0" i="1" dirty="0" err="1" smtClean="0"/>
              <a:t>gli</a:t>
            </a:r>
            <a:r>
              <a:rPr lang="en-GB" sz="2200" b="0" i="1" dirty="0" smtClean="0"/>
              <a:t> </a:t>
            </a:r>
            <a:r>
              <a:rPr lang="en-GB" sz="2200" b="0" i="1" dirty="0" err="1" smtClean="0"/>
              <a:t>Stati</a:t>
            </a:r>
            <a:r>
              <a:rPr lang="en-GB" sz="2200" b="0" i="1" dirty="0" smtClean="0"/>
              <a:t> </a:t>
            </a:r>
            <a:r>
              <a:rPr lang="en-GB" sz="2200" b="0" i="1" dirty="0" err="1" smtClean="0"/>
              <a:t>membri</a:t>
            </a:r>
            <a:endParaRPr lang="en-GB" sz="2200" b="0" i="1" dirty="0" smtClean="0"/>
          </a:p>
          <a:p>
            <a:pPr lvl="1" eaLnBrk="1" hangingPunct="1">
              <a:buClr>
                <a:schemeClr val="accent2"/>
              </a:buClr>
              <a:buSzPct val="66000"/>
              <a:buFont typeface="Verdana" pitchFamily="34" charset="0"/>
              <a:buChar char="•"/>
              <a:defRPr/>
            </a:pPr>
            <a:r>
              <a:rPr lang="en-GB" sz="2200" b="0" i="1" dirty="0" err="1" smtClean="0"/>
              <a:t>Restrizioni</a:t>
            </a:r>
            <a:r>
              <a:rPr lang="en-GB" sz="2200" b="0" i="1" dirty="0" smtClean="0"/>
              <a:t> o </a:t>
            </a:r>
            <a:r>
              <a:rPr lang="en-GB" sz="2200" b="0" i="1" dirty="0" err="1" smtClean="0"/>
              <a:t>proibizioni</a:t>
            </a:r>
            <a:r>
              <a:rPr lang="en-GB" sz="2200" b="0" i="1" dirty="0" smtClean="0"/>
              <a:t> </a:t>
            </a:r>
            <a:r>
              <a:rPr lang="en-GB" sz="2200" b="0" i="1" dirty="0" err="1" smtClean="0"/>
              <a:t>all’esercizio</a:t>
            </a:r>
            <a:r>
              <a:rPr lang="en-GB" sz="2200" b="0" i="1" dirty="0" smtClean="0"/>
              <a:t> </a:t>
            </a:r>
            <a:r>
              <a:rPr lang="en-GB" sz="2200" b="0" i="1" dirty="0" err="1" smtClean="0"/>
              <a:t>della</a:t>
            </a:r>
            <a:r>
              <a:rPr lang="en-GB" sz="2200" b="0" i="1" dirty="0" smtClean="0"/>
              <a:t> </a:t>
            </a:r>
            <a:r>
              <a:rPr lang="en-GB" sz="2200" b="0" i="1" dirty="0" err="1" smtClean="0"/>
              <a:t>professione</a:t>
            </a:r>
            <a:r>
              <a:rPr lang="en-GB" sz="2200" b="0" i="1" dirty="0" smtClean="0"/>
              <a:t>, </a:t>
            </a:r>
            <a:r>
              <a:rPr lang="en-GB" sz="2200" b="0" i="1" dirty="0" err="1" smtClean="0"/>
              <a:t>anche</a:t>
            </a:r>
            <a:r>
              <a:rPr lang="en-GB" sz="2200" b="0" i="1" dirty="0" smtClean="0"/>
              <a:t> se </a:t>
            </a:r>
            <a:r>
              <a:rPr lang="en-GB" sz="2200" b="0" i="1" dirty="0" err="1" smtClean="0"/>
              <a:t>temporanee</a:t>
            </a:r>
            <a:endParaRPr lang="en-GB" sz="2200" b="0" i="1" dirty="0" smtClean="0"/>
          </a:p>
          <a:p>
            <a:pPr lvl="1" eaLnBrk="1" hangingPunct="1">
              <a:buClr>
                <a:schemeClr val="accent2"/>
              </a:buClr>
              <a:buSzPct val="66000"/>
              <a:buFont typeface="Verdana" pitchFamily="34" charset="0"/>
              <a:buChar char="•"/>
              <a:defRPr/>
            </a:pPr>
            <a:r>
              <a:rPr lang="en-GB" sz="2200" b="0" i="1" dirty="0" err="1" smtClean="0"/>
              <a:t>Tempestivamente</a:t>
            </a:r>
            <a:endParaRPr lang="en-GB" sz="2200" b="0" i="1" dirty="0" smtClean="0"/>
          </a:p>
          <a:p>
            <a:pPr lvl="1" eaLnBrk="1" hangingPunct="1">
              <a:buClr>
                <a:schemeClr val="accent2"/>
              </a:buClr>
              <a:buSzPct val="66000"/>
              <a:buFont typeface="Verdana" pitchFamily="34" charset="0"/>
              <a:buChar char="•"/>
              <a:defRPr/>
            </a:pPr>
            <a:r>
              <a:rPr lang="en-GB" sz="2200" b="0" i="1" dirty="0" smtClean="0"/>
              <a:t>Informazioni </a:t>
            </a:r>
            <a:r>
              <a:rPr lang="en-GB" sz="2200" b="0" i="1" dirty="0" err="1" smtClean="0"/>
              <a:t>limitate</a:t>
            </a:r>
            <a:endParaRPr lang="en-GB" sz="2200" b="0" i="1" dirty="0" smtClean="0"/>
          </a:p>
          <a:p>
            <a:pPr lvl="1" eaLnBrk="1" hangingPunct="1">
              <a:buClr>
                <a:schemeClr val="accent2"/>
              </a:buClr>
              <a:buSzPct val="66000"/>
              <a:buFont typeface="Verdana" pitchFamily="34" charset="0"/>
              <a:buChar char="•"/>
              <a:defRPr/>
            </a:pPr>
            <a:r>
              <a:rPr lang="en-GB" sz="2200" b="0" i="1" dirty="0" err="1" smtClean="0"/>
              <a:t>Protezione</a:t>
            </a:r>
            <a:r>
              <a:rPr lang="en-GB" sz="2200" b="0" i="1" dirty="0" smtClean="0"/>
              <a:t> dei </a:t>
            </a:r>
            <a:r>
              <a:rPr lang="en-GB" sz="2200" b="0" i="1" dirty="0" err="1" smtClean="0"/>
              <a:t>dati</a:t>
            </a:r>
            <a:endParaRPr lang="en-GB" sz="2200" i="1" dirty="0" smtClean="0"/>
          </a:p>
          <a:p>
            <a:pPr eaLnBrk="1" hangingPunct="1">
              <a:buClr>
                <a:schemeClr val="accent6"/>
              </a:buClr>
              <a:buFont typeface="Verdana" pitchFamily="34" charset="0"/>
              <a:buChar char="−"/>
              <a:defRPr/>
            </a:pPr>
            <a:endParaRPr lang="en-GB" dirty="0" smtClean="0"/>
          </a:p>
          <a:p>
            <a:pPr marL="0" indent="0" eaLnBrk="1" hangingPunct="1">
              <a:buClr>
                <a:schemeClr val="accent6"/>
              </a:buClr>
              <a:defRPr/>
            </a:pPr>
            <a:endParaRPr lang="en-US"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descr="Tube Map"/>
          <p:cNvPicPr>
            <a:picLocks noChangeAspect="1" noChangeArrowheads="1"/>
          </p:cNvPicPr>
          <p:nvPr/>
        </p:nvPicPr>
        <p:blipFill>
          <a:blip r:embed="rId2" cstate="print"/>
          <a:srcRect/>
          <a:stretch>
            <a:fillRect/>
          </a:stretch>
        </p:blipFill>
        <p:spPr bwMode="auto">
          <a:xfrm>
            <a:off x="571472" y="1571612"/>
            <a:ext cx="7929618" cy="4980291"/>
          </a:xfrm>
          <a:prstGeom prst="rect">
            <a:avLst/>
          </a:prstGeom>
          <a:noFill/>
        </p:spPr>
      </p:pic>
      <p:sp>
        <p:nvSpPr>
          <p:cNvPr id="5" name="Rettangolo 4"/>
          <p:cNvSpPr/>
          <p:nvPr/>
        </p:nvSpPr>
        <p:spPr>
          <a:xfrm>
            <a:off x="2214546" y="357166"/>
            <a:ext cx="4572000" cy="1569660"/>
          </a:xfrm>
          <a:prstGeom prst="rect">
            <a:avLst/>
          </a:prstGeom>
        </p:spPr>
        <p:txBody>
          <a:bodyPr>
            <a:spAutoFit/>
          </a:bodyPr>
          <a:lstStyle/>
          <a:p>
            <a:pPr algn="ctr"/>
            <a:r>
              <a:rPr lang="en-GB" sz="3200" i="1" dirty="0" err="1" smtClean="0"/>
              <a:t>Attraverso</a:t>
            </a:r>
            <a:r>
              <a:rPr lang="en-GB" sz="3200" i="1" dirty="0" smtClean="0"/>
              <a:t> </a:t>
            </a:r>
            <a:r>
              <a:rPr lang="en-GB" sz="3200" i="1" dirty="0" err="1" smtClean="0"/>
              <a:t>il</a:t>
            </a:r>
            <a:r>
              <a:rPr lang="en-GB" sz="3200" i="1" dirty="0" smtClean="0"/>
              <a:t> </a:t>
            </a:r>
            <a:r>
              <a:rPr lang="en-GB" sz="3200" i="1" dirty="0" err="1" smtClean="0"/>
              <a:t>sistema</a:t>
            </a:r>
            <a:r>
              <a:rPr lang="en-GB" sz="3200" i="1" dirty="0" smtClean="0"/>
              <a:t> I.M.I.</a:t>
            </a:r>
            <a:br>
              <a:rPr lang="en-GB" sz="3200" i="1" dirty="0" smtClean="0"/>
            </a:br>
            <a:endParaRPr lang="it-IT" sz="3200"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descr="http://endtimestruth.com/wp-content/uploads/2014/03/European-Union-map-2013-from-europaeu-e1393721006447.jpg"/>
          <p:cNvPicPr>
            <a:picLocks noChangeAspect="1" noChangeArrowheads="1"/>
          </p:cNvPicPr>
          <p:nvPr/>
        </p:nvPicPr>
        <p:blipFill>
          <a:blip r:embed="rId2" cstate="print"/>
          <a:srcRect/>
          <a:stretch>
            <a:fillRect/>
          </a:stretch>
        </p:blipFill>
        <p:spPr bwMode="auto">
          <a:xfrm>
            <a:off x="45798" y="142852"/>
            <a:ext cx="9098202" cy="6429396"/>
          </a:xfrm>
          <a:prstGeom prst="rect">
            <a:avLst/>
          </a:prstGeom>
          <a:noFill/>
        </p:spPr>
      </p:pic>
      <p:sp>
        <p:nvSpPr>
          <p:cNvPr id="6" name="CasellaDiTesto 5"/>
          <p:cNvSpPr txBox="1"/>
          <p:nvPr/>
        </p:nvSpPr>
        <p:spPr>
          <a:xfrm>
            <a:off x="142844" y="87791"/>
            <a:ext cx="4000528" cy="769441"/>
          </a:xfrm>
          <a:prstGeom prst="rect">
            <a:avLst/>
          </a:prstGeom>
          <a:solidFill>
            <a:schemeClr val="tx2">
              <a:lumMod val="40000"/>
              <a:lumOff val="60000"/>
            </a:schemeClr>
          </a:solidFill>
        </p:spPr>
        <p:txBody>
          <a:bodyPr wrap="square" rtlCol="0">
            <a:spAutoFit/>
          </a:bodyPr>
          <a:lstStyle/>
          <a:p>
            <a:pPr lvl="1">
              <a:buClr>
                <a:schemeClr val="accent2"/>
              </a:buClr>
              <a:buSzPct val="66000"/>
              <a:buFont typeface="Verdana" pitchFamily="34" charset="0"/>
              <a:buChar char="•"/>
              <a:defRPr/>
            </a:pPr>
            <a:r>
              <a:rPr lang="en-GB" sz="2200" i="1" dirty="0" err="1" smtClean="0">
                <a:solidFill>
                  <a:schemeClr val="bg1"/>
                </a:solidFill>
              </a:rPr>
              <a:t>Deve</a:t>
            </a:r>
            <a:r>
              <a:rPr lang="en-GB" sz="2200" i="1" dirty="0" smtClean="0">
                <a:solidFill>
                  <a:schemeClr val="bg1"/>
                </a:solidFill>
              </a:rPr>
              <a:t> </a:t>
            </a:r>
            <a:r>
              <a:rPr lang="en-GB" sz="2200" i="1" dirty="0" err="1" smtClean="0">
                <a:solidFill>
                  <a:schemeClr val="bg1"/>
                </a:solidFill>
              </a:rPr>
              <a:t>essere</a:t>
            </a:r>
            <a:r>
              <a:rPr lang="en-GB" sz="2200" i="1" dirty="0" smtClean="0">
                <a:solidFill>
                  <a:schemeClr val="bg1"/>
                </a:solidFill>
              </a:rPr>
              <a:t> </a:t>
            </a:r>
            <a:r>
              <a:rPr lang="en-GB" sz="2200" i="1" dirty="0" err="1" smtClean="0">
                <a:solidFill>
                  <a:schemeClr val="bg1"/>
                </a:solidFill>
              </a:rPr>
              <a:t>trasmessa</a:t>
            </a:r>
            <a:r>
              <a:rPr lang="en-GB" sz="2200" i="1" dirty="0" smtClean="0">
                <a:solidFill>
                  <a:schemeClr val="bg1"/>
                </a:solidFill>
              </a:rPr>
              <a:t> a </a:t>
            </a:r>
            <a:r>
              <a:rPr lang="en-GB" sz="2200" i="1" dirty="0" err="1" smtClean="0">
                <a:solidFill>
                  <a:schemeClr val="bg1"/>
                </a:solidFill>
              </a:rPr>
              <a:t>tutti</a:t>
            </a:r>
            <a:r>
              <a:rPr lang="en-GB" sz="2200" i="1" dirty="0" smtClean="0">
                <a:solidFill>
                  <a:schemeClr val="bg1"/>
                </a:solidFill>
              </a:rPr>
              <a:t> </a:t>
            </a:r>
            <a:r>
              <a:rPr lang="en-GB" sz="2200" i="1" dirty="0" err="1" smtClean="0">
                <a:solidFill>
                  <a:schemeClr val="bg1"/>
                </a:solidFill>
              </a:rPr>
              <a:t>gli</a:t>
            </a:r>
            <a:r>
              <a:rPr lang="en-GB" sz="2200" i="1" dirty="0" smtClean="0">
                <a:solidFill>
                  <a:schemeClr val="bg1"/>
                </a:solidFill>
              </a:rPr>
              <a:t> </a:t>
            </a:r>
            <a:r>
              <a:rPr lang="en-GB" sz="2200" i="1" dirty="0" err="1" smtClean="0">
                <a:solidFill>
                  <a:schemeClr val="bg1"/>
                </a:solidFill>
              </a:rPr>
              <a:t>Stati</a:t>
            </a:r>
            <a:r>
              <a:rPr lang="en-GB" sz="2200" i="1" dirty="0" smtClean="0">
                <a:solidFill>
                  <a:schemeClr val="bg1"/>
                </a:solidFill>
              </a:rPr>
              <a:t> </a:t>
            </a:r>
            <a:r>
              <a:rPr lang="en-GB" sz="2200" i="1" dirty="0" err="1" smtClean="0">
                <a:solidFill>
                  <a:schemeClr val="bg1"/>
                </a:solidFill>
              </a:rPr>
              <a:t>membri</a:t>
            </a:r>
            <a:endParaRPr lang="en-GB" sz="2200" i="1" dirty="0" smtClean="0">
              <a:solidFill>
                <a:schemeClr val="bg1"/>
              </a:solidFill>
            </a:endParaRPr>
          </a:p>
        </p:txBody>
      </p:sp>
      <p:pic>
        <p:nvPicPr>
          <p:cNvPr id="12" name="Picture 2" descr="C:\Users\d.martinelli\AppData\Local\Microsoft\Windows\Temporary Internet Files\Content.IE5\J1H42M5N\Simple_questionmark.svg[1].png"/>
          <p:cNvPicPr>
            <a:picLocks noChangeAspect="1" noChangeArrowheads="1"/>
          </p:cNvPicPr>
          <p:nvPr/>
        </p:nvPicPr>
        <p:blipFill>
          <a:blip r:embed="rId3" cstate="print"/>
          <a:srcRect/>
          <a:stretch>
            <a:fillRect/>
          </a:stretch>
        </p:blipFill>
        <p:spPr bwMode="auto">
          <a:xfrm>
            <a:off x="3071802" y="2285992"/>
            <a:ext cx="928694" cy="1361737"/>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ctr" rtl="0">
              <a:spcBef>
                <a:spcPct val="0"/>
              </a:spcBef>
            </a:pPr>
            <a:r>
              <a:rPr lang="en-GB" sz="2200" b="0" i="1" dirty="0" err="1" smtClean="0"/>
              <a:t>Restrizioni</a:t>
            </a:r>
            <a:r>
              <a:rPr lang="en-GB" sz="2200" b="0" i="1" dirty="0" smtClean="0"/>
              <a:t> o </a:t>
            </a:r>
            <a:r>
              <a:rPr lang="en-GB" sz="2200" b="0" i="1" dirty="0" err="1" smtClean="0"/>
              <a:t>proibizioni</a:t>
            </a:r>
            <a:r>
              <a:rPr lang="en-GB" sz="2200" b="0" i="1" dirty="0" smtClean="0"/>
              <a:t> </a:t>
            </a:r>
            <a:r>
              <a:rPr lang="en-GB" sz="2200" b="0" i="1" dirty="0" err="1" smtClean="0"/>
              <a:t>all’esercizio</a:t>
            </a:r>
            <a:r>
              <a:rPr lang="en-GB" sz="2200" b="0" i="1" dirty="0" smtClean="0"/>
              <a:t> </a:t>
            </a:r>
            <a:r>
              <a:rPr lang="en-GB" sz="2200" b="0" i="1" dirty="0" err="1" smtClean="0"/>
              <a:t>della</a:t>
            </a:r>
            <a:r>
              <a:rPr lang="en-GB" sz="2200" b="0" i="1" dirty="0" smtClean="0"/>
              <a:t> </a:t>
            </a:r>
            <a:r>
              <a:rPr lang="en-GB" sz="2200" b="0" i="1" dirty="0" err="1" smtClean="0"/>
              <a:t>professione</a:t>
            </a:r>
            <a:r>
              <a:rPr lang="en-GB" sz="2200" b="0" i="1" dirty="0" smtClean="0"/>
              <a:t>, </a:t>
            </a:r>
            <a:br>
              <a:rPr lang="en-GB" sz="2200" b="0" i="1" dirty="0" smtClean="0"/>
            </a:br>
            <a:r>
              <a:rPr lang="en-GB" sz="2200" b="0" i="1" dirty="0" err="1" smtClean="0"/>
              <a:t>anche</a:t>
            </a:r>
            <a:r>
              <a:rPr lang="en-GB" sz="2200" b="0" i="1" dirty="0" smtClean="0"/>
              <a:t> se </a:t>
            </a:r>
            <a:r>
              <a:rPr lang="en-GB" sz="2200" b="0" i="1" dirty="0" err="1" smtClean="0"/>
              <a:t>temporanee</a:t>
            </a:r>
            <a:r>
              <a:rPr lang="en-GB" sz="2200" b="0" i="1" dirty="0" smtClean="0"/>
              <a:t/>
            </a:r>
            <a:br>
              <a:rPr lang="en-GB" sz="2200" b="0" i="1" dirty="0" smtClean="0"/>
            </a:br>
            <a:endParaRPr lang="it-IT" dirty="0"/>
          </a:p>
        </p:txBody>
      </p:sp>
      <p:sp>
        <p:nvSpPr>
          <p:cNvPr id="3" name="Segnaposto contenuto 2"/>
          <p:cNvSpPr>
            <a:spLocks noGrp="1"/>
          </p:cNvSpPr>
          <p:nvPr>
            <p:ph idx="1"/>
          </p:nvPr>
        </p:nvSpPr>
        <p:spPr/>
        <p:txBody>
          <a:bodyPr/>
          <a:lstStyle/>
          <a:p>
            <a:r>
              <a:rPr lang="it-IT" sz="2600" u="sng" dirty="0" smtClean="0"/>
              <a:t>Motivi sostanziali relativi all’attività del professionista</a:t>
            </a:r>
            <a:r>
              <a:rPr lang="it-IT" sz="2600" dirty="0" smtClean="0"/>
              <a:t>:</a:t>
            </a:r>
          </a:p>
          <a:p>
            <a:r>
              <a:rPr lang="it-IT" sz="2400" dirty="0" smtClean="0"/>
              <a:t>Sanzioni disciplinari che incidono sull’esercizio della professione (radiazione, </a:t>
            </a:r>
            <a:r>
              <a:rPr lang="it-IT" sz="2400" dirty="0" err="1" smtClean="0"/>
              <a:t>sospensione…</a:t>
            </a:r>
            <a:r>
              <a:rPr lang="it-IT" sz="2400" dirty="0" smtClean="0"/>
              <a:t>)</a:t>
            </a:r>
          </a:p>
          <a:p>
            <a:r>
              <a:rPr lang="it-IT" sz="2600" u="sng" dirty="0" smtClean="0"/>
              <a:t>Altri motivi</a:t>
            </a:r>
            <a:r>
              <a:rPr lang="it-IT" sz="2600" dirty="0" smtClean="0"/>
              <a:t>:</a:t>
            </a:r>
          </a:p>
          <a:p>
            <a:r>
              <a:rPr lang="it-IT" sz="2400" dirty="0" smtClean="0"/>
              <a:t>Cancellazioni dall’Albo (art. 11 D.lgs. </a:t>
            </a:r>
            <a:r>
              <a:rPr lang="it-IT" sz="2400" dirty="0" err="1" smtClean="0"/>
              <a:t>C.p.S.</a:t>
            </a:r>
            <a:r>
              <a:rPr lang="it-IT" sz="2400" dirty="0" smtClean="0"/>
              <a:t> 233/1946), perdita della cittadinanza o del godimento dei diritti civili.</a:t>
            </a:r>
          </a:p>
          <a:p>
            <a:r>
              <a:rPr lang="it-IT" sz="2400" dirty="0" smtClean="0"/>
              <a:t>Rinunzia all’iscrizione </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3171836"/>
            <a:ext cx="7851648" cy="1828800"/>
          </a:xfrm>
        </p:spPr>
        <p:txBody>
          <a:bodyPr>
            <a:normAutofit fontScale="90000"/>
          </a:bodyPr>
          <a:lstStyle/>
          <a:p>
            <a:pPr algn="ctr"/>
            <a:r>
              <a:rPr lang="it-IT" dirty="0" err="1" smtClean="0"/>
              <a:t>D.Lgs.</a:t>
            </a:r>
            <a:r>
              <a:rPr lang="it-IT" dirty="0" smtClean="0"/>
              <a:t> N. 15/2016</a:t>
            </a:r>
            <a:br>
              <a:rPr lang="it-IT" dirty="0" smtClean="0"/>
            </a:br>
            <a:r>
              <a:rPr lang="it-IT" dirty="0" smtClean="0"/>
              <a:t> Art. 10 comma 2 e comma 3</a:t>
            </a:r>
            <a:endParaRPr lang="it-IT" dirty="0"/>
          </a:p>
        </p:txBody>
      </p:sp>
      <p:sp>
        <p:nvSpPr>
          <p:cNvPr id="4" name="Rettangolo 3"/>
          <p:cNvSpPr/>
          <p:nvPr/>
        </p:nvSpPr>
        <p:spPr>
          <a:xfrm>
            <a:off x="3500430" y="1486903"/>
            <a:ext cx="3118482" cy="584775"/>
          </a:xfrm>
          <a:prstGeom prst="rect">
            <a:avLst/>
          </a:prstGeom>
        </p:spPr>
        <p:txBody>
          <a:bodyPr wrap="none">
            <a:spAutoFit/>
          </a:bodyPr>
          <a:lstStyle/>
          <a:p>
            <a:r>
              <a:rPr lang="en-GB" sz="3200" i="1" dirty="0" err="1" smtClean="0"/>
              <a:t>Tempestivamente</a:t>
            </a:r>
            <a:endParaRPr lang="it-IT" sz="3200"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1" algn="ctr" rtl="0">
              <a:spcBef>
                <a:spcPct val="0"/>
              </a:spcBef>
            </a:pPr>
            <a:r>
              <a:rPr lang="en-GB" sz="3200" b="0" i="1" dirty="0" smtClean="0"/>
              <a:t>Informazioni </a:t>
            </a:r>
            <a:r>
              <a:rPr lang="en-GB" sz="3200" b="0" i="1" dirty="0" err="1" smtClean="0"/>
              <a:t>limitate</a:t>
            </a:r>
            <a:r>
              <a:rPr lang="en-GB" sz="3200" b="0" i="1" dirty="0" smtClean="0"/>
              <a:t/>
            </a:r>
            <a:br>
              <a:rPr lang="en-GB" sz="3200" b="0" i="1" dirty="0" smtClean="0"/>
            </a:br>
            <a:endParaRPr lang="it-IT" sz="2800" dirty="0"/>
          </a:p>
        </p:txBody>
      </p:sp>
      <p:sp>
        <p:nvSpPr>
          <p:cNvPr id="4" name="Rettangolo 3"/>
          <p:cNvSpPr/>
          <p:nvPr/>
        </p:nvSpPr>
        <p:spPr>
          <a:xfrm>
            <a:off x="571472" y="2571744"/>
            <a:ext cx="7072362" cy="1754326"/>
          </a:xfrm>
          <a:prstGeom prst="rect">
            <a:avLst/>
          </a:prstGeom>
        </p:spPr>
        <p:txBody>
          <a:bodyPr wrap="square">
            <a:spAutoFit/>
          </a:bodyPr>
          <a:lstStyle/>
          <a:p>
            <a:r>
              <a:rPr lang="it-IT" i="1" dirty="0" smtClean="0"/>
              <a:t>a) l’identità del professionista;</a:t>
            </a:r>
          </a:p>
          <a:p>
            <a:r>
              <a:rPr lang="it-IT" i="1" dirty="0" smtClean="0"/>
              <a:t>b) la professione interessata;</a:t>
            </a:r>
          </a:p>
          <a:p>
            <a:r>
              <a:rPr lang="it-IT" i="1" dirty="0" smtClean="0"/>
              <a:t>c) le informazioni riguardanti l’autorità nazionale </a:t>
            </a:r>
            <a:r>
              <a:rPr lang="it-IT" dirty="0" smtClean="0"/>
              <a:t>che ha adottato la decisione di divieto o restrizione;</a:t>
            </a:r>
          </a:p>
          <a:p>
            <a:r>
              <a:rPr lang="it-IT" i="1" dirty="0" smtClean="0"/>
              <a:t>d) l’ambito di applicazione della restrizione o del </a:t>
            </a:r>
            <a:r>
              <a:rPr lang="it-IT" dirty="0" smtClean="0"/>
              <a:t>divieto;</a:t>
            </a:r>
          </a:p>
          <a:p>
            <a:r>
              <a:rPr lang="it-IT" i="1" dirty="0" smtClean="0"/>
              <a:t>e) il periodo nel quale si applica la restrizione o il </a:t>
            </a:r>
            <a:r>
              <a:rPr lang="it-IT" dirty="0" smtClean="0"/>
              <a:t>divieto.</a:t>
            </a:r>
            <a:endParaRPr lang="it-IT"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1" algn="ctr" rtl="0">
              <a:spcBef>
                <a:spcPct val="0"/>
              </a:spcBef>
            </a:pPr>
            <a:r>
              <a:rPr lang="en-GB" sz="3200" b="0" i="1" dirty="0" err="1" smtClean="0"/>
              <a:t>Protezione</a:t>
            </a:r>
            <a:r>
              <a:rPr lang="en-GB" sz="3200" b="0" i="1" dirty="0" smtClean="0"/>
              <a:t> dei </a:t>
            </a:r>
            <a:r>
              <a:rPr lang="en-GB" sz="3200" b="0" i="1" dirty="0" err="1" smtClean="0"/>
              <a:t>dati</a:t>
            </a:r>
            <a:endParaRPr lang="it-IT" sz="2800" dirty="0"/>
          </a:p>
        </p:txBody>
      </p:sp>
      <p:sp>
        <p:nvSpPr>
          <p:cNvPr id="3" name="Segnaposto contenuto 2"/>
          <p:cNvSpPr>
            <a:spLocks noGrp="1"/>
          </p:cNvSpPr>
          <p:nvPr>
            <p:ph idx="1"/>
          </p:nvPr>
        </p:nvSpPr>
        <p:spPr>
          <a:xfrm>
            <a:off x="457200" y="2214554"/>
            <a:ext cx="8229600" cy="4110046"/>
          </a:xfrm>
        </p:spPr>
        <p:txBody>
          <a:bodyPr/>
          <a:lstStyle/>
          <a:p>
            <a:pPr>
              <a:buNone/>
            </a:pPr>
            <a:r>
              <a:rPr lang="it-IT" dirty="0" smtClean="0"/>
              <a:t>	Accesso alla piattaforma IMI attraverso una username, una password e un codice di sicurezza che identifica l’Utente.</a:t>
            </a:r>
          </a:p>
          <a:p>
            <a:pPr>
              <a:buNone/>
            </a:pPr>
            <a:r>
              <a:rPr lang="it-IT" dirty="0" smtClean="0"/>
              <a:t>	</a:t>
            </a:r>
          </a:p>
          <a:p>
            <a:pPr>
              <a:buNone/>
            </a:pPr>
            <a:r>
              <a:rPr lang="it-IT" dirty="0" smtClean="0"/>
              <a:t>	Il sistema assicura la protezione dei dati secondo le direttive europee e le leggi nazionali.</a:t>
            </a:r>
          </a:p>
          <a:p>
            <a:pPr>
              <a:buNone/>
            </a:pPr>
            <a:endParaRPr lang="it-IT"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3286124"/>
            <a:ext cx="7851648" cy="1714512"/>
          </a:xfrm>
        </p:spPr>
        <p:txBody>
          <a:bodyPr>
            <a:normAutofit fontScale="90000"/>
          </a:bodyPr>
          <a:lstStyle/>
          <a:p>
            <a:pPr algn="ctr"/>
            <a:r>
              <a:rPr lang="it-IT" sz="4000" dirty="0" smtClean="0">
                <a:solidFill>
                  <a:schemeClr val="tx1"/>
                </a:solidFill>
              </a:rPr>
              <a:t>dal 28 Aprile oggi, abbiamo processato</a:t>
            </a:r>
            <a:r>
              <a:rPr lang="it-IT" dirty="0" smtClean="0"/>
              <a:t/>
            </a:r>
            <a:br>
              <a:rPr lang="it-IT" dirty="0" smtClean="0"/>
            </a:br>
            <a:r>
              <a:rPr lang="it-IT" dirty="0" smtClean="0"/>
              <a:t/>
            </a:r>
            <a:br>
              <a:rPr lang="it-IT" dirty="0" smtClean="0"/>
            </a:br>
            <a:r>
              <a:rPr lang="it-IT" dirty="0" smtClean="0"/>
              <a:t/>
            </a:r>
            <a:br>
              <a:rPr lang="it-IT" dirty="0" smtClean="0"/>
            </a:br>
            <a:r>
              <a:rPr lang="it-IT" dirty="0" smtClean="0"/>
              <a:t>1932 Allerta Medici</a:t>
            </a:r>
            <a:br>
              <a:rPr lang="it-IT" dirty="0" smtClean="0"/>
            </a:br>
            <a:r>
              <a:rPr lang="it-IT" dirty="0" smtClean="0"/>
              <a:t>309 Allerta Dentisti</a:t>
            </a:r>
            <a:br>
              <a:rPr lang="it-IT" dirty="0" smtClean="0"/>
            </a:br>
            <a:r>
              <a:rPr lang="it-IT" dirty="0" smtClean="0"/>
              <a:t>101 Richieste di informazione</a:t>
            </a:r>
            <a:endParaRPr lang="it-IT" dirty="0"/>
          </a:p>
        </p:txBody>
      </p:sp>
      <p:pic>
        <p:nvPicPr>
          <p:cNvPr id="7" name="Picture 2"/>
          <p:cNvPicPr>
            <a:picLocks noChangeAspect="1" noChangeArrowheads="1"/>
          </p:cNvPicPr>
          <p:nvPr/>
        </p:nvPicPr>
        <p:blipFill>
          <a:blip r:embed="rId2" cstate="print"/>
          <a:srcRect l="11823" t="8267" r="12077"/>
          <a:stretch>
            <a:fillRect/>
          </a:stretch>
        </p:blipFill>
        <p:spPr bwMode="auto">
          <a:xfrm>
            <a:off x="7072330" y="1142984"/>
            <a:ext cx="1905200" cy="1928826"/>
          </a:xfrm>
          <a:prstGeom prst="rect">
            <a:avLst/>
          </a:prstGeom>
          <a:noFill/>
          <a:ln w="9525">
            <a:noFill/>
            <a:round/>
            <a:headEnd/>
            <a:tailEnd/>
          </a:ln>
          <a:effectLst/>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304</TotalTime>
  <Words>292</Words>
  <Application>Microsoft Office PowerPoint</Application>
  <PresentationFormat>Presentazione su schermo (4:3)</PresentationFormat>
  <Paragraphs>58</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Equinozio</vt:lpstr>
      <vt:lpstr>Internal Market Information </vt:lpstr>
      <vt:lpstr>Meccanismo di allerta - concetto</vt:lpstr>
      <vt:lpstr>Diapositiva 3</vt:lpstr>
      <vt:lpstr>Diapositiva 4</vt:lpstr>
      <vt:lpstr>Restrizioni o proibizioni all’esercizio della professione,  anche se temporanee </vt:lpstr>
      <vt:lpstr>D.Lgs. N. 15/2016  Art. 10 comma 2 e comma 3</vt:lpstr>
      <vt:lpstr>Informazioni limitate </vt:lpstr>
      <vt:lpstr>Protezione dei dati</vt:lpstr>
      <vt:lpstr>dal 28 Aprile oggi, abbiamo processato   1932 Allerta Medici 309 Allerta Dentisti 101 Richieste di informazione</vt:lpstr>
      <vt:lpstr>Deleghe</vt:lpstr>
      <vt:lpstr>Art. 10 decreto legislativo 15/2016</vt:lpstr>
      <vt:lpstr>    BREXIT, quale impatto sul sistema IMI e sui certificati di Good Standing?</vt:lpstr>
      <vt:lpstr>    </vt:lpstr>
      <vt:lpstr>Gestione delle allerta: </vt:lpstr>
      <vt:lpstr> Grazie per l’attenzione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Davide Martinelli</dc:creator>
  <cp:lastModifiedBy>v.lisai</cp:lastModifiedBy>
  <cp:revision>45</cp:revision>
  <dcterms:created xsi:type="dcterms:W3CDTF">2016-05-10T08:48:29Z</dcterms:created>
  <dcterms:modified xsi:type="dcterms:W3CDTF">2016-12-19T08:05:19Z</dcterms:modified>
</cp:coreProperties>
</file>