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68" r:id="rId12"/>
    <p:sldId id="270" r:id="rId13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418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B13D-1D07-486F-B322-D57E0AC3C5D8}" type="datetimeFigureOut">
              <a:rPr lang="it-IT" smtClean="0"/>
              <a:pPr/>
              <a:t>13/12/2016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8AB6D-995A-497E-999A-E1973A3237D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B13D-1D07-486F-B322-D57E0AC3C5D8}" type="datetimeFigureOut">
              <a:rPr lang="it-IT" smtClean="0"/>
              <a:pPr/>
              <a:t>13/12/2016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8AB6D-995A-497E-999A-E1973A3237D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B13D-1D07-486F-B322-D57E0AC3C5D8}" type="datetimeFigureOut">
              <a:rPr lang="it-IT" smtClean="0"/>
              <a:pPr/>
              <a:t>13/12/2016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8AB6D-995A-497E-999A-E1973A3237D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B13D-1D07-486F-B322-D57E0AC3C5D8}" type="datetimeFigureOut">
              <a:rPr lang="it-IT" smtClean="0"/>
              <a:pPr/>
              <a:t>13/12/2016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8AB6D-995A-497E-999A-E1973A3237D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B13D-1D07-486F-B322-D57E0AC3C5D8}" type="datetimeFigureOut">
              <a:rPr lang="it-IT" smtClean="0"/>
              <a:pPr/>
              <a:t>13/12/2016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8AB6D-995A-497E-999A-E1973A3237D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B13D-1D07-486F-B322-D57E0AC3C5D8}" type="datetimeFigureOut">
              <a:rPr lang="it-IT" smtClean="0"/>
              <a:pPr/>
              <a:t>13/12/2016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8AB6D-995A-497E-999A-E1973A3237D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B13D-1D07-486F-B322-D57E0AC3C5D8}" type="datetimeFigureOut">
              <a:rPr lang="it-IT" smtClean="0"/>
              <a:pPr/>
              <a:t>13/12/2016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8AB6D-995A-497E-999A-E1973A3237D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B13D-1D07-486F-B322-D57E0AC3C5D8}" type="datetimeFigureOut">
              <a:rPr lang="it-IT" smtClean="0"/>
              <a:pPr/>
              <a:t>13/12/2016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8AB6D-995A-497E-999A-E1973A3237D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B13D-1D07-486F-B322-D57E0AC3C5D8}" type="datetimeFigureOut">
              <a:rPr lang="it-IT" smtClean="0"/>
              <a:pPr/>
              <a:t>13/12/2016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8AB6D-995A-497E-999A-E1973A3237D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B13D-1D07-486F-B322-D57E0AC3C5D8}" type="datetimeFigureOut">
              <a:rPr lang="it-IT" smtClean="0"/>
              <a:pPr/>
              <a:t>13/12/2016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8AB6D-995A-497E-999A-E1973A3237D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B13D-1D07-486F-B322-D57E0AC3C5D8}" type="datetimeFigureOut">
              <a:rPr lang="it-IT" smtClean="0"/>
              <a:pPr/>
              <a:t>13/12/2016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8AB6D-995A-497E-999A-E1973A3237D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2B13D-1D07-486F-B322-D57E0AC3C5D8}" type="datetimeFigureOut">
              <a:rPr lang="it-IT" smtClean="0"/>
              <a:pPr/>
              <a:t>13/12/2016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8AB6D-995A-497E-999A-E1973A3237D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it/url?sa=i&amp;rct=j&amp;q=&amp;esrc=s&amp;source=images&amp;cd=&amp;cad=rja&amp;uact=8&amp;ved=0ahUKEwj5gZPK0e7QAhVLPRoKHbhzDYQQjRwIBw&amp;url=https://www.eco.uninsubria.it/site/dipartimento/ricerca/seminari/&amp;psig=AFQjCNFC0KrDQwrFJiIEJ4fY0GlaI3nXIg&amp;ust=1481631496816683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://www.google.it/url?sa=i&amp;rct=j&amp;q=&amp;esrc=s&amp;source=images&amp;cd=&amp;cad=rja&amp;uact=8&amp;ved=0ahUKEwiAgNPq3e7QAhUHOhQKHS45C0sQjRwIBw&amp;url=http://www.fastweb.it/internet/cos-e-la-intranet-e-come-funziona/&amp;psig=AFQjCNFC0KrDQwrFJiIEJ4fY0GlaI3nXIg&amp;ust=148163149681668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it/url?sa=i&amp;rct=j&amp;q=&amp;esrc=s&amp;source=images&amp;cd=&amp;cad=rja&amp;uact=8&amp;ved=0ahUKEwj5gZPK0e7QAhVLPRoKHbhzDYQQjRwIBw&amp;url=https://www.eco.uninsubria.it/site/dipartimento/ricerca/seminari/&amp;psig=AFQjCNFC0KrDQwrFJiIEJ4fY0GlaI3nXIg&amp;ust=1481631496816683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it/url?sa=i&amp;rct=j&amp;q=&amp;esrc=s&amp;source=images&amp;cd=&amp;cad=rja&amp;uact=8&amp;ved=0ahUKEwj5gZPK0e7QAhVLPRoKHbhzDYQQjRwIBw&amp;url=https://www.eco.uninsubria.it/site/dipartimento/ricerca/seminari/&amp;psig=AFQjCNFC0KrDQwrFJiIEJ4fY0GlaI3nXIg&amp;ust=148163149681668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hyperlink" Target="https://www.google.it/url?sa=i&amp;rct=j&amp;q=&amp;esrc=s&amp;source=images&amp;cd=&amp;cad=rja&amp;uact=8&amp;ved=0ahUKEwj5gZPK0e7QAhVLPRoKHbhzDYQQjRwIBw&amp;url=https://www.eco.uninsubria.it/site/dipartimento/ricerca/seminari/&amp;psig=AFQjCNFC0KrDQwrFJiIEJ4fY0GlaI3nXIg&amp;ust=1481631496816683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www.google.it/url?sa=i&amp;rct=j&amp;q=&amp;esrc=s&amp;source=images&amp;cd=&amp;cad=rja&amp;uact=8&amp;ved=0ahUKEwjSjoqg3-7QAhUBlhQKHVuaAkEQjRwIBw&amp;url=http://www.fantalica.it/public/image/seminari%20estivi/&amp;bvm=bv.141320020,d.d2s&amp;psig=AFQjCNE0GfEnD4m1wjmYCy4bWgyaKYhjlw&amp;ust=1481635123470527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Risultati immagini per seminario immagin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1412776"/>
            <a:ext cx="5695743" cy="4987625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576" y="1988840"/>
            <a:ext cx="7772400" cy="1470025"/>
          </a:xfrm>
        </p:spPr>
        <p:txBody>
          <a:bodyPr/>
          <a:lstStyle/>
          <a:p>
            <a:r>
              <a:rPr lang="it-IT" dirty="0" smtClean="0"/>
              <a:t>Workshop 2016 per i funzionari degli OMCeO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03648" y="4365104"/>
            <a:ext cx="6400800" cy="1176536"/>
          </a:xfrm>
        </p:spPr>
        <p:txBody>
          <a:bodyPr/>
          <a:lstStyle/>
          <a:p>
            <a:r>
              <a:rPr lang="it-IT" b="1" dirty="0" smtClean="0">
                <a:solidFill>
                  <a:schemeClr val="tx1"/>
                </a:solidFill>
              </a:rPr>
              <a:t>Medici dipendenti: Autorizzazione a partecipare agli Organi degli OMCeO </a:t>
            </a:r>
            <a:endParaRPr lang="it-IT" b="1" dirty="0">
              <a:solidFill>
                <a:schemeClr val="tx1"/>
              </a:solidFill>
            </a:endParaRPr>
          </a:p>
        </p:txBody>
      </p:sp>
      <p:pic>
        <p:nvPicPr>
          <p:cNvPr id="5" name="Immagine 4" descr="Logo della Federazion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0"/>
            <a:ext cx="873125" cy="110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179512" y="1173945"/>
            <a:ext cx="936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 smtClean="0">
                <a:latin typeface="Arial" pitchFamily="34" charset="0"/>
                <a:cs typeface="Arial" pitchFamily="34" charset="0"/>
              </a:rPr>
              <a:t>FNOMCeO</a:t>
            </a:r>
            <a:endParaRPr lang="it-IT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5496" y="6156593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/>
              <a:t>Dott. Marco Poladas</a:t>
            </a:r>
          </a:p>
          <a:p>
            <a:pPr algn="ctr"/>
            <a:r>
              <a:rPr lang="it-IT" sz="1600" dirty="0" smtClean="0"/>
              <a:t>Responsabile Ufficio Legale</a:t>
            </a:r>
            <a:endParaRPr lang="it-IT" sz="16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7164288" y="6479758"/>
            <a:ext cx="18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Roma, 16-17 dicembre 2016</a:t>
            </a:r>
            <a:endParaRPr lang="it-IT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Logo della Federazion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73125" cy="110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179512" y="1173945"/>
            <a:ext cx="936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 smtClean="0">
                <a:latin typeface="Arial" pitchFamily="34" charset="0"/>
                <a:cs typeface="Arial" pitchFamily="34" charset="0"/>
              </a:rPr>
              <a:t>FNOMCeO</a:t>
            </a:r>
            <a:endParaRPr lang="it-IT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3600" b="1" dirty="0" smtClean="0">
                <a:latin typeface="Aparajita" pitchFamily="34" charset="0"/>
                <a:ea typeface="+mj-ea"/>
                <a:cs typeface="Aparajita" pitchFamily="34" charset="0"/>
              </a:rPr>
              <a:t>Il regime applicabile ai fini dell’elezione a consigliere di un Ordine professionale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348880"/>
            <a:ext cx="8229600" cy="278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Logo della Federazion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73125" cy="110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179512" y="1173945"/>
            <a:ext cx="936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 smtClean="0">
                <a:latin typeface="Arial" pitchFamily="34" charset="0"/>
                <a:cs typeface="Arial" pitchFamily="34" charset="0"/>
              </a:rPr>
              <a:t>FNOMCeO</a:t>
            </a:r>
            <a:endParaRPr lang="it-IT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600" b="1" dirty="0" smtClean="0">
                <a:latin typeface="Aparajita" pitchFamily="34" charset="0"/>
                <a:ea typeface="+mj-ea"/>
                <a:cs typeface="Aparajita" pitchFamily="34" charset="0"/>
              </a:rPr>
              <a:t>Il regime applicabile ai fini dell’elezione a consigliere di un Ordine professionale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484784"/>
            <a:ext cx="719455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276872"/>
            <a:ext cx="7787208" cy="4242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Logo della Federazion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73125" cy="110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179512" y="1173945"/>
            <a:ext cx="936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 smtClean="0">
                <a:latin typeface="Arial" pitchFamily="34" charset="0"/>
                <a:cs typeface="Arial" pitchFamily="34" charset="0"/>
              </a:rPr>
              <a:t>FNOMCeO</a:t>
            </a:r>
            <a:endParaRPr lang="it-IT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arajita" pitchFamily="34" charset="0"/>
                <a:ea typeface="+mj-ea"/>
                <a:cs typeface="Aparajita" pitchFamily="34" charset="0"/>
              </a:rPr>
              <a:t>Conclusioni</a:t>
            </a:r>
            <a:endParaRPr kumimoji="0" lang="it-IT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arajita" pitchFamily="34" charset="0"/>
              <a:ea typeface="+mj-ea"/>
              <a:cs typeface="Aparajita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350" y="1556792"/>
            <a:ext cx="78613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Immagine correlat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08176" y="4263380"/>
            <a:ext cx="3303984" cy="2477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it-IT" sz="2400" b="1" dirty="0" err="1" smtClean="0">
                <a:latin typeface="Aparajita" pitchFamily="34" charset="0"/>
                <a:cs typeface="Aparajita" pitchFamily="34" charset="0"/>
              </a:rPr>
              <a:t>D.Lgs.</a:t>
            </a:r>
            <a:r>
              <a:rPr lang="it-IT" sz="2400" b="1" dirty="0" smtClean="0">
                <a:latin typeface="Aparajita" pitchFamily="34" charset="0"/>
                <a:cs typeface="Aparajita" pitchFamily="34" charset="0"/>
              </a:rPr>
              <a:t> 30-3-2001 n. 165</a:t>
            </a:r>
            <a:br>
              <a:rPr lang="it-IT" sz="2400" b="1" dirty="0" smtClean="0">
                <a:latin typeface="Aparajita" pitchFamily="34" charset="0"/>
                <a:cs typeface="Aparajita" pitchFamily="34" charset="0"/>
              </a:rPr>
            </a:br>
            <a:r>
              <a:rPr lang="it-IT" sz="2400" b="1" dirty="0" smtClean="0">
                <a:latin typeface="Aparajita" pitchFamily="34" charset="0"/>
                <a:cs typeface="Aparajita" pitchFamily="34" charset="0"/>
              </a:rPr>
              <a:t>Norme generali sull'ordinamento del lavoro alle dipendenze delle amministrazioni pubbliche.</a:t>
            </a:r>
            <a:br>
              <a:rPr lang="it-IT" sz="2400" b="1" dirty="0" smtClean="0">
                <a:latin typeface="Aparajita" pitchFamily="34" charset="0"/>
                <a:cs typeface="Aparajita" pitchFamily="34" charset="0"/>
              </a:rPr>
            </a:br>
            <a:r>
              <a:rPr lang="it-IT" sz="2400" b="1" dirty="0" smtClean="0">
                <a:latin typeface="Aparajita" pitchFamily="34" charset="0"/>
                <a:cs typeface="Aparajita" pitchFamily="34" charset="0"/>
              </a:rPr>
              <a:t>Art. 53 del DLGS 165/2001</a:t>
            </a:r>
            <a:endParaRPr lang="it-IT" sz="2400" b="1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844824"/>
            <a:ext cx="8229600" cy="3921299"/>
          </a:xfrm>
        </p:spPr>
        <p:txBody>
          <a:bodyPr>
            <a:normAutofit fontScale="70000" lnSpcReduction="20000"/>
          </a:bodyPr>
          <a:lstStyle/>
          <a:p>
            <a:r>
              <a:rPr lang="it-IT" b="1" dirty="0" smtClean="0"/>
              <a:t>Comma 7</a:t>
            </a:r>
            <a:r>
              <a:rPr lang="it-IT" dirty="0" smtClean="0"/>
              <a:t>. I dipendenti pubblici non possono svolgere incarichi retribuiti che non siano stati conferiti o previamente autorizzati dall'amministrazione di appartenenza. Con riferimento ai professori universitari a tempo pieno, gli statuti o i regolamenti degli atenei disciplinano i criteri e le procedure per il rilascio dell'autorizzazione nei casi previsti dal presente decreto. In caso di inosservanza del divieto, salve le più gravi sanzioni e ferma restando la responsabilità disciplinare, il compenso dovuto per le prestazioni eventualmente svolte deve essere versato, a cura dell'erogante o, in difetto, del percettore, nel conto dell'entrata del bilancio dell'amministrazione di appartenenza del dipendente per essere destinato ad incremento del fondo di produttività o di fondi equivalenti.</a:t>
            </a:r>
            <a:endParaRPr lang="it-IT" dirty="0"/>
          </a:p>
        </p:txBody>
      </p:sp>
      <p:pic>
        <p:nvPicPr>
          <p:cNvPr id="4" name="Immagine 3" descr="Logo della Federazion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73125" cy="110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179512" y="1173945"/>
            <a:ext cx="936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 smtClean="0">
                <a:latin typeface="Arial" pitchFamily="34" charset="0"/>
                <a:cs typeface="Arial" pitchFamily="34" charset="0"/>
              </a:rPr>
              <a:t>FNOMCeO</a:t>
            </a:r>
            <a:endParaRPr lang="it-IT" sz="1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Risultati immagini per seminario immagini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4625752"/>
            <a:ext cx="2549171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Risultati immagini per seminario immagin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4625752"/>
            <a:ext cx="2549171" cy="2232248"/>
          </a:xfrm>
          <a:prstGeom prst="rect">
            <a:avLst/>
          </a:prstGeom>
          <a:noFill/>
        </p:spPr>
      </p:pic>
      <p:pic>
        <p:nvPicPr>
          <p:cNvPr id="4" name="Immagine 3" descr="Logo della Federazion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0"/>
            <a:ext cx="873125" cy="110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179512" y="1173945"/>
            <a:ext cx="936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 smtClean="0">
                <a:latin typeface="Arial" pitchFamily="34" charset="0"/>
                <a:cs typeface="Arial" pitchFamily="34" charset="0"/>
              </a:rPr>
              <a:t>FNOMCeO</a:t>
            </a:r>
            <a:endParaRPr lang="it-IT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t-I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280" y="2508498"/>
            <a:ext cx="7969144" cy="2936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683568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dirty="0" smtClean="0">
                <a:latin typeface="Aparajita" pitchFamily="34" charset="0"/>
                <a:ea typeface="+mj-ea"/>
                <a:cs typeface="Aparajita" pitchFamily="34" charset="0"/>
              </a:rPr>
              <a:t>Il regime </a:t>
            </a:r>
            <a:r>
              <a:rPr lang="it-IT" sz="2800" b="1" dirty="0" err="1" smtClean="0">
                <a:latin typeface="Aparajita" pitchFamily="34" charset="0"/>
                <a:ea typeface="+mj-ea"/>
                <a:cs typeface="Aparajita" pitchFamily="34" charset="0"/>
              </a:rPr>
              <a:t>Autorizzativo</a:t>
            </a:r>
            <a:r>
              <a:rPr lang="it-IT" sz="2800" b="1" dirty="0" smtClean="0">
                <a:latin typeface="Aparajita" pitchFamily="34" charset="0"/>
                <a:ea typeface="+mj-ea"/>
                <a:cs typeface="Aparajita" pitchFamily="34" charset="0"/>
              </a:rPr>
              <a:t> di cui all’art. 53 del </a:t>
            </a:r>
            <a:r>
              <a:rPr lang="it-IT" sz="2800" b="1" dirty="0" err="1" smtClean="0">
                <a:latin typeface="Aparajita" pitchFamily="34" charset="0"/>
                <a:ea typeface="+mj-ea"/>
                <a:cs typeface="Aparajita" pitchFamily="34" charset="0"/>
              </a:rPr>
              <a:t>D.Lgs.</a:t>
            </a:r>
            <a:r>
              <a:rPr lang="it-IT" sz="2800" b="1" dirty="0" smtClean="0">
                <a:latin typeface="Aparajita" pitchFamily="34" charset="0"/>
                <a:ea typeface="+mj-ea"/>
                <a:cs typeface="Aparajita" pitchFamily="34" charset="0"/>
              </a:rPr>
              <a:t> n. 165/2001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Logo della Federazion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73125" cy="110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179512" y="1173945"/>
            <a:ext cx="936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 smtClean="0">
                <a:latin typeface="Arial" pitchFamily="34" charset="0"/>
                <a:cs typeface="Arial" pitchFamily="34" charset="0"/>
              </a:rPr>
              <a:t>FNOMCeO</a:t>
            </a:r>
            <a:endParaRPr lang="it-IT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683568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dirty="0" smtClean="0">
                <a:latin typeface="Aparajita" pitchFamily="34" charset="0"/>
                <a:ea typeface="+mj-ea"/>
                <a:cs typeface="Aparajita" pitchFamily="34" charset="0"/>
              </a:rPr>
              <a:t>Il regime </a:t>
            </a:r>
            <a:r>
              <a:rPr lang="it-IT" sz="2800" b="1" dirty="0" err="1" smtClean="0">
                <a:latin typeface="Aparajita" pitchFamily="34" charset="0"/>
                <a:ea typeface="+mj-ea"/>
                <a:cs typeface="Aparajita" pitchFamily="34" charset="0"/>
              </a:rPr>
              <a:t>Autorizzativo</a:t>
            </a:r>
            <a:r>
              <a:rPr lang="it-IT" sz="2800" b="1" dirty="0" smtClean="0">
                <a:latin typeface="Aparajita" pitchFamily="34" charset="0"/>
                <a:ea typeface="+mj-ea"/>
                <a:cs typeface="Aparajita" pitchFamily="34" charset="0"/>
              </a:rPr>
              <a:t> di cui all’art. 53 del </a:t>
            </a:r>
            <a:r>
              <a:rPr lang="it-IT" sz="2800" b="1" dirty="0" err="1" smtClean="0">
                <a:latin typeface="Aparajita" pitchFamily="34" charset="0"/>
                <a:ea typeface="+mj-ea"/>
                <a:cs typeface="Aparajita" pitchFamily="34" charset="0"/>
              </a:rPr>
              <a:t>D.Lgs.</a:t>
            </a:r>
            <a:r>
              <a:rPr lang="it-IT" sz="2800" b="1" dirty="0" smtClean="0">
                <a:latin typeface="Aparajita" pitchFamily="34" charset="0"/>
                <a:ea typeface="+mj-ea"/>
                <a:cs typeface="Aparajita" pitchFamily="34" charset="0"/>
              </a:rPr>
              <a:t> n. 165/2001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628381"/>
            <a:ext cx="8229600" cy="246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Risultati immagini per seminario immagini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31341" y="4625752"/>
            <a:ext cx="2549171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Logo della Federazion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73125" cy="110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179512" y="1173945"/>
            <a:ext cx="936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 smtClean="0">
                <a:latin typeface="Arial" pitchFamily="34" charset="0"/>
                <a:cs typeface="Arial" pitchFamily="34" charset="0"/>
              </a:rPr>
              <a:t>FNOMCeO</a:t>
            </a:r>
            <a:endParaRPr lang="it-IT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3200" b="1" dirty="0" smtClean="0">
                <a:latin typeface="Aparajita" pitchFamily="34" charset="0"/>
                <a:ea typeface="+mj-ea"/>
                <a:cs typeface="Aparajita" pitchFamily="34" charset="0"/>
              </a:rPr>
              <a:t>Gli Ordini provinciali dei medici chirurghi e degli odontoiatri e la Federazione degli Ordini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848" y="1700808"/>
            <a:ext cx="8229600" cy="1961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789040"/>
            <a:ext cx="7480300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Logo della Federazion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73125" cy="110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179512" y="1173945"/>
            <a:ext cx="936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 smtClean="0">
                <a:latin typeface="Arial" pitchFamily="34" charset="0"/>
                <a:cs typeface="Arial" pitchFamily="34" charset="0"/>
              </a:rPr>
              <a:t>FNOMCeO</a:t>
            </a:r>
            <a:endParaRPr lang="it-IT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600" b="1" dirty="0" smtClean="0">
                <a:latin typeface="Aparajita" pitchFamily="34" charset="0"/>
                <a:ea typeface="+mj-ea"/>
                <a:cs typeface="Aparajita" pitchFamily="34" charset="0"/>
              </a:rPr>
              <a:t>Il regime applicabile ai fini dell’elezione a consigliere di un Ordine professionale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5596" y="1600200"/>
            <a:ext cx="771280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Logo della Federazion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73125" cy="110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179512" y="1173945"/>
            <a:ext cx="936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 smtClean="0">
                <a:latin typeface="Arial" pitchFamily="34" charset="0"/>
                <a:cs typeface="Arial" pitchFamily="34" charset="0"/>
              </a:rPr>
              <a:t>FNOMCeO</a:t>
            </a:r>
            <a:endParaRPr lang="it-IT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3600" b="1" dirty="0" smtClean="0">
                <a:latin typeface="Aparajita" pitchFamily="34" charset="0"/>
                <a:ea typeface="+mj-ea"/>
                <a:cs typeface="Aparajita" pitchFamily="34" charset="0"/>
              </a:rPr>
              <a:t>Il regime applicabile ai fini dell’elezione a consigliere di un Ordine professionale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4708" y="1600200"/>
            <a:ext cx="663458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Logo della Federazion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73125" cy="110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179512" y="1173945"/>
            <a:ext cx="936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 smtClean="0">
                <a:latin typeface="Arial" pitchFamily="34" charset="0"/>
                <a:cs typeface="Arial" pitchFamily="34" charset="0"/>
              </a:rPr>
              <a:t>FNOMCeO</a:t>
            </a:r>
            <a:endParaRPr lang="it-IT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3600" b="1" dirty="0" smtClean="0">
                <a:latin typeface="Aparajita" pitchFamily="34" charset="0"/>
                <a:ea typeface="+mj-ea"/>
                <a:cs typeface="Aparajita" pitchFamily="34" charset="0"/>
              </a:rPr>
              <a:t>Il regime applicabile ai fini dell’elezione a consigliere di un Ordine professionale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36912"/>
            <a:ext cx="8147248" cy="1507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Risultati immagini per seminario immagini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4095749"/>
            <a:ext cx="3095625" cy="2762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Logo della Federazion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73125" cy="110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179512" y="1173945"/>
            <a:ext cx="936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 smtClean="0">
                <a:latin typeface="Arial" pitchFamily="34" charset="0"/>
                <a:cs typeface="Arial" pitchFamily="34" charset="0"/>
              </a:rPr>
              <a:t>FNOMCeO</a:t>
            </a:r>
            <a:endParaRPr lang="it-IT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600" b="1" dirty="0" smtClean="0">
                <a:latin typeface="Aparajita" pitchFamily="34" charset="0"/>
                <a:ea typeface="+mj-ea"/>
                <a:cs typeface="Aparajita" pitchFamily="34" charset="0"/>
              </a:rPr>
              <a:t>Il regime applicabile ai fini dell’elezione a consigliere di un Ordine professionale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500" y="1600200"/>
            <a:ext cx="818099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284</Words>
  <Application>Microsoft Office PowerPoint</Application>
  <PresentationFormat>Presentazione su schermo (4:3)</PresentationFormat>
  <Paragraphs>29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Tema di Office</vt:lpstr>
      <vt:lpstr>Workshop 2016 per i funzionari degli OMCeO</vt:lpstr>
      <vt:lpstr>D.Lgs. 30-3-2001 n. 165 Norme generali sull'ordinamento del lavoro alle dipendenze delle amministrazioni pubbliche. Art. 53 del DLGS 165/2001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v.lisai</dc:creator>
  <cp:lastModifiedBy>v.lisai</cp:lastModifiedBy>
  <cp:revision>36</cp:revision>
  <dcterms:created xsi:type="dcterms:W3CDTF">2016-12-12T12:14:34Z</dcterms:created>
  <dcterms:modified xsi:type="dcterms:W3CDTF">2016-12-13T12:49:43Z</dcterms:modified>
</cp:coreProperties>
</file>